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376" r:id="rId5"/>
    <p:sldId id="335" r:id="rId6"/>
    <p:sldId id="337" r:id="rId7"/>
    <p:sldId id="332" r:id="rId8"/>
    <p:sldId id="347" r:id="rId9"/>
    <p:sldId id="351" r:id="rId10"/>
    <p:sldId id="353" r:id="rId11"/>
    <p:sldId id="361" r:id="rId12"/>
    <p:sldId id="350" r:id="rId13"/>
    <p:sldId id="315" r:id="rId14"/>
    <p:sldId id="316" r:id="rId15"/>
    <p:sldId id="278" r:id="rId16"/>
    <p:sldId id="279" r:id="rId17"/>
    <p:sldId id="322" r:id="rId18"/>
    <p:sldId id="368" r:id="rId19"/>
    <p:sldId id="369" r:id="rId20"/>
    <p:sldId id="325" r:id="rId21"/>
    <p:sldId id="324" r:id="rId22"/>
    <p:sldId id="320" r:id="rId23"/>
    <p:sldId id="360" r:id="rId24"/>
    <p:sldId id="321" r:id="rId25"/>
    <p:sldId id="306" r:id="rId26"/>
    <p:sldId id="373" r:id="rId27"/>
    <p:sldId id="375" r:id="rId28"/>
    <p:sldId id="338" r:id="rId29"/>
    <p:sldId id="344" r:id="rId30"/>
    <p:sldId id="1006" r:id="rId31"/>
    <p:sldId id="1058" r:id="rId32"/>
    <p:sldId id="986" r:id="rId33"/>
    <p:sldId id="1060" r:id="rId34"/>
    <p:sldId id="312" r:id="rId35"/>
    <p:sldId id="329" r:id="rId36"/>
    <p:sldId id="1059" r:id="rId37"/>
    <p:sldId id="317" r:id="rId38"/>
    <p:sldId id="346" r:id="rId39"/>
    <p:sldId id="334" r:id="rId40"/>
    <p:sldId id="311" r:id="rId41"/>
    <p:sldId id="267" r:id="rId42"/>
    <p:sldId id="496" r:id="rId43"/>
    <p:sldId id="1604" r:id="rId44"/>
    <p:sldId id="160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C6A94-562D-4DD8-BF84-5285D90F33AC}" v="3" dt="2021-09-29T18:52:57.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6376"/>
  </p:normalViewPr>
  <p:slideViewPr>
    <p:cSldViewPr snapToGrid="0">
      <p:cViewPr varScale="1">
        <p:scale>
          <a:sx n="87" d="100"/>
          <a:sy n="87" d="100"/>
        </p:scale>
        <p:origin x="114" y="35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Miller" userId="3e6051b4-6e52-4e18-862d-3e8903e82618" providerId="ADAL" clId="{DAF6069F-577A-4060-9AE9-E548A15735C7}"/>
    <pc:docChg chg="undo custSel addSld delSld modSld sldOrd modMainMaster">
      <pc:chgData name="Ryan Miller" userId="3e6051b4-6e52-4e18-862d-3e8903e82618" providerId="ADAL" clId="{DAF6069F-577A-4060-9AE9-E548A15735C7}" dt="2021-09-10T16:18:59.305" v="661" actId="47"/>
      <pc:docMkLst>
        <pc:docMk/>
      </pc:docMkLst>
      <pc:sldChg chg="modSp mod">
        <pc:chgData name="Ryan Miller" userId="3e6051b4-6e52-4e18-862d-3e8903e82618" providerId="ADAL" clId="{DAF6069F-577A-4060-9AE9-E548A15735C7}" dt="2021-09-10T16:18:22.096" v="659" actId="1076"/>
        <pc:sldMkLst>
          <pc:docMk/>
          <pc:sldMk cId="1090114993" sldId="267"/>
        </pc:sldMkLst>
        <pc:spChg chg="mod">
          <ac:chgData name="Ryan Miller" userId="3e6051b4-6e52-4e18-862d-3e8903e82618" providerId="ADAL" clId="{DAF6069F-577A-4060-9AE9-E548A15735C7}" dt="2021-09-10T16:18:22.096" v="659" actId="1076"/>
          <ac:spMkLst>
            <pc:docMk/>
            <pc:sldMk cId="1090114993" sldId="267"/>
            <ac:spMk id="2" creationId="{00000000-0000-0000-0000-000000000000}"/>
          </ac:spMkLst>
        </pc:spChg>
        <pc:spChg chg="mod">
          <ac:chgData name="Ryan Miller" userId="3e6051b4-6e52-4e18-862d-3e8903e82618" providerId="ADAL" clId="{DAF6069F-577A-4060-9AE9-E548A15735C7}" dt="2021-09-10T16:18:06.361" v="656" actId="1076"/>
          <ac:spMkLst>
            <pc:docMk/>
            <pc:sldMk cId="1090114993" sldId="267"/>
            <ac:spMk id="3" creationId="{00000000-0000-0000-0000-000000000000}"/>
          </ac:spMkLst>
        </pc:spChg>
        <pc:picChg chg="mod">
          <ac:chgData name="Ryan Miller" userId="3e6051b4-6e52-4e18-862d-3e8903e82618" providerId="ADAL" clId="{DAF6069F-577A-4060-9AE9-E548A15735C7}" dt="2021-09-10T16:18:12.848" v="658" actId="1076"/>
          <ac:picMkLst>
            <pc:docMk/>
            <pc:sldMk cId="1090114993" sldId="267"/>
            <ac:picMk id="4" creationId="{00000000-0000-0000-0000-000000000000}"/>
          </ac:picMkLst>
        </pc:picChg>
      </pc:sldChg>
      <pc:sldChg chg="modSp mod">
        <pc:chgData name="Ryan Miller" userId="3e6051b4-6e52-4e18-862d-3e8903e82618" providerId="ADAL" clId="{DAF6069F-577A-4060-9AE9-E548A15735C7}" dt="2021-09-10T15:12:36.926" v="252" actId="1036"/>
        <pc:sldMkLst>
          <pc:docMk/>
          <pc:sldMk cId="3443875916" sldId="278"/>
        </pc:sldMkLst>
        <pc:spChg chg="mod">
          <ac:chgData name="Ryan Miller" userId="3e6051b4-6e52-4e18-862d-3e8903e82618" providerId="ADAL" clId="{DAF6069F-577A-4060-9AE9-E548A15735C7}" dt="2021-09-10T15:12:36.926" v="252" actId="1036"/>
          <ac:spMkLst>
            <pc:docMk/>
            <pc:sldMk cId="3443875916" sldId="278"/>
            <ac:spMk id="39938" creationId="{00000000-0000-0000-0000-000000000000}"/>
          </ac:spMkLst>
        </pc:spChg>
        <pc:picChg chg="mod">
          <ac:chgData name="Ryan Miller" userId="3e6051b4-6e52-4e18-862d-3e8903e82618" providerId="ADAL" clId="{DAF6069F-577A-4060-9AE9-E548A15735C7}" dt="2021-09-10T15:12:30.677" v="231" actId="14100"/>
          <ac:picMkLst>
            <pc:docMk/>
            <pc:sldMk cId="3443875916" sldId="278"/>
            <ac:picMk id="4" creationId="{00000000-0000-0000-0000-000000000000}"/>
          </ac:picMkLst>
        </pc:picChg>
      </pc:sldChg>
      <pc:sldChg chg="del">
        <pc:chgData name="Ryan Miller" userId="3e6051b4-6e52-4e18-862d-3e8903e82618" providerId="ADAL" clId="{DAF6069F-577A-4060-9AE9-E548A15735C7}" dt="2021-09-10T14:51:55.674" v="19" actId="47"/>
        <pc:sldMkLst>
          <pc:docMk/>
          <pc:sldMk cId="3127998755" sldId="295"/>
        </pc:sldMkLst>
      </pc:sldChg>
      <pc:sldChg chg="modSp mod">
        <pc:chgData name="Ryan Miller" userId="3e6051b4-6e52-4e18-862d-3e8903e82618" providerId="ADAL" clId="{DAF6069F-577A-4060-9AE9-E548A15735C7}" dt="2021-09-10T15:18:37.904" v="353" actId="1035"/>
        <pc:sldMkLst>
          <pc:docMk/>
          <pc:sldMk cId="3856001633" sldId="306"/>
        </pc:sldMkLst>
        <pc:spChg chg="mod">
          <ac:chgData name="Ryan Miller" userId="3e6051b4-6e52-4e18-862d-3e8903e82618" providerId="ADAL" clId="{DAF6069F-577A-4060-9AE9-E548A15735C7}" dt="2021-09-10T15:18:31.647" v="348" actId="1076"/>
          <ac:spMkLst>
            <pc:docMk/>
            <pc:sldMk cId="3856001633" sldId="306"/>
            <ac:spMk id="2" creationId="{00000000-0000-0000-0000-000000000000}"/>
          </ac:spMkLst>
        </pc:spChg>
        <pc:picChg chg="mod">
          <ac:chgData name="Ryan Miller" userId="3e6051b4-6e52-4e18-862d-3e8903e82618" providerId="ADAL" clId="{DAF6069F-577A-4060-9AE9-E548A15735C7}" dt="2021-09-10T15:18:37.904" v="353" actId="1035"/>
          <ac:picMkLst>
            <pc:docMk/>
            <pc:sldMk cId="3856001633" sldId="306"/>
            <ac:picMk id="4" creationId="{00000000-0000-0000-0000-000000000000}"/>
          </ac:picMkLst>
        </pc:picChg>
      </pc:sldChg>
      <pc:sldChg chg="modSp mod">
        <pc:chgData name="Ryan Miller" userId="3e6051b4-6e52-4e18-862d-3e8903e82618" providerId="ADAL" clId="{DAF6069F-577A-4060-9AE9-E548A15735C7}" dt="2021-09-10T16:17:49.096" v="649" actId="1076"/>
        <pc:sldMkLst>
          <pc:docMk/>
          <pc:sldMk cId="2578031027" sldId="311"/>
        </pc:sldMkLst>
        <pc:spChg chg="mod">
          <ac:chgData name="Ryan Miller" userId="3e6051b4-6e52-4e18-862d-3e8903e82618" providerId="ADAL" clId="{DAF6069F-577A-4060-9AE9-E548A15735C7}" dt="2021-09-10T16:17:41.897" v="648" actId="1076"/>
          <ac:spMkLst>
            <pc:docMk/>
            <pc:sldMk cId="2578031027" sldId="311"/>
            <ac:spMk id="5" creationId="{00000000-0000-0000-0000-000000000000}"/>
          </ac:spMkLst>
        </pc:spChg>
        <pc:spChg chg="mod">
          <ac:chgData name="Ryan Miller" userId="3e6051b4-6e52-4e18-862d-3e8903e82618" providerId="ADAL" clId="{DAF6069F-577A-4060-9AE9-E548A15735C7}" dt="2021-09-10T16:17:49.096" v="649" actId="1076"/>
          <ac:spMkLst>
            <pc:docMk/>
            <pc:sldMk cId="2578031027" sldId="311"/>
            <ac:spMk id="6" creationId="{00000000-0000-0000-0000-000000000000}"/>
          </ac:spMkLst>
        </pc:spChg>
        <pc:picChg chg="mod">
          <ac:chgData name="Ryan Miller" userId="3e6051b4-6e52-4e18-862d-3e8903e82618" providerId="ADAL" clId="{DAF6069F-577A-4060-9AE9-E548A15735C7}" dt="2021-09-10T16:17:30.144" v="644" actId="1036"/>
          <ac:picMkLst>
            <pc:docMk/>
            <pc:sldMk cId="2578031027" sldId="311"/>
            <ac:picMk id="15" creationId="{00000000-0000-0000-0000-000000000000}"/>
          </ac:picMkLst>
        </pc:picChg>
        <pc:picChg chg="mod">
          <ac:chgData name="Ryan Miller" userId="3e6051b4-6e52-4e18-862d-3e8903e82618" providerId="ADAL" clId="{DAF6069F-577A-4060-9AE9-E548A15735C7}" dt="2021-09-10T16:17:14.453" v="594" actId="1035"/>
          <ac:picMkLst>
            <pc:docMk/>
            <pc:sldMk cId="2578031027" sldId="311"/>
            <ac:picMk id="16" creationId="{00000000-0000-0000-0000-000000000000}"/>
          </ac:picMkLst>
        </pc:picChg>
      </pc:sldChg>
      <pc:sldChg chg="modSp mod modNotes">
        <pc:chgData name="Ryan Miller" userId="3e6051b4-6e52-4e18-862d-3e8903e82618" providerId="ADAL" clId="{DAF6069F-577A-4060-9AE9-E548A15735C7}" dt="2021-09-10T16:12:14.836" v="493" actId="1035"/>
        <pc:sldMkLst>
          <pc:docMk/>
          <pc:sldMk cId="2366872311" sldId="312"/>
        </pc:sldMkLst>
        <pc:spChg chg="mod">
          <ac:chgData name="Ryan Miller" userId="3e6051b4-6e52-4e18-862d-3e8903e82618" providerId="ADAL" clId="{DAF6069F-577A-4060-9AE9-E548A15735C7}" dt="2021-09-10T15:37:11.584" v="480" actId="14100"/>
          <ac:spMkLst>
            <pc:docMk/>
            <pc:sldMk cId="2366872311" sldId="312"/>
            <ac:spMk id="51202" creationId="{00000000-0000-0000-0000-000000000000}"/>
          </ac:spMkLst>
        </pc:spChg>
        <pc:spChg chg="mod">
          <ac:chgData name="Ryan Miller" userId="3e6051b4-6e52-4e18-862d-3e8903e82618" providerId="ADAL" clId="{DAF6069F-577A-4060-9AE9-E548A15735C7}" dt="2021-09-10T16:12:05.129" v="482" actId="1076"/>
          <ac:spMkLst>
            <pc:docMk/>
            <pc:sldMk cId="2366872311" sldId="312"/>
            <ac:spMk id="76801" creationId="{00000000-0000-0000-0000-000000000000}"/>
          </ac:spMkLst>
        </pc:spChg>
        <pc:picChg chg="mod">
          <ac:chgData name="Ryan Miller" userId="3e6051b4-6e52-4e18-862d-3e8903e82618" providerId="ADAL" clId="{DAF6069F-577A-4060-9AE9-E548A15735C7}" dt="2021-09-10T16:12:14.836" v="493" actId="1035"/>
          <ac:picMkLst>
            <pc:docMk/>
            <pc:sldMk cId="2366872311" sldId="312"/>
            <ac:picMk id="2" creationId="{00000000-0000-0000-0000-000000000000}"/>
          </ac:picMkLst>
        </pc:picChg>
        <pc:picChg chg="mod">
          <ac:chgData name="Ryan Miller" userId="3e6051b4-6e52-4e18-862d-3e8903e82618" providerId="ADAL" clId="{DAF6069F-577A-4060-9AE9-E548A15735C7}" dt="2021-09-10T16:12:14.836" v="493" actId="1035"/>
          <ac:picMkLst>
            <pc:docMk/>
            <pc:sldMk cId="2366872311" sldId="312"/>
            <ac:picMk id="3" creationId="{00000000-0000-0000-0000-000000000000}"/>
          </ac:picMkLst>
        </pc:picChg>
        <pc:picChg chg="mod">
          <ac:chgData name="Ryan Miller" userId="3e6051b4-6e52-4e18-862d-3e8903e82618" providerId="ADAL" clId="{DAF6069F-577A-4060-9AE9-E548A15735C7}" dt="2021-09-10T16:12:14.836" v="493" actId="1035"/>
          <ac:picMkLst>
            <pc:docMk/>
            <pc:sldMk cId="2366872311" sldId="312"/>
            <ac:picMk id="4" creationId="{00000000-0000-0000-0000-000000000000}"/>
          </ac:picMkLst>
        </pc:picChg>
      </pc:sldChg>
      <pc:sldChg chg="modSp mod">
        <pc:chgData name="Ryan Miller" userId="3e6051b4-6e52-4e18-862d-3e8903e82618" providerId="ADAL" clId="{DAF6069F-577A-4060-9AE9-E548A15735C7}" dt="2021-09-10T15:11:34.230" v="217" actId="1076"/>
        <pc:sldMkLst>
          <pc:docMk/>
          <pc:sldMk cId="2541272836" sldId="315"/>
        </pc:sldMkLst>
        <pc:spChg chg="mod">
          <ac:chgData name="Ryan Miller" userId="3e6051b4-6e52-4e18-862d-3e8903e82618" providerId="ADAL" clId="{DAF6069F-577A-4060-9AE9-E548A15735C7}" dt="2021-09-10T15:11:34.230" v="217" actId="1076"/>
          <ac:spMkLst>
            <pc:docMk/>
            <pc:sldMk cId="2541272836" sldId="315"/>
            <ac:spMk id="2" creationId="{00000000-0000-0000-0000-000000000000}"/>
          </ac:spMkLst>
        </pc:spChg>
        <pc:spChg chg="mod">
          <ac:chgData name="Ryan Miller" userId="3e6051b4-6e52-4e18-862d-3e8903e82618" providerId="ADAL" clId="{DAF6069F-577A-4060-9AE9-E548A15735C7}" dt="2021-09-10T15:11:28.894" v="216" actId="1076"/>
          <ac:spMkLst>
            <pc:docMk/>
            <pc:sldMk cId="2541272836" sldId="315"/>
            <ac:spMk id="30" creationId="{00000000-0000-0000-0000-000000000000}"/>
          </ac:spMkLst>
        </pc:spChg>
        <pc:spChg chg="mod">
          <ac:chgData name="Ryan Miller" userId="3e6051b4-6e52-4e18-862d-3e8903e82618" providerId="ADAL" clId="{DAF6069F-577A-4060-9AE9-E548A15735C7}" dt="2021-09-10T15:11:22.911" v="215" actId="1076"/>
          <ac:spMkLst>
            <pc:docMk/>
            <pc:sldMk cId="2541272836" sldId="315"/>
            <ac:spMk id="31" creationId="{00000000-0000-0000-0000-000000000000}"/>
          </ac:spMkLst>
        </pc:spChg>
        <pc:grpChg chg="mod">
          <ac:chgData name="Ryan Miller" userId="3e6051b4-6e52-4e18-862d-3e8903e82618" providerId="ADAL" clId="{DAF6069F-577A-4060-9AE9-E548A15735C7}" dt="2021-09-10T15:11:22.911" v="215" actId="1076"/>
          <ac:grpSpMkLst>
            <pc:docMk/>
            <pc:sldMk cId="2541272836" sldId="315"/>
            <ac:grpSpMk id="3" creationId="{00000000-0000-0000-0000-000000000000}"/>
          </ac:grpSpMkLst>
        </pc:grpChg>
        <pc:grpChg chg="mod">
          <ac:chgData name="Ryan Miller" userId="3e6051b4-6e52-4e18-862d-3e8903e82618" providerId="ADAL" clId="{DAF6069F-577A-4060-9AE9-E548A15735C7}" dt="2021-09-10T15:11:22.911" v="215" actId="1076"/>
          <ac:grpSpMkLst>
            <pc:docMk/>
            <pc:sldMk cId="2541272836" sldId="315"/>
            <ac:grpSpMk id="4" creationId="{00000000-0000-0000-0000-000000000000}"/>
          </ac:grpSpMkLst>
        </pc:grpChg>
        <pc:grpChg chg="mod">
          <ac:chgData name="Ryan Miller" userId="3e6051b4-6e52-4e18-862d-3e8903e82618" providerId="ADAL" clId="{DAF6069F-577A-4060-9AE9-E548A15735C7}" dt="2021-09-10T15:11:22.911" v="215" actId="1076"/>
          <ac:grpSpMkLst>
            <pc:docMk/>
            <pc:sldMk cId="2541272836" sldId="315"/>
            <ac:grpSpMk id="8" creationId="{00000000-0000-0000-0000-000000000000}"/>
          </ac:grpSpMkLst>
        </pc:grpChg>
        <pc:cxnChg chg="mod">
          <ac:chgData name="Ryan Miller" userId="3e6051b4-6e52-4e18-862d-3e8903e82618" providerId="ADAL" clId="{DAF6069F-577A-4060-9AE9-E548A15735C7}" dt="2021-09-10T15:11:22.911" v="215" actId="1076"/>
          <ac:cxnSpMkLst>
            <pc:docMk/>
            <pc:sldMk cId="2541272836" sldId="315"/>
            <ac:cxnSpMk id="28" creationId="{00000000-0000-0000-0000-000000000000}"/>
          </ac:cxnSpMkLst>
        </pc:cxnChg>
        <pc:cxnChg chg="mod">
          <ac:chgData name="Ryan Miller" userId="3e6051b4-6e52-4e18-862d-3e8903e82618" providerId="ADAL" clId="{DAF6069F-577A-4060-9AE9-E548A15735C7}" dt="2021-09-10T15:11:22.911" v="215" actId="1076"/>
          <ac:cxnSpMkLst>
            <pc:docMk/>
            <pc:sldMk cId="2541272836" sldId="315"/>
            <ac:cxnSpMk id="32" creationId="{00000000-0000-0000-0000-000000000000}"/>
          </ac:cxnSpMkLst>
        </pc:cxnChg>
      </pc:sldChg>
      <pc:sldChg chg="modSp mod">
        <pc:chgData name="Ryan Miller" userId="3e6051b4-6e52-4e18-862d-3e8903e82618" providerId="ADAL" clId="{DAF6069F-577A-4060-9AE9-E548A15735C7}" dt="2021-09-10T15:12:06.115" v="227" actId="1035"/>
        <pc:sldMkLst>
          <pc:docMk/>
          <pc:sldMk cId="3991761431" sldId="316"/>
        </pc:sldMkLst>
        <pc:spChg chg="mod">
          <ac:chgData name="Ryan Miller" userId="3e6051b4-6e52-4e18-862d-3e8903e82618" providerId="ADAL" clId="{DAF6069F-577A-4060-9AE9-E548A15735C7}" dt="2021-09-10T15:12:06.115" v="227" actId="1035"/>
          <ac:spMkLst>
            <pc:docMk/>
            <pc:sldMk cId="3991761431" sldId="316"/>
            <ac:spMk id="2" creationId="{00000000-0000-0000-0000-000000000000}"/>
          </ac:spMkLst>
        </pc:spChg>
        <pc:picChg chg="mod">
          <ac:chgData name="Ryan Miller" userId="3e6051b4-6e52-4e18-862d-3e8903e82618" providerId="ADAL" clId="{DAF6069F-577A-4060-9AE9-E548A15735C7}" dt="2021-09-10T15:11:56.975" v="222" actId="1076"/>
          <ac:picMkLst>
            <pc:docMk/>
            <pc:sldMk cId="3991761431" sldId="316"/>
            <ac:picMk id="6" creationId="{69A1C402-4F85-4016-BA6D-CBD9612EDF26}"/>
          </ac:picMkLst>
        </pc:picChg>
      </pc:sldChg>
      <pc:sldChg chg="modSp mod">
        <pc:chgData name="Ryan Miller" userId="3e6051b4-6e52-4e18-862d-3e8903e82618" providerId="ADAL" clId="{DAF6069F-577A-4060-9AE9-E548A15735C7}" dt="2021-09-10T16:15:09.401" v="516" actId="1076"/>
        <pc:sldMkLst>
          <pc:docMk/>
          <pc:sldMk cId="3139108701" sldId="317"/>
        </pc:sldMkLst>
        <pc:spChg chg="mod">
          <ac:chgData name="Ryan Miller" userId="3e6051b4-6e52-4e18-862d-3e8903e82618" providerId="ADAL" clId="{DAF6069F-577A-4060-9AE9-E548A15735C7}" dt="2021-09-10T16:15:09.401" v="516" actId="1076"/>
          <ac:spMkLst>
            <pc:docMk/>
            <pc:sldMk cId="3139108701" sldId="317"/>
            <ac:spMk id="2" creationId="{00000000-0000-0000-0000-000000000000}"/>
          </ac:spMkLst>
        </pc:spChg>
        <pc:picChg chg="mod">
          <ac:chgData name="Ryan Miller" userId="3e6051b4-6e52-4e18-862d-3e8903e82618" providerId="ADAL" clId="{DAF6069F-577A-4060-9AE9-E548A15735C7}" dt="2021-09-10T16:15:03.608" v="515" actId="1076"/>
          <ac:picMkLst>
            <pc:docMk/>
            <pc:sldMk cId="3139108701" sldId="317"/>
            <ac:picMk id="7" creationId="{916A49C0-9D77-4F47-9DAD-7FE9639DC47A}"/>
          </ac:picMkLst>
        </pc:picChg>
      </pc:sldChg>
      <pc:sldChg chg="modSp mod">
        <pc:chgData name="Ryan Miller" userId="3e6051b4-6e52-4e18-862d-3e8903e82618" providerId="ADAL" clId="{DAF6069F-577A-4060-9AE9-E548A15735C7}" dt="2021-09-10T15:16:08.127" v="306" actId="1035"/>
        <pc:sldMkLst>
          <pc:docMk/>
          <pc:sldMk cId="2285372031" sldId="320"/>
        </pc:sldMkLst>
        <pc:spChg chg="mod">
          <ac:chgData name="Ryan Miller" userId="3e6051b4-6e52-4e18-862d-3e8903e82618" providerId="ADAL" clId="{DAF6069F-577A-4060-9AE9-E548A15735C7}" dt="2021-09-10T15:16:08.127" v="306" actId="1035"/>
          <ac:spMkLst>
            <pc:docMk/>
            <pc:sldMk cId="2285372031" sldId="320"/>
            <ac:spMk id="2" creationId="{00000000-0000-0000-0000-000000000000}"/>
          </ac:spMkLst>
        </pc:spChg>
        <pc:spChg chg="mod">
          <ac:chgData name="Ryan Miller" userId="3e6051b4-6e52-4e18-862d-3e8903e82618" providerId="ADAL" clId="{DAF6069F-577A-4060-9AE9-E548A15735C7}" dt="2021-09-10T15:16:02.686" v="303" actId="1076"/>
          <ac:spMkLst>
            <pc:docMk/>
            <pc:sldMk cId="2285372031" sldId="320"/>
            <ac:spMk id="3" creationId="{00000000-0000-0000-0000-000000000000}"/>
          </ac:spMkLst>
        </pc:spChg>
        <pc:picChg chg="mod">
          <ac:chgData name="Ryan Miller" userId="3e6051b4-6e52-4e18-862d-3e8903e82618" providerId="ADAL" clId="{DAF6069F-577A-4060-9AE9-E548A15735C7}" dt="2021-09-10T15:15:55.095" v="301" actId="14100"/>
          <ac:picMkLst>
            <pc:docMk/>
            <pc:sldMk cId="2285372031" sldId="320"/>
            <ac:picMk id="6" creationId="{44820ED0-D8C2-4CFC-93D6-7C2B44E444E4}"/>
          </ac:picMkLst>
        </pc:picChg>
      </pc:sldChg>
      <pc:sldChg chg="addSp delSp modSp mod">
        <pc:chgData name="Ryan Miller" userId="3e6051b4-6e52-4e18-862d-3e8903e82618" providerId="ADAL" clId="{DAF6069F-577A-4060-9AE9-E548A15735C7}" dt="2021-09-10T15:18:03.623" v="345" actId="1076"/>
        <pc:sldMkLst>
          <pc:docMk/>
          <pc:sldMk cId="3310775205" sldId="321"/>
        </pc:sldMkLst>
        <pc:spChg chg="mod">
          <ac:chgData name="Ryan Miller" userId="3e6051b4-6e52-4e18-862d-3e8903e82618" providerId="ADAL" clId="{DAF6069F-577A-4060-9AE9-E548A15735C7}" dt="2021-09-10T15:17:30.029" v="342" actId="403"/>
          <ac:spMkLst>
            <pc:docMk/>
            <pc:sldMk cId="3310775205" sldId="321"/>
            <ac:spMk id="2" creationId="{00000000-0000-0000-0000-000000000000}"/>
          </ac:spMkLst>
        </pc:spChg>
        <pc:spChg chg="mod">
          <ac:chgData name="Ryan Miller" userId="3e6051b4-6e52-4e18-862d-3e8903e82618" providerId="ADAL" clId="{DAF6069F-577A-4060-9AE9-E548A15735C7}" dt="2021-09-10T15:17:24.988" v="339" actId="1076"/>
          <ac:spMkLst>
            <pc:docMk/>
            <pc:sldMk cId="3310775205" sldId="321"/>
            <ac:spMk id="3" creationId="{00000000-0000-0000-0000-000000000000}"/>
          </ac:spMkLst>
        </pc:spChg>
        <pc:picChg chg="add mod">
          <ac:chgData name="Ryan Miller" userId="3e6051b4-6e52-4e18-862d-3e8903e82618" providerId="ADAL" clId="{DAF6069F-577A-4060-9AE9-E548A15735C7}" dt="2021-09-10T15:18:03.623" v="345" actId="1076"/>
          <ac:picMkLst>
            <pc:docMk/>
            <pc:sldMk cId="3310775205" sldId="321"/>
            <ac:picMk id="5" creationId="{8D2F1B37-F3BD-4E54-9395-2C43D86870AA}"/>
          </ac:picMkLst>
        </pc:picChg>
        <pc:picChg chg="del">
          <ac:chgData name="Ryan Miller" userId="3e6051b4-6e52-4e18-862d-3e8903e82618" providerId="ADAL" clId="{DAF6069F-577A-4060-9AE9-E548A15735C7}" dt="2021-09-10T14:53:50.224" v="22" actId="478"/>
          <ac:picMkLst>
            <pc:docMk/>
            <pc:sldMk cId="3310775205" sldId="321"/>
            <ac:picMk id="7" creationId="{ABAAF08B-237B-410E-948A-0374C5D917B9}"/>
          </ac:picMkLst>
        </pc:picChg>
      </pc:sldChg>
      <pc:sldChg chg="modSp mod">
        <pc:chgData name="Ryan Miller" userId="3e6051b4-6e52-4e18-862d-3e8903e82618" providerId="ADAL" clId="{DAF6069F-577A-4060-9AE9-E548A15735C7}" dt="2021-09-10T15:13:22.822" v="256" actId="1076"/>
        <pc:sldMkLst>
          <pc:docMk/>
          <pc:sldMk cId="889244915" sldId="322"/>
        </pc:sldMkLst>
        <pc:spChg chg="mod">
          <ac:chgData name="Ryan Miller" userId="3e6051b4-6e52-4e18-862d-3e8903e82618" providerId="ADAL" clId="{DAF6069F-577A-4060-9AE9-E548A15735C7}" dt="2021-09-10T15:13:22.822" v="256" actId="1076"/>
          <ac:spMkLst>
            <pc:docMk/>
            <pc:sldMk cId="889244915" sldId="322"/>
            <ac:spMk id="2" creationId="{00000000-0000-0000-0000-000000000000}"/>
          </ac:spMkLst>
        </pc:spChg>
        <pc:spChg chg="mod">
          <ac:chgData name="Ryan Miller" userId="3e6051b4-6e52-4e18-862d-3e8903e82618" providerId="ADAL" clId="{DAF6069F-577A-4060-9AE9-E548A15735C7}" dt="2021-09-10T15:13:17.567" v="255" actId="1076"/>
          <ac:spMkLst>
            <pc:docMk/>
            <pc:sldMk cId="889244915" sldId="322"/>
            <ac:spMk id="3" creationId="{00000000-0000-0000-0000-000000000000}"/>
          </ac:spMkLst>
        </pc:spChg>
        <pc:picChg chg="mod">
          <ac:chgData name="Ryan Miller" userId="3e6051b4-6e52-4e18-862d-3e8903e82618" providerId="ADAL" clId="{DAF6069F-577A-4060-9AE9-E548A15735C7}" dt="2021-09-10T15:13:02.071" v="254" actId="14100"/>
          <ac:picMkLst>
            <pc:docMk/>
            <pc:sldMk cId="889244915" sldId="322"/>
            <ac:picMk id="4" creationId="{00000000-0000-0000-0000-000000000000}"/>
          </ac:picMkLst>
        </pc:picChg>
      </pc:sldChg>
      <pc:sldChg chg="modSp mod">
        <pc:chgData name="Ryan Miller" userId="3e6051b4-6e52-4e18-862d-3e8903e82618" providerId="ADAL" clId="{DAF6069F-577A-4060-9AE9-E548A15735C7}" dt="2021-09-10T15:15:35.007" v="293" actId="1076"/>
        <pc:sldMkLst>
          <pc:docMk/>
          <pc:sldMk cId="3380309962" sldId="324"/>
        </pc:sldMkLst>
        <pc:spChg chg="mod">
          <ac:chgData name="Ryan Miller" userId="3e6051b4-6e52-4e18-862d-3e8903e82618" providerId="ADAL" clId="{DAF6069F-577A-4060-9AE9-E548A15735C7}" dt="2021-09-10T15:15:30.040" v="292" actId="1076"/>
          <ac:spMkLst>
            <pc:docMk/>
            <pc:sldMk cId="3380309962" sldId="324"/>
            <ac:spMk id="47106" creationId="{00000000-0000-0000-0000-000000000000}"/>
          </ac:spMkLst>
        </pc:spChg>
        <pc:spChg chg="mod">
          <ac:chgData name="Ryan Miller" userId="3e6051b4-6e52-4e18-862d-3e8903e82618" providerId="ADAL" clId="{DAF6069F-577A-4060-9AE9-E548A15735C7}" dt="2021-09-10T15:15:35.007" v="293" actId="1076"/>
          <ac:spMkLst>
            <pc:docMk/>
            <pc:sldMk cId="3380309962" sldId="324"/>
            <ac:spMk id="63489" creationId="{00000000-0000-0000-0000-000000000000}"/>
          </ac:spMkLst>
        </pc:spChg>
        <pc:picChg chg="mod">
          <ac:chgData name="Ryan Miller" userId="3e6051b4-6e52-4e18-862d-3e8903e82618" providerId="ADAL" clId="{DAF6069F-577A-4060-9AE9-E548A15735C7}" dt="2021-09-10T15:15:24.395" v="291" actId="1076"/>
          <ac:picMkLst>
            <pc:docMk/>
            <pc:sldMk cId="3380309962" sldId="324"/>
            <ac:picMk id="4" creationId="{26878C87-BA0C-4161-BCB3-384B4088A2B6}"/>
          </ac:picMkLst>
        </pc:picChg>
      </pc:sldChg>
      <pc:sldChg chg="modSp mod">
        <pc:chgData name="Ryan Miller" userId="3e6051b4-6e52-4e18-862d-3e8903e82618" providerId="ADAL" clId="{DAF6069F-577A-4060-9AE9-E548A15735C7}" dt="2021-09-10T15:15:10.943" v="288" actId="1036"/>
        <pc:sldMkLst>
          <pc:docMk/>
          <pc:sldMk cId="1939437380" sldId="325"/>
        </pc:sldMkLst>
        <pc:spChg chg="mod">
          <ac:chgData name="Ryan Miller" userId="3e6051b4-6e52-4e18-862d-3e8903e82618" providerId="ADAL" clId="{DAF6069F-577A-4060-9AE9-E548A15735C7}" dt="2021-09-10T15:15:10.943" v="288" actId="1036"/>
          <ac:spMkLst>
            <pc:docMk/>
            <pc:sldMk cId="1939437380" sldId="325"/>
            <ac:spMk id="65537" creationId="{00000000-0000-0000-0000-000000000000}"/>
          </ac:spMkLst>
        </pc:spChg>
        <pc:graphicFrameChg chg="mod modGraphic">
          <ac:chgData name="Ryan Miller" userId="3e6051b4-6e52-4e18-862d-3e8903e82618" providerId="ADAL" clId="{DAF6069F-577A-4060-9AE9-E548A15735C7}" dt="2021-09-10T15:15:05.823" v="284" actId="1036"/>
          <ac:graphicFrameMkLst>
            <pc:docMk/>
            <pc:sldMk cId="1939437380" sldId="325"/>
            <ac:graphicFrameMk id="2" creationId="{00000000-0000-0000-0000-000000000000}"/>
          </ac:graphicFrameMkLst>
        </pc:graphicFrameChg>
      </pc:sldChg>
      <pc:sldChg chg="modSp mod">
        <pc:chgData name="Ryan Miller" userId="3e6051b4-6e52-4e18-862d-3e8903e82618" providerId="ADAL" clId="{DAF6069F-577A-4060-9AE9-E548A15735C7}" dt="2021-09-10T16:13:48.489" v="500" actId="1076"/>
        <pc:sldMkLst>
          <pc:docMk/>
          <pc:sldMk cId="1191514224" sldId="329"/>
        </pc:sldMkLst>
        <pc:spChg chg="mod">
          <ac:chgData name="Ryan Miller" userId="3e6051b4-6e52-4e18-862d-3e8903e82618" providerId="ADAL" clId="{DAF6069F-577A-4060-9AE9-E548A15735C7}" dt="2021-09-10T16:13:48.489" v="500" actId="1076"/>
          <ac:spMkLst>
            <pc:docMk/>
            <pc:sldMk cId="1191514224" sldId="329"/>
            <ac:spMk id="10" creationId="{39D1D18D-3070-488E-B656-6B9D45B75E78}"/>
          </ac:spMkLst>
        </pc:spChg>
        <pc:spChg chg="mod">
          <ac:chgData name="Ryan Miller" userId="3e6051b4-6e52-4e18-862d-3e8903e82618" providerId="ADAL" clId="{DAF6069F-577A-4060-9AE9-E548A15735C7}" dt="2021-09-10T16:13:45.440" v="499" actId="1076"/>
          <ac:spMkLst>
            <pc:docMk/>
            <pc:sldMk cId="1191514224" sldId="329"/>
            <ac:spMk id="11" creationId="{21658571-B729-4B10-BD0C-E2072343B469}"/>
          </ac:spMkLst>
        </pc:spChg>
        <pc:picChg chg="mod">
          <ac:chgData name="Ryan Miller" userId="3e6051b4-6e52-4e18-862d-3e8903e82618" providerId="ADAL" clId="{DAF6069F-577A-4060-9AE9-E548A15735C7}" dt="2021-09-10T16:13:40.035" v="498" actId="1036"/>
          <ac:picMkLst>
            <pc:docMk/>
            <pc:sldMk cId="1191514224" sldId="329"/>
            <ac:picMk id="2" creationId="{00000000-0000-0000-0000-000000000000}"/>
          </ac:picMkLst>
        </pc:picChg>
      </pc:sldChg>
      <pc:sldChg chg="modSp mod">
        <pc:chgData name="Ryan Miller" userId="3e6051b4-6e52-4e18-862d-3e8903e82618" providerId="ADAL" clId="{DAF6069F-577A-4060-9AE9-E548A15735C7}" dt="2021-09-10T15:04:36.563" v="141" actId="1036"/>
        <pc:sldMkLst>
          <pc:docMk/>
          <pc:sldMk cId="159994489" sldId="332"/>
        </pc:sldMkLst>
        <pc:spChg chg="mod">
          <ac:chgData name="Ryan Miller" userId="3e6051b4-6e52-4e18-862d-3e8903e82618" providerId="ADAL" clId="{DAF6069F-577A-4060-9AE9-E548A15735C7}" dt="2021-09-10T15:04:36.563" v="141" actId="1036"/>
          <ac:spMkLst>
            <pc:docMk/>
            <pc:sldMk cId="159994489" sldId="332"/>
            <ac:spMk id="2" creationId="{6AC1D4FD-E454-45A6-A948-142F5456A582}"/>
          </ac:spMkLst>
        </pc:spChg>
        <pc:spChg chg="mod">
          <ac:chgData name="Ryan Miller" userId="3e6051b4-6e52-4e18-862d-3e8903e82618" providerId="ADAL" clId="{DAF6069F-577A-4060-9AE9-E548A15735C7}" dt="2021-09-10T15:04:31.376" v="138" actId="1076"/>
          <ac:spMkLst>
            <pc:docMk/>
            <pc:sldMk cId="159994489" sldId="332"/>
            <ac:spMk id="3" creationId="{D1544691-6248-4B1C-B067-D8EFF921C17D}"/>
          </ac:spMkLst>
        </pc:spChg>
        <pc:picChg chg="mod">
          <ac:chgData name="Ryan Miller" userId="3e6051b4-6e52-4e18-862d-3e8903e82618" providerId="ADAL" clId="{DAF6069F-577A-4060-9AE9-E548A15735C7}" dt="2021-09-10T15:04:27.648" v="137" actId="1036"/>
          <ac:picMkLst>
            <pc:docMk/>
            <pc:sldMk cId="159994489" sldId="332"/>
            <ac:picMk id="5" creationId="{1AAEA62A-5D6F-4C8A-B3D4-1507846D7ABE}"/>
          </ac:picMkLst>
        </pc:picChg>
      </pc:sldChg>
      <pc:sldChg chg="modSp mod">
        <pc:chgData name="Ryan Miller" userId="3e6051b4-6e52-4e18-862d-3e8903e82618" providerId="ADAL" clId="{DAF6069F-577A-4060-9AE9-E548A15735C7}" dt="2021-09-10T16:16:53.312" v="566" actId="1035"/>
        <pc:sldMkLst>
          <pc:docMk/>
          <pc:sldMk cId="3580270145" sldId="334"/>
        </pc:sldMkLst>
        <pc:spChg chg="mod">
          <ac:chgData name="Ryan Miller" userId="3e6051b4-6e52-4e18-862d-3e8903e82618" providerId="ADAL" clId="{DAF6069F-577A-4060-9AE9-E548A15735C7}" dt="2021-09-10T16:16:53.312" v="566" actId="1035"/>
          <ac:spMkLst>
            <pc:docMk/>
            <pc:sldMk cId="3580270145" sldId="334"/>
            <ac:spMk id="2" creationId="{87328016-8357-43FC-81A9-B1B2C340AB38}"/>
          </ac:spMkLst>
        </pc:spChg>
        <pc:spChg chg="mod">
          <ac:chgData name="Ryan Miller" userId="3e6051b4-6e52-4e18-862d-3e8903e82618" providerId="ADAL" clId="{DAF6069F-577A-4060-9AE9-E548A15735C7}" dt="2021-09-10T16:16:53.312" v="566" actId="1035"/>
          <ac:spMkLst>
            <pc:docMk/>
            <pc:sldMk cId="3580270145" sldId="334"/>
            <ac:spMk id="3" creationId="{D4440243-3327-48D8-A50B-8C49B8B0EA0D}"/>
          </ac:spMkLst>
        </pc:spChg>
      </pc:sldChg>
      <pc:sldChg chg="modSp mod">
        <pc:chgData name="Ryan Miller" userId="3e6051b4-6e52-4e18-862d-3e8903e82618" providerId="ADAL" clId="{DAF6069F-577A-4060-9AE9-E548A15735C7}" dt="2021-09-10T15:03:16.995" v="77" actId="1036"/>
        <pc:sldMkLst>
          <pc:docMk/>
          <pc:sldMk cId="1404494518" sldId="335"/>
        </pc:sldMkLst>
        <pc:spChg chg="mod">
          <ac:chgData name="Ryan Miller" userId="3e6051b4-6e52-4e18-862d-3e8903e82618" providerId="ADAL" clId="{DAF6069F-577A-4060-9AE9-E548A15735C7}" dt="2021-09-10T14:59:32.039" v="53" actId="1076"/>
          <ac:spMkLst>
            <pc:docMk/>
            <pc:sldMk cId="1404494518" sldId="335"/>
            <ac:spMk id="2" creationId="{61407124-69B3-478A-BD62-24A30825E8C8}"/>
          </ac:spMkLst>
        </pc:spChg>
        <pc:spChg chg="mod">
          <ac:chgData name="Ryan Miller" userId="3e6051b4-6e52-4e18-862d-3e8903e82618" providerId="ADAL" clId="{DAF6069F-577A-4060-9AE9-E548A15735C7}" dt="2021-09-10T15:03:16.995" v="77" actId="1036"/>
          <ac:spMkLst>
            <pc:docMk/>
            <pc:sldMk cId="1404494518" sldId="335"/>
            <ac:spMk id="3" creationId="{095C948B-62A5-4099-BE8E-A72865C24BB1}"/>
          </ac:spMkLst>
        </pc:spChg>
      </pc:sldChg>
      <pc:sldChg chg="modSp mod modNotesTx">
        <pc:chgData name="Ryan Miller" userId="3e6051b4-6e52-4e18-862d-3e8903e82618" providerId="ADAL" clId="{DAF6069F-577A-4060-9AE9-E548A15735C7}" dt="2021-09-10T15:04:04.478" v="109" actId="1076"/>
        <pc:sldMkLst>
          <pc:docMk/>
          <pc:sldMk cId="2989094453" sldId="337"/>
        </pc:sldMkLst>
        <pc:spChg chg="mod">
          <ac:chgData name="Ryan Miller" userId="3e6051b4-6e52-4e18-862d-3e8903e82618" providerId="ADAL" clId="{DAF6069F-577A-4060-9AE9-E548A15735C7}" dt="2021-09-10T15:03:29.456" v="102" actId="1035"/>
          <ac:spMkLst>
            <pc:docMk/>
            <pc:sldMk cId="2989094453" sldId="337"/>
            <ac:spMk id="2" creationId="{3554BFBA-35FB-472F-AE5C-29B3A0F4CE76}"/>
          </ac:spMkLst>
        </pc:spChg>
        <pc:spChg chg="mod">
          <ac:chgData name="Ryan Miller" userId="3e6051b4-6e52-4e18-862d-3e8903e82618" providerId="ADAL" clId="{DAF6069F-577A-4060-9AE9-E548A15735C7}" dt="2021-09-10T15:04:04.478" v="109" actId="1076"/>
          <ac:spMkLst>
            <pc:docMk/>
            <pc:sldMk cId="2989094453" sldId="337"/>
            <ac:spMk id="3" creationId="{393D3828-526F-4593-992E-38CE34899064}"/>
          </ac:spMkLst>
        </pc:spChg>
      </pc:sldChg>
      <pc:sldChg chg="modSp mod">
        <pc:chgData name="Ryan Miller" userId="3e6051b4-6e52-4e18-862d-3e8903e82618" providerId="ADAL" clId="{DAF6069F-577A-4060-9AE9-E548A15735C7}" dt="2021-09-10T15:22:30.070" v="379" actId="1076"/>
        <pc:sldMkLst>
          <pc:docMk/>
          <pc:sldMk cId="3670171022" sldId="338"/>
        </pc:sldMkLst>
        <pc:spChg chg="mod">
          <ac:chgData name="Ryan Miller" userId="3e6051b4-6e52-4e18-862d-3e8903e82618" providerId="ADAL" clId="{DAF6069F-577A-4060-9AE9-E548A15735C7}" dt="2021-09-10T15:22:30.070" v="379" actId="1076"/>
          <ac:spMkLst>
            <pc:docMk/>
            <pc:sldMk cId="3670171022" sldId="338"/>
            <ac:spMk id="2" creationId="{00000000-0000-0000-0000-000000000000}"/>
          </ac:spMkLst>
        </pc:spChg>
      </pc:sldChg>
      <pc:sldChg chg="del">
        <pc:chgData name="Ryan Miller" userId="3e6051b4-6e52-4e18-862d-3e8903e82618" providerId="ADAL" clId="{DAF6069F-577A-4060-9AE9-E548A15735C7}" dt="2021-09-10T14:51:47.493" v="18" actId="47"/>
        <pc:sldMkLst>
          <pc:docMk/>
          <pc:sldMk cId="2184427519" sldId="342"/>
        </pc:sldMkLst>
      </pc:sldChg>
      <pc:sldChg chg="modSp">
        <pc:chgData name="Ryan Miller" userId="3e6051b4-6e52-4e18-862d-3e8903e82618" providerId="ADAL" clId="{DAF6069F-577A-4060-9AE9-E548A15735C7}" dt="2021-09-10T15:23:30.830" v="383" actId="14100"/>
        <pc:sldMkLst>
          <pc:docMk/>
          <pc:sldMk cId="272008744" sldId="344"/>
        </pc:sldMkLst>
        <pc:picChg chg="mod">
          <ac:chgData name="Ryan Miller" userId="3e6051b4-6e52-4e18-862d-3e8903e82618" providerId="ADAL" clId="{DAF6069F-577A-4060-9AE9-E548A15735C7}" dt="2021-09-10T15:23:30.830" v="383" actId="14100"/>
          <ac:picMkLst>
            <pc:docMk/>
            <pc:sldMk cId="272008744" sldId="344"/>
            <ac:picMk id="4" creationId="{00000000-0000-0000-0000-000000000000}"/>
          </ac:picMkLst>
        </pc:picChg>
      </pc:sldChg>
      <pc:sldChg chg="modSp mod">
        <pc:chgData name="Ryan Miller" userId="3e6051b4-6e52-4e18-862d-3e8903e82618" providerId="ADAL" clId="{DAF6069F-577A-4060-9AE9-E548A15735C7}" dt="2021-09-10T16:15:51.841" v="533" actId="1036"/>
        <pc:sldMkLst>
          <pc:docMk/>
          <pc:sldMk cId="645884719" sldId="346"/>
        </pc:sldMkLst>
        <pc:spChg chg="mod">
          <ac:chgData name="Ryan Miller" userId="3e6051b4-6e52-4e18-862d-3e8903e82618" providerId="ADAL" clId="{DAF6069F-577A-4060-9AE9-E548A15735C7}" dt="2021-09-10T16:15:51.841" v="533" actId="1036"/>
          <ac:spMkLst>
            <pc:docMk/>
            <pc:sldMk cId="645884719" sldId="346"/>
            <ac:spMk id="2" creationId="{00000000-0000-0000-0000-000000000000}"/>
          </ac:spMkLst>
        </pc:spChg>
        <pc:spChg chg="mod">
          <ac:chgData name="Ryan Miller" userId="3e6051b4-6e52-4e18-862d-3e8903e82618" providerId="ADAL" clId="{DAF6069F-577A-4060-9AE9-E548A15735C7}" dt="2021-09-10T16:15:38.721" v="526" actId="1076"/>
          <ac:spMkLst>
            <pc:docMk/>
            <pc:sldMk cId="645884719" sldId="346"/>
            <ac:spMk id="3" creationId="{00000000-0000-0000-0000-000000000000}"/>
          </ac:spMkLst>
        </pc:spChg>
        <pc:picChg chg="mod">
          <ac:chgData name="Ryan Miller" userId="3e6051b4-6e52-4e18-862d-3e8903e82618" providerId="ADAL" clId="{DAF6069F-577A-4060-9AE9-E548A15735C7}" dt="2021-09-10T16:15:45.297" v="527" actId="1076"/>
          <ac:picMkLst>
            <pc:docMk/>
            <pc:sldMk cId="645884719" sldId="346"/>
            <ac:picMk id="5" creationId="{D0FB2959-A244-438E-9DB6-CA1142AF5226}"/>
          </ac:picMkLst>
        </pc:picChg>
      </pc:sldChg>
      <pc:sldChg chg="modSp mod">
        <pc:chgData name="Ryan Miller" userId="3e6051b4-6e52-4e18-862d-3e8903e82618" providerId="ADAL" clId="{DAF6069F-577A-4060-9AE9-E548A15735C7}" dt="2021-09-10T15:06:02.992" v="156" actId="1036"/>
        <pc:sldMkLst>
          <pc:docMk/>
          <pc:sldMk cId="2377048801" sldId="347"/>
        </pc:sldMkLst>
        <pc:spChg chg="mod">
          <ac:chgData name="Ryan Miller" userId="3e6051b4-6e52-4e18-862d-3e8903e82618" providerId="ADAL" clId="{DAF6069F-577A-4060-9AE9-E548A15735C7}" dt="2021-09-10T15:06:02.992" v="156" actId="1036"/>
          <ac:spMkLst>
            <pc:docMk/>
            <pc:sldMk cId="2377048801" sldId="347"/>
            <ac:spMk id="2" creationId="{567B96DF-196F-44CD-8649-3D4CB94E1EF2}"/>
          </ac:spMkLst>
        </pc:spChg>
        <pc:spChg chg="mod">
          <ac:chgData name="Ryan Miller" userId="3e6051b4-6e52-4e18-862d-3e8903e82618" providerId="ADAL" clId="{DAF6069F-577A-4060-9AE9-E548A15735C7}" dt="2021-09-10T15:05:57.752" v="151" actId="1076"/>
          <ac:spMkLst>
            <pc:docMk/>
            <pc:sldMk cId="2377048801" sldId="347"/>
            <ac:spMk id="3" creationId="{266B12A9-CA48-4028-B421-56B96B7D8D13}"/>
          </ac:spMkLst>
        </pc:spChg>
        <pc:picChg chg="mod">
          <ac:chgData name="Ryan Miller" userId="3e6051b4-6e52-4e18-862d-3e8903e82618" providerId="ADAL" clId="{DAF6069F-577A-4060-9AE9-E548A15735C7}" dt="2021-09-10T15:05:33.319" v="144" actId="1076"/>
          <ac:picMkLst>
            <pc:docMk/>
            <pc:sldMk cId="2377048801" sldId="347"/>
            <ac:picMk id="5" creationId="{CDE02009-6C0A-4F8F-874F-F5F55ACB6F88}"/>
          </ac:picMkLst>
        </pc:picChg>
      </pc:sldChg>
      <pc:sldChg chg="modSp del mod">
        <pc:chgData name="Ryan Miller" userId="3e6051b4-6e52-4e18-862d-3e8903e82618" providerId="ADAL" clId="{DAF6069F-577A-4060-9AE9-E548A15735C7}" dt="2021-09-10T14:55:13.897" v="23" actId="47"/>
        <pc:sldMkLst>
          <pc:docMk/>
          <pc:sldMk cId="2109963505" sldId="348"/>
        </pc:sldMkLst>
        <pc:spChg chg="mod">
          <ac:chgData name="Ryan Miller" userId="3e6051b4-6e52-4e18-862d-3e8903e82618" providerId="ADAL" clId="{DAF6069F-577A-4060-9AE9-E548A15735C7}" dt="2021-09-10T14:43:54.362" v="0" actId="27636"/>
          <ac:spMkLst>
            <pc:docMk/>
            <pc:sldMk cId="2109963505" sldId="348"/>
            <ac:spMk id="2" creationId="{2E303C08-E566-42E8-933E-CC3EB1D4A913}"/>
          </ac:spMkLst>
        </pc:spChg>
      </pc:sldChg>
      <pc:sldChg chg="modSp mod">
        <pc:chgData name="Ryan Miller" userId="3e6051b4-6e52-4e18-862d-3e8903e82618" providerId="ADAL" clId="{DAF6069F-577A-4060-9AE9-E548A15735C7}" dt="2021-09-10T15:10:45.734" v="212" actId="1076"/>
        <pc:sldMkLst>
          <pc:docMk/>
          <pc:sldMk cId="2178215563" sldId="350"/>
        </pc:sldMkLst>
        <pc:spChg chg="mod">
          <ac:chgData name="Ryan Miller" userId="3e6051b4-6e52-4e18-862d-3e8903e82618" providerId="ADAL" clId="{DAF6069F-577A-4060-9AE9-E548A15735C7}" dt="2021-09-10T15:10:45.734" v="212" actId="1076"/>
          <ac:spMkLst>
            <pc:docMk/>
            <pc:sldMk cId="2178215563" sldId="350"/>
            <ac:spMk id="2" creationId="{BA9F0349-834F-4448-BFC7-DB1F6F567F5F}"/>
          </ac:spMkLst>
        </pc:spChg>
        <pc:spChg chg="mod">
          <ac:chgData name="Ryan Miller" userId="3e6051b4-6e52-4e18-862d-3e8903e82618" providerId="ADAL" clId="{DAF6069F-577A-4060-9AE9-E548A15735C7}" dt="2021-09-10T15:10:39.877" v="211" actId="1076"/>
          <ac:spMkLst>
            <pc:docMk/>
            <pc:sldMk cId="2178215563" sldId="350"/>
            <ac:spMk id="4" creationId="{73FF9F92-E545-4DEC-8368-110A963A3EB0}"/>
          </ac:spMkLst>
        </pc:spChg>
        <pc:picChg chg="mod">
          <ac:chgData name="Ryan Miller" userId="3e6051b4-6e52-4e18-862d-3e8903e82618" providerId="ADAL" clId="{DAF6069F-577A-4060-9AE9-E548A15735C7}" dt="2021-09-10T15:10:28.657" v="209" actId="1035"/>
          <ac:picMkLst>
            <pc:docMk/>
            <pc:sldMk cId="2178215563" sldId="350"/>
            <ac:picMk id="5" creationId="{E99640F6-8220-4C34-83BF-138263F7EAA3}"/>
          </ac:picMkLst>
        </pc:picChg>
      </pc:sldChg>
      <pc:sldChg chg="modSp mod">
        <pc:chgData name="Ryan Miller" userId="3e6051b4-6e52-4e18-862d-3e8903e82618" providerId="ADAL" clId="{DAF6069F-577A-4060-9AE9-E548A15735C7}" dt="2021-09-10T15:06:42.160" v="193" actId="1038"/>
        <pc:sldMkLst>
          <pc:docMk/>
          <pc:sldMk cId="1487373397" sldId="351"/>
        </pc:sldMkLst>
        <pc:spChg chg="mod">
          <ac:chgData name="Ryan Miller" userId="3e6051b4-6e52-4e18-862d-3e8903e82618" providerId="ADAL" clId="{DAF6069F-577A-4060-9AE9-E548A15735C7}" dt="2021-09-10T15:06:29.587" v="171" actId="1036"/>
          <ac:spMkLst>
            <pc:docMk/>
            <pc:sldMk cId="1487373397" sldId="351"/>
            <ac:spMk id="5" creationId="{9E4269A9-2CCB-4878-B035-9B87FCCBD1F4}"/>
          </ac:spMkLst>
        </pc:spChg>
        <pc:spChg chg="mod">
          <ac:chgData name="Ryan Miller" userId="3e6051b4-6e52-4e18-862d-3e8903e82618" providerId="ADAL" clId="{DAF6069F-577A-4060-9AE9-E548A15735C7}" dt="2021-09-10T15:06:42.160" v="193" actId="1038"/>
          <ac:spMkLst>
            <pc:docMk/>
            <pc:sldMk cId="1487373397" sldId="351"/>
            <ac:spMk id="10" creationId="{261C92FD-B3B4-436A-8E5A-DD2A2390DA25}"/>
          </ac:spMkLst>
        </pc:spChg>
        <pc:picChg chg="mod">
          <ac:chgData name="Ryan Miller" userId="3e6051b4-6e52-4e18-862d-3e8903e82618" providerId="ADAL" clId="{DAF6069F-577A-4060-9AE9-E548A15735C7}" dt="2021-09-10T15:06:35.474" v="176" actId="1038"/>
          <ac:picMkLst>
            <pc:docMk/>
            <pc:sldMk cId="1487373397" sldId="351"/>
            <ac:picMk id="8" creationId="{0C2D6252-1A24-4B41-9D39-C4625D324AD0}"/>
          </ac:picMkLst>
        </pc:picChg>
      </pc:sldChg>
      <pc:sldChg chg="modSp mod">
        <pc:chgData name="Ryan Miller" userId="3e6051b4-6e52-4e18-862d-3e8903e82618" providerId="ADAL" clId="{DAF6069F-577A-4060-9AE9-E548A15735C7}" dt="2021-09-10T15:09:44.074" v="201" actId="14100"/>
        <pc:sldMkLst>
          <pc:docMk/>
          <pc:sldMk cId="2664755071" sldId="353"/>
        </pc:sldMkLst>
        <pc:spChg chg="mod">
          <ac:chgData name="Ryan Miller" userId="3e6051b4-6e52-4e18-862d-3e8903e82618" providerId="ADAL" clId="{DAF6069F-577A-4060-9AE9-E548A15735C7}" dt="2021-09-10T15:09:33.987" v="199" actId="1076"/>
          <ac:spMkLst>
            <pc:docMk/>
            <pc:sldMk cId="2664755071" sldId="353"/>
            <ac:spMk id="2" creationId="{78DC2261-FA1E-42E5-AC83-E504AEA020FE}"/>
          </ac:spMkLst>
        </pc:spChg>
        <pc:picChg chg="mod">
          <ac:chgData name="Ryan Miller" userId="3e6051b4-6e52-4e18-862d-3e8903e82618" providerId="ADAL" clId="{DAF6069F-577A-4060-9AE9-E548A15735C7}" dt="2021-09-10T15:09:44.074" v="201" actId="14100"/>
          <ac:picMkLst>
            <pc:docMk/>
            <pc:sldMk cId="2664755071" sldId="353"/>
            <ac:picMk id="5" creationId="{DE18FA9A-3E5C-4C8B-AE8D-B658DC804CEF}"/>
          </ac:picMkLst>
        </pc:picChg>
      </pc:sldChg>
      <pc:sldChg chg="del">
        <pc:chgData name="Ryan Miller" userId="3e6051b4-6e52-4e18-862d-3e8903e82618" providerId="ADAL" clId="{DAF6069F-577A-4060-9AE9-E548A15735C7}" dt="2021-09-10T14:52:37.352" v="20" actId="47"/>
        <pc:sldMkLst>
          <pc:docMk/>
          <pc:sldMk cId="1096711815" sldId="355"/>
        </pc:sldMkLst>
      </pc:sldChg>
      <pc:sldChg chg="del">
        <pc:chgData name="Ryan Miller" userId="3e6051b4-6e52-4e18-862d-3e8903e82618" providerId="ADAL" clId="{DAF6069F-577A-4060-9AE9-E548A15735C7}" dt="2021-09-10T14:52:54.776" v="21" actId="47"/>
        <pc:sldMkLst>
          <pc:docMk/>
          <pc:sldMk cId="1016867606" sldId="356"/>
        </pc:sldMkLst>
      </pc:sldChg>
      <pc:sldChg chg="del">
        <pc:chgData name="Ryan Miller" userId="3e6051b4-6e52-4e18-862d-3e8903e82618" providerId="ADAL" clId="{DAF6069F-577A-4060-9AE9-E548A15735C7}" dt="2021-09-10T14:50:34.025" v="13" actId="47"/>
        <pc:sldMkLst>
          <pc:docMk/>
          <pc:sldMk cId="2822577898" sldId="357"/>
        </pc:sldMkLst>
      </pc:sldChg>
      <pc:sldChg chg="del">
        <pc:chgData name="Ryan Miller" userId="3e6051b4-6e52-4e18-862d-3e8903e82618" providerId="ADAL" clId="{DAF6069F-577A-4060-9AE9-E548A15735C7}" dt="2021-09-10T14:50:48.680" v="16" actId="47"/>
        <pc:sldMkLst>
          <pc:docMk/>
          <pc:sldMk cId="3346290620" sldId="358"/>
        </pc:sldMkLst>
      </pc:sldChg>
      <pc:sldChg chg="modSp mod">
        <pc:chgData name="Ryan Miller" userId="3e6051b4-6e52-4e18-862d-3e8903e82618" providerId="ADAL" clId="{DAF6069F-577A-4060-9AE9-E548A15735C7}" dt="2021-09-10T15:17:13.155" v="338" actId="404"/>
        <pc:sldMkLst>
          <pc:docMk/>
          <pc:sldMk cId="3115037787" sldId="360"/>
        </pc:sldMkLst>
        <pc:spChg chg="mod">
          <ac:chgData name="Ryan Miller" userId="3e6051b4-6e52-4e18-862d-3e8903e82618" providerId="ADAL" clId="{DAF6069F-577A-4060-9AE9-E548A15735C7}" dt="2021-09-10T15:16:55.184" v="324" actId="1036"/>
          <ac:spMkLst>
            <pc:docMk/>
            <pc:sldMk cId="3115037787" sldId="360"/>
            <ac:spMk id="2" creationId="{1F41354C-E3B1-4414-87EF-6818672C7652}"/>
          </ac:spMkLst>
        </pc:spChg>
        <pc:spChg chg="mod">
          <ac:chgData name="Ryan Miller" userId="3e6051b4-6e52-4e18-862d-3e8903e82618" providerId="ADAL" clId="{DAF6069F-577A-4060-9AE9-E548A15735C7}" dt="2021-09-10T15:17:13.155" v="338" actId="404"/>
          <ac:spMkLst>
            <pc:docMk/>
            <pc:sldMk cId="3115037787" sldId="360"/>
            <ac:spMk id="3" creationId="{BA9AD6A9-057F-4678-BB8A-DCE62BF7C1C4}"/>
          </ac:spMkLst>
        </pc:spChg>
      </pc:sldChg>
      <pc:sldChg chg="modSp mod">
        <pc:chgData name="Ryan Miller" userId="3e6051b4-6e52-4e18-862d-3e8903e82618" providerId="ADAL" clId="{DAF6069F-577A-4060-9AE9-E548A15735C7}" dt="2021-09-10T15:10:03.280" v="205" actId="1076"/>
        <pc:sldMkLst>
          <pc:docMk/>
          <pc:sldMk cId="3007573290" sldId="361"/>
        </pc:sldMkLst>
        <pc:spChg chg="mod">
          <ac:chgData name="Ryan Miller" userId="3e6051b4-6e52-4e18-862d-3e8903e82618" providerId="ADAL" clId="{DAF6069F-577A-4060-9AE9-E548A15735C7}" dt="2021-09-10T15:10:03.280" v="205" actId="1076"/>
          <ac:spMkLst>
            <pc:docMk/>
            <pc:sldMk cId="3007573290" sldId="361"/>
            <ac:spMk id="2" creationId="{AAE92412-B82B-4374-8057-52095EB109F3}"/>
          </ac:spMkLst>
        </pc:spChg>
        <pc:spChg chg="mod">
          <ac:chgData name="Ryan Miller" userId="3e6051b4-6e52-4e18-862d-3e8903e82618" providerId="ADAL" clId="{DAF6069F-577A-4060-9AE9-E548A15735C7}" dt="2021-09-10T15:09:59.795" v="204" actId="1076"/>
          <ac:spMkLst>
            <pc:docMk/>
            <pc:sldMk cId="3007573290" sldId="361"/>
            <ac:spMk id="3" creationId="{B94FDBFC-2CF7-42A9-9917-3C1B21CD1D38}"/>
          </ac:spMkLst>
        </pc:spChg>
      </pc:sldChg>
      <pc:sldChg chg="del">
        <pc:chgData name="Ryan Miller" userId="3e6051b4-6e52-4e18-862d-3e8903e82618" providerId="ADAL" clId="{DAF6069F-577A-4060-9AE9-E548A15735C7}" dt="2021-09-10T14:50:30.632" v="12" actId="47"/>
        <pc:sldMkLst>
          <pc:docMk/>
          <pc:sldMk cId="2196926516" sldId="362"/>
        </pc:sldMkLst>
      </pc:sldChg>
      <pc:sldChg chg="del">
        <pc:chgData name="Ryan Miller" userId="3e6051b4-6e52-4e18-862d-3e8903e82618" providerId="ADAL" clId="{DAF6069F-577A-4060-9AE9-E548A15735C7}" dt="2021-09-10T14:50:39.812" v="15" actId="47"/>
        <pc:sldMkLst>
          <pc:docMk/>
          <pc:sldMk cId="1537376462" sldId="363"/>
        </pc:sldMkLst>
      </pc:sldChg>
      <pc:sldChg chg="del">
        <pc:chgData name="Ryan Miller" userId="3e6051b4-6e52-4e18-862d-3e8903e82618" providerId="ADAL" clId="{DAF6069F-577A-4060-9AE9-E548A15735C7}" dt="2021-09-10T14:50:37.254" v="14" actId="47"/>
        <pc:sldMkLst>
          <pc:docMk/>
          <pc:sldMk cId="3404642356" sldId="364"/>
        </pc:sldMkLst>
      </pc:sldChg>
      <pc:sldChg chg="del">
        <pc:chgData name="Ryan Miller" userId="3e6051b4-6e52-4e18-862d-3e8903e82618" providerId="ADAL" clId="{DAF6069F-577A-4060-9AE9-E548A15735C7}" dt="2021-09-10T14:56:33.527" v="24" actId="47"/>
        <pc:sldMkLst>
          <pc:docMk/>
          <pc:sldMk cId="1651816297" sldId="366"/>
        </pc:sldMkLst>
      </pc:sldChg>
      <pc:sldChg chg="modSp mod ord">
        <pc:chgData name="Ryan Miller" userId="3e6051b4-6e52-4e18-862d-3e8903e82618" providerId="ADAL" clId="{DAF6069F-577A-4060-9AE9-E548A15735C7}" dt="2021-09-10T15:13:43.654" v="263" actId="1076"/>
        <pc:sldMkLst>
          <pc:docMk/>
          <pc:sldMk cId="2157201594" sldId="368"/>
        </pc:sldMkLst>
        <pc:spChg chg="mod">
          <ac:chgData name="Ryan Miller" userId="3e6051b4-6e52-4e18-862d-3e8903e82618" providerId="ADAL" clId="{DAF6069F-577A-4060-9AE9-E548A15735C7}" dt="2021-09-10T15:13:34.259" v="257" actId="1076"/>
          <ac:spMkLst>
            <pc:docMk/>
            <pc:sldMk cId="2157201594" sldId="368"/>
            <ac:spMk id="2" creationId="{A7497C6E-4507-4667-A318-B65714CCF362}"/>
          </ac:spMkLst>
        </pc:spChg>
        <pc:spChg chg="mod">
          <ac:chgData name="Ryan Miller" userId="3e6051b4-6e52-4e18-862d-3e8903e82618" providerId="ADAL" clId="{DAF6069F-577A-4060-9AE9-E548A15735C7}" dt="2021-09-10T15:13:43.654" v="263" actId="1076"/>
          <ac:spMkLst>
            <pc:docMk/>
            <pc:sldMk cId="2157201594" sldId="368"/>
            <ac:spMk id="3" creationId="{CB62F9FD-869C-451B-B416-28290976EA20}"/>
          </ac:spMkLst>
        </pc:spChg>
      </pc:sldChg>
      <pc:sldChg chg="modSp mod">
        <pc:chgData name="Ryan Miller" userId="3e6051b4-6e52-4e18-862d-3e8903e82618" providerId="ADAL" clId="{DAF6069F-577A-4060-9AE9-E548A15735C7}" dt="2021-09-10T15:14:00.607" v="267" actId="1076"/>
        <pc:sldMkLst>
          <pc:docMk/>
          <pc:sldMk cId="3544279953" sldId="369"/>
        </pc:sldMkLst>
        <pc:spChg chg="mod">
          <ac:chgData name="Ryan Miller" userId="3e6051b4-6e52-4e18-862d-3e8903e82618" providerId="ADAL" clId="{DAF6069F-577A-4060-9AE9-E548A15735C7}" dt="2021-09-10T15:13:53.703" v="264" actId="1076"/>
          <ac:spMkLst>
            <pc:docMk/>
            <pc:sldMk cId="3544279953" sldId="369"/>
            <ac:spMk id="2" creationId="{43AD189F-2E06-4554-AACC-C0AEFCAD27B7}"/>
          </ac:spMkLst>
        </pc:spChg>
        <pc:spChg chg="mod">
          <ac:chgData name="Ryan Miller" userId="3e6051b4-6e52-4e18-862d-3e8903e82618" providerId="ADAL" clId="{DAF6069F-577A-4060-9AE9-E548A15735C7}" dt="2021-09-10T15:14:00.607" v="267" actId="1076"/>
          <ac:spMkLst>
            <pc:docMk/>
            <pc:sldMk cId="3544279953" sldId="369"/>
            <ac:spMk id="3" creationId="{21FDCF56-500B-4061-8355-067E95C0BB26}"/>
          </ac:spMkLst>
        </pc:spChg>
      </pc:sldChg>
      <pc:sldChg chg="del">
        <pc:chgData name="Ryan Miller" userId="3e6051b4-6e52-4e18-862d-3e8903e82618" providerId="ADAL" clId="{DAF6069F-577A-4060-9AE9-E548A15735C7}" dt="2021-09-10T14:57:18.616" v="27" actId="47"/>
        <pc:sldMkLst>
          <pc:docMk/>
          <pc:sldMk cId="683842690" sldId="370"/>
        </pc:sldMkLst>
      </pc:sldChg>
      <pc:sldChg chg="addSp delSp modSp mod">
        <pc:chgData name="Ryan Miller" userId="3e6051b4-6e52-4e18-862d-3e8903e82618" providerId="ADAL" clId="{DAF6069F-577A-4060-9AE9-E548A15735C7}" dt="2021-09-10T15:20:36.854" v="365" actId="1076"/>
        <pc:sldMkLst>
          <pc:docMk/>
          <pc:sldMk cId="428594681" sldId="373"/>
        </pc:sldMkLst>
        <pc:spChg chg="mod">
          <ac:chgData name="Ryan Miller" userId="3e6051b4-6e52-4e18-862d-3e8903e82618" providerId="ADAL" clId="{DAF6069F-577A-4060-9AE9-E548A15735C7}" dt="2021-09-10T15:19:30.334" v="359" actId="1036"/>
          <ac:spMkLst>
            <pc:docMk/>
            <pc:sldMk cId="428594681" sldId="373"/>
            <ac:spMk id="2" creationId="{1C3006D3-2221-46A8-B60E-7227FA93F5C8}"/>
          </ac:spMkLst>
        </pc:spChg>
        <pc:spChg chg="mod">
          <ac:chgData name="Ryan Miller" userId="3e6051b4-6e52-4e18-862d-3e8903e82618" providerId="ADAL" clId="{DAF6069F-577A-4060-9AE9-E548A15735C7}" dt="2021-09-10T15:19:23.862" v="355" actId="1076"/>
          <ac:spMkLst>
            <pc:docMk/>
            <pc:sldMk cId="428594681" sldId="373"/>
            <ac:spMk id="3" creationId="{0E6C78AF-D65E-4137-A146-DA89D928D758}"/>
          </ac:spMkLst>
        </pc:spChg>
        <pc:picChg chg="del">
          <ac:chgData name="Ryan Miller" userId="3e6051b4-6e52-4e18-862d-3e8903e82618" providerId="ADAL" clId="{DAF6069F-577A-4060-9AE9-E548A15735C7}" dt="2021-09-10T15:19:20.209" v="354" actId="478"/>
          <ac:picMkLst>
            <pc:docMk/>
            <pc:sldMk cId="428594681" sldId="373"/>
            <ac:picMk id="5" creationId="{4CA28FEF-4B8C-9449-8C5E-9C82F0A2F153}"/>
          </ac:picMkLst>
        </pc:picChg>
        <pc:picChg chg="add mod">
          <ac:chgData name="Ryan Miller" userId="3e6051b4-6e52-4e18-862d-3e8903e82618" providerId="ADAL" clId="{DAF6069F-577A-4060-9AE9-E548A15735C7}" dt="2021-09-10T15:20:36.854" v="365" actId="1076"/>
          <ac:picMkLst>
            <pc:docMk/>
            <pc:sldMk cId="428594681" sldId="373"/>
            <ac:picMk id="6" creationId="{22405764-B2A9-4788-A349-B6253A325173}"/>
          </ac:picMkLst>
        </pc:picChg>
      </pc:sldChg>
      <pc:sldChg chg="addSp delSp modSp mod">
        <pc:chgData name="Ryan Miller" userId="3e6051b4-6e52-4e18-862d-3e8903e82618" providerId="ADAL" clId="{DAF6069F-577A-4060-9AE9-E548A15735C7}" dt="2021-09-10T15:22:03.207" v="378" actId="1076"/>
        <pc:sldMkLst>
          <pc:docMk/>
          <pc:sldMk cId="1688627206" sldId="375"/>
        </pc:sldMkLst>
        <pc:spChg chg="mod">
          <ac:chgData name="Ryan Miller" userId="3e6051b4-6e52-4e18-862d-3e8903e82618" providerId="ADAL" clId="{DAF6069F-577A-4060-9AE9-E548A15735C7}" dt="2021-09-10T15:21:08.391" v="371" actId="1076"/>
          <ac:spMkLst>
            <pc:docMk/>
            <pc:sldMk cId="1688627206" sldId="375"/>
            <ac:spMk id="2" creationId="{5E2C941A-0251-4ACA-B0DF-E48F6F4B7640}"/>
          </ac:spMkLst>
        </pc:spChg>
        <pc:spChg chg="mod">
          <ac:chgData name="Ryan Miller" userId="3e6051b4-6e52-4e18-862d-3e8903e82618" providerId="ADAL" clId="{DAF6069F-577A-4060-9AE9-E548A15735C7}" dt="2021-09-10T15:21:06.143" v="370" actId="1076"/>
          <ac:spMkLst>
            <pc:docMk/>
            <pc:sldMk cId="1688627206" sldId="375"/>
            <ac:spMk id="3" creationId="{A553F663-F8D8-43AB-8A0F-36A17F0A55C2}"/>
          </ac:spMkLst>
        </pc:spChg>
        <pc:picChg chg="del">
          <ac:chgData name="Ryan Miller" userId="3e6051b4-6e52-4e18-862d-3e8903e82618" providerId="ADAL" clId="{DAF6069F-577A-4060-9AE9-E548A15735C7}" dt="2021-09-10T15:20:50.062" v="366" actId="478"/>
          <ac:picMkLst>
            <pc:docMk/>
            <pc:sldMk cId="1688627206" sldId="375"/>
            <ac:picMk id="5" creationId="{E7F552C1-B836-A248-81ED-AF93A3BD4EFC}"/>
          </ac:picMkLst>
        </pc:picChg>
        <pc:picChg chg="add mod">
          <ac:chgData name="Ryan Miller" userId="3e6051b4-6e52-4e18-862d-3e8903e82618" providerId="ADAL" clId="{DAF6069F-577A-4060-9AE9-E548A15735C7}" dt="2021-09-10T15:22:01.079" v="377" actId="1076"/>
          <ac:picMkLst>
            <pc:docMk/>
            <pc:sldMk cId="1688627206" sldId="375"/>
            <ac:picMk id="6" creationId="{E553AE3D-C5E7-4EC4-A1C2-5C104475CC81}"/>
          </ac:picMkLst>
        </pc:picChg>
        <pc:picChg chg="add mod">
          <ac:chgData name="Ryan Miller" userId="3e6051b4-6e52-4e18-862d-3e8903e82618" providerId="ADAL" clId="{DAF6069F-577A-4060-9AE9-E548A15735C7}" dt="2021-09-10T15:22:03.207" v="378" actId="1076"/>
          <ac:picMkLst>
            <pc:docMk/>
            <pc:sldMk cId="1688627206" sldId="375"/>
            <ac:picMk id="8" creationId="{593A5AE3-0347-427A-A5D5-1489EB286DD5}"/>
          </ac:picMkLst>
        </pc:picChg>
      </pc:sldChg>
      <pc:sldChg chg="modSp mod">
        <pc:chgData name="Ryan Miller" userId="3e6051b4-6e52-4e18-862d-3e8903e82618" providerId="ADAL" clId="{DAF6069F-577A-4060-9AE9-E548A15735C7}" dt="2021-09-10T14:59:24.383" v="52" actId="1036"/>
        <pc:sldMkLst>
          <pc:docMk/>
          <pc:sldMk cId="2839835355" sldId="376"/>
        </pc:sldMkLst>
        <pc:spChg chg="mod">
          <ac:chgData name="Ryan Miller" userId="3e6051b4-6e52-4e18-862d-3e8903e82618" providerId="ADAL" clId="{DAF6069F-577A-4060-9AE9-E548A15735C7}" dt="2021-09-10T14:59:13.218" v="49" actId="1036"/>
          <ac:spMkLst>
            <pc:docMk/>
            <pc:sldMk cId="2839835355" sldId="376"/>
            <ac:spMk id="5" creationId="{E5A6FD6A-C219-4DCC-A3BF-E3ED85B7789C}"/>
          </ac:spMkLst>
        </pc:spChg>
        <pc:picChg chg="mod">
          <ac:chgData name="Ryan Miller" userId="3e6051b4-6e52-4e18-862d-3e8903e82618" providerId="ADAL" clId="{DAF6069F-577A-4060-9AE9-E548A15735C7}" dt="2021-09-10T14:59:24.383" v="52" actId="1036"/>
          <ac:picMkLst>
            <pc:docMk/>
            <pc:sldMk cId="2839835355" sldId="376"/>
            <ac:picMk id="8" creationId="{5E47B944-8B26-4E71-8DE4-108FF838C863}"/>
          </ac:picMkLst>
        </pc:picChg>
      </pc:sldChg>
      <pc:sldChg chg="addSp delSp modSp del mod">
        <pc:chgData name="Ryan Miller" userId="3e6051b4-6e52-4e18-862d-3e8903e82618" providerId="ADAL" clId="{DAF6069F-577A-4060-9AE9-E548A15735C7}" dt="2021-09-10T16:18:59.305" v="661" actId="47"/>
        <pc:sldMkLst>
          <pc:docMk/>
          <pc:sldMk cId="1841165440" sldId="473"/>
        </pc:sldMkLst>
        <pc:spChg chg="del">
          <ac:chgData name="Ryan Miller" userId="3e6051b4-6e52-4e18-862d-3e8903e82618" providerId="ADAL" clId="{DAF6069F-577A-4060-9AE9-E548A15735C7}" dt="2021-09-10T16:16:16.215" v="534" actId="478"/>
          <ac:spMkLst>
            <pc:docMk/>
            <pc:sldMk cId="1841165440" sldId="473"/>
            <ac:spMk id="2" creationId="{1A5A7F30-78B2-468F-B1FD-399845E1E7DB}"/>
          </ac:spMkLst>
        </pc:spChg>
        <pc:spChg chg="add mod">
          <ac:chgData name="Ryan Miller" userId="3e6051b4-6e52-4e18-862d-3e8903e82618" providerId="ADAL" clId="{DAF6069F-577A-4060-9AE9-E548A15735C7}" dt="2021-09-10T16:16:16.215" v="534" actId="478"/>
          <ac:spMkLst>
            <pc:docMk/>
            <pc:sldMk cId="1841165440" sldId="473"/>
            <ac:spMk id="5" creationId="{B434BE40-4029-48B2-8FB8-DFACF0269DF8}"/>
          </ac:spMkLst>
        </pc:spChg>
        <pc:picChg chg="del">
          <ac:chgData name="Ryan Miller" userId="3e6051b4-6e52-4e18-862d-3e8903e82618" providerId="ADAL" clId="{DAF6069F-577A-4060-9AE9-E548A15735C7}" dt="2021-09-10T16:16:18.133" v="535" actId="21"/>
          <ac:picMkLst>
            <pc:docMk/>
            <pc:sldMk cId="1841165440" sldId="473"/>
            <ac:picMk id="4" creationId="{700B1937-4B2A-4A12-A5E6-CFD164EBE80B}"/>
          </ac:picMkLst>
        </pc:picChg>
      </pc:sldChg>
      <pc:sldChg chg="addSp modSp mod ord">
        <pc:chgData name="Ryan Miller" userId="3e6051b4-6e52-4e18-862d-3e8903e82618" providerId="ADAL" clId="{DAF6069F-577A-4060-9AE9-E548A15735C7}" dt="2021-09-10T16:16:35.385" v="544" actId="1076"/>
        <pc:sldMkLst>
          <pc:docMk/>
          <pc:sldMk cId="778835556" sldId="496"/>
        </pc:sldMkLst>
        <pc:spChg chg="mod">
          <ac:chgData name="Ryan Miller" userId="3e6051b4-6e52-4e18-862d-3e8903e82618" providerId="ADAL" clId="{DAF6069F-577A-4060-9AE9-E548A15735C7}" dt="2021-09-10T16:16:35.385" v="544" actId="1076"/>
          <ac:spMkLst>
            <pc:docMk/>
            <pc:sldMk cId="778835556" sldId="496"/>
            <ac:spMk id="2" creationId="{F6DFF7FA-BEFE-45A8-AF76-759B92F9EE7D}"/>
          </ac:spMkLst>
        </pc:spChg>
        <pc:picChg chg="add mod">
          <ac:chgData name="Ryan Miller" userId="3e6051b4-6e52-4e18-862d-3e8903e82618" providerId="ADAL" clId="{DAF6069F-577A-4060-9AE9-E548A15735C7}" dt="2021-09-10T16:16:31.520" v="542" actId="1076"/>
          <ac:picMkLst>
            <pc:docMk/>
            <pc:sldMk cId="778835556" sldId="496"/>
            <ac:picMk id="4" creationId="{81C5AC53-4E11-474E-941F-CBD2F65CE582}"/>
          </ac:picMkLst>
        </pc:picChg>
        <pc:picChg chg="mod">
          <ac:chgData name="Ryan Miller" userId="3e6051b4-6e52-4e18-862d-3e8903e82618" providerId="ADAL" clId="{DAF6069F-577A-4060-9AE9-E548A15735C7}" dt="2021-09-10T16:16:32.880" v="543" actId="1076"/>
          <ac:picMkLst>
            <pc:docMk/>
            <pc:sldMk cId="778835556" sldId="496"/>
            <ac:picMk id="8" creationId="{B8D0B824-FBC2-46D6-9601-50B65AC164D7}"/>
          </ac:picMkLst>
        </pc:picChg>
      </pc:sldChg>
      <pc:sldChg chg="modSp mod">
        <pc:chgData name="Ryan Miller" userId="3e6051b4-6e52-4e18-862d-3e8903e82618" providerId="ADAL" clId="{DAF6069F-577A-4060-9AE9-E548A15735C7}" dt="2021-09-10T15:25:44.879" v="428" actId="1036"/>
        <pc:sldMkLst>
          <pc:docMk/>
          <pc:sldMk cId="2773551904" sldId="986"/>
        </pc:sldMkLst>
        <pc:spChg chg="mod">
          <ac:chgData name="Ryan Miller" userId="3e6051b4-6e52-4e18-862d-3e8903e82618" providerId="ADAL" clId="{DAF6069F-577A-4060-9AE9-E548A15735C7}" dt="2021-09-10T15:25:44.879" v="428" actId="1036"/>
          <ac:spMkLst>
            <pc:docMk/>
            <pc:sldMk cId="2773551904" sldId="986"/>
            <ac:spMk id="2" creationId="{0A940226-BF6B-43A4-B54A-C8085CBC2556}"/>
          </ac:spMkLst>
        </pc:spChg>
        <pc:spChg chg="mod">
          <ac:chgData name="Ryan Miller" userId="3e6051b4-6e52-4e18-862d-3e8903e82618" providerId="ADAL" clId="{DAF6069F-577A-4060-9AE9-E548A15735C7}" dt="2021-09-10T15:25:42.671" v="424" actId="1036"/>
          <ac:spMkLst>
            <pc:docMk/>
            <pc:sldMk cId="2773551904" sldId="986"/>
            <ac:spMk id="3" creationId="{A57CED20-5C30-4027-8841-CCBC74D18163}"/>
          </ac:spMkLst>
        </pc:spChg>
      </pc:sldChg>
      <pc:sldChg chg="modSp mod">
        <pc:chgData name="Ryan Miller" userId="3e6051b4-6e52-4e18-862d-3e8903e82618" providerId="ADAL" clId="{DAF6069F-577A-4060-9AE9-E548A15735C7}" dt="2021-09-10T15:24:47.325" v="403" actId="14100"/>
        <pc:sldMkLst>
          <pc:docMk/>
          <pc:sldMk cId="2103401578" sldId="1006"/>
        </pc:sldMkLst>
        <pc:spChg chg="mod">
          <ac:chgData name="Ryan Miller" userId="3e6051b4-6e52-4e18-862d-3e8903e82618" providerId="ADAL" clId="{DAF6069F-577A-4060-9AE9-E548A15735C7}" dt="2021-09-10T15:24:25.522" v="397" actId="1036"/>
          <ac:spMkLst>
            <pc:docMk/>
            <pc:sldMk cId="2103401578" sldId="1006"/>
            <ac:spMk id="2" creationId="{DF15F562-C350-4E69-8D0B-C83F3CFFE9B8}"/>
          </ac:spMkLst>
        </pc:spChg>
        <pc:spChg chg="mod">
          <ac:chgData name="Ryan Miller" userId="3e6051b4-6e52-4e18-862d-3e8903e82618" providerId="ADAL" clId="{DAF6069F-577A-4060-9AE9-E548A15735C7}" dt="2021-09-10T15:24:47.325" v="403" actId="14100"/>
          <ac:spMkLst>
            <pc:docMk/>
            <pc:sldMk cId="2103401578" sldId="1006"/>
            <ac:spMk id="3" creationId="{560103E6-2688-4F20-8679-3C4A183982C1}"/>
          </ac:spMkLst>
        </pc:spChg>
      </pc:sldChg>
      <pc:sldChg chg="modSp mod">
        <pc:chgData name="Ryan Miller" userId="3e6051b4-6e52-4e18-862d-3e8903e82618" providerId="ADAL" clId="{DAF6069F-577A-4060-9AE9-E548A15735C7}" dt="2021-09-10T15:25:14.102" v="412" actId="1076"/>
        <pc:sldMkLst>
          <pc:docMk/>
          <pc:sldMk cId="3272538025" sldId="1058"/>
        </pc:sldMkLst>
        <pc:spChg chg="mod">
          <ac:chgData name="Ryan Miller" userId="3e6051b4-6e52-4e18-862d-3e8903e82618" providerId="ADAL" clId="{DAF6069F-577A-4060-9AE9-E548A15735C7}" dt="2021-09-10T15:25:08.817" v="411" actId="20577"/>
          <ac:spMkLst>
            <pc:docMk/>
            <pc:sldMk cId="3272538025" sldId="1058"/>
            <ac:spMk id="2" creationId="{0CC2E62A-4BFA-443D-898C-79B6E8BE0A65}"/>
          </ac:spMkLst>
        </pc:spChg>
        <pc:spChg chg="mod">
          <ac:chgData name="Ryan Miller" userId="3e6051b4-6e52-4e18-862d-3e8903e82618" providerId="ADAL" clId="{DAF6069F-577A-4060-9AE9-E548A15735C7}" dt="2021-09-10T15:25:14.102" v="412" actId="1076"/>
          <ac:spMkLst>
            <pc:docMk/>
            <pc:sldMk cId="3272538025" sldId="1058"/>
            <ac:spMk id="3" creationId="{6D7548B2-D107-4B90-B1C0-C38CF4A57EF9}"/>
          </ac:spMkLst>
        </pc:spChg>
      </pc:sldChg>
      <pc:sldChg chg="addSp delSp modSp mod">
        <pc:chgData name="Ryan Miller" userId="3e6051b4-6e52-4e18-862d-3e8903e82618" providerId="ADAL" clId="{DAF6069F-577A-4060-9AE9-E548A15735C7}" dt="2021-09-10T16:14:47.863" v="513" actId="1076"/>
        <pc:sldMkLst>
          <pc:docMk/>
          <pc:sldMk cId="2938411665" sldId="1059"/>
        </pc:sldMkLst>
        <pc:spChg chg="mod">
          <ac:chgData name="Ryan Miller" userId="3e6051b4-6e52-4e18-862d-3e8903e82618" providerId="ADAL" clId="{DAF6069F-577A-4060-9AE9-E548A15735C7}" dt="2021-09-10T16:14:47.863" v="513" actId="1076"/>
          <ac:spMkLst>
            <pc:docMk/>
            <pc:sldMk cId="2938411665" sldId="1059"/>
            <ac:spMk id="2" creationId="{6802C0B3-9886-4718-BB25-302B62DA7702}"/>
          </ac:spMkLst>
        </pc:spChg>
        <pc:picChg chg="add mod">
          <ac:chgData name="Ryan Miller" userId="3e6051b4-6e52-4e18-862d-3e8903e82618" providerId="ADAL" clId="{DAF6069F-577A-4060-9AE9-E548A15735C7}" dt="2021-09-10T16:14:44.732" v="512" actId="1076"/>
          <ac:picMkLst>
            <pc:docMk/>
            <pc:sldMk cId="2938411665" sldId="1059"/>
            <ac:picMk id="4" creationId="{2BE0C7A7-2AA8-4366-8B38-B37AF8204557}"/>
          </ac:picMkLst>
        </pc:picChg>
        <pc:picChg chg="del mod">
          <ac:chgData name="Ryan Miller" userId="3e6051b4-6e52-4e18-862d-3e8903e82618" providerId="ADAL" clId="{DAF6069F-577A-4060-9AE9-E548A15735C7}" dt="2021-09-10T16:14:35.409" v="507" actId="478"/>
          <ac:picMkLst>
            <pc:docMk/>
            <pc:sldMk cId="2938411665" sldId="1059"/>
            <ac:picMk id="6" creationId="{8468E3CA-49F3-F149-BBEF-6BA7B46005B8}"/>
          </ac:picMkLst>
        </pc:picChg>
        <pc:picChg chg="del">
          <ac:chgData name="Ryan Miller" userId="3e6051b4-6e52-4e18-862d-3e8903e82618" providerId="ADAL" clId="{DAF6069F-577A-4060-9AE9-E548A15735C7}" dt="2021-09-10T16:14:05.972" v="501" actId="478"/>
          <ac:picMkLst>
            <pc:docMk/>
            <pc:sldMk cId="2938411665" sldId="1059"/>
            <ac:picMk id="8" creationId="{D4148199-7660-7D4F-B799-67CCC642030E}"/>
          </ac:picMkLst>
        </pc:picChg>
      </pc:sldChg>
      <pc:sldChg chg="modSp mod">
        <pc:chgData name="Ryan Miller" userId="3e6051b4-6e52-4e18-862d-3e8903e82618" providerId="ADAL" clId="{DAF6069F-577A-4060-9AE9-E548A15735C7}" dt="2021-09-10T15:27:49.238" v="472" actId="14100"/>
        <pc:sldMkLst>
          <pc:docMk/>
          <pc:sldMk cId="2466493124" sldId="1060"/>
        </pc:sldMkLst>
        <pc:spChg chg="mod">
          <ac:chgData name="Ryan Miller" userId="3e6051b4-6e52-4e18-862d-3e8903e82618" providerId="ADAL" clId="{DAF6069F-577A-4060-9AE9-E548A15735C7}" dt="2021-09-10T15:26:09.394" v="438" actId="1035"/>
          <ac:spMkLst>
            <pc:docMk/>
            <pc:sldMk cId="2466493124" sldId="1060"/>
            <ac:spMk id="2" creationId="{D9166614-842D-423F-B11A-C3904B257B21}"/>
          </ac:spMkLst>
        </pc:spChg>
        <pc:picChg chg="mod modCrop">
          <ac:chgData name="Ryan Miller" userId="3e6051b4-6e52-4e18-862d-3e8903e82618" providerId="ADAL" clId="{DAF6069F-577A-4060-9AE9-E548A15735C7}" dt="2021-09-10T15:27:49.238" v="472" actId="14100"/>
          <ac:picMkLst>
            <pc:docMk/>
            <pc:sldMk cId="2466493124" sldId="1060"/>
            <ac:picMk id="5" creationId="{0918B992-D0E4-C94D-A8B0-67B0DF3E8DDF}"/>
          </ac:picMkLst>
        </pc:picChg>
      </pc:sldChg>
      <pc:sldChg chg="del">
        <pc:chgData name="Ryan Miller" userId="3e6051b4-6e52-4e18-862d-3e8903e82618" providerId="ADAL" clId="{DAF6069F-577A-4060-9AE9-E548A15735C7}" dt="2021-09-10T14:51:06.762" v="17" actId="47"/>
        <pc:sldMkLst>
          <pc:docMk/>
          <pc:sldMk cId="901602733" sldId="1061"/>
        </pc:sldMkLst>
      </pc:sldChg>
      <pc:sldChg chg="add">
        <pc:chgData name="Ryan Miller" userId="3e6051b4-6e52-4e18-862d-3e8903e82618" providerId="ADAL" clId="{DAF6069F-577A-4060-9AE9-E548A15735C7}" dt="2021-09-10T16:18:57.159" v="660"/>
        <pc:sldMkLst>
          <pc:docMk/>
          <pc:sldMk cId="0" sldId="1603"/>
        </pc:sldMkLst>
      </pc:sldChg>
      <pc:sldMasterChg chg="setBg">
        <pc:chgData name="Ryan Miller" userId="3e6051b4-6e52-4e18-862d-3e8903e82618" providerId="ADAL" clId="{DAF6069F-577A-4060-9AE9-E548A15735C7}" dt="2021-09-10T14:44:14.674" v="2"/>
        <pc:sldMasterMkLst>
          <pc:docMk/>
          <pc:sldMasterMk cId="3832958002" sldId="2147483648"/>
        </pc:sldMasterMkLst>
      </pc:sldMasterChg>
    </pc:docChg>
  </pc:docChgLst>
  <pc:docChgLst>
    <pc:chgData name="Ryan Miller" userId="3e6051b4-6e52-4e18-862d-3e8903e82618" providerId="ADAL" clId="{C75C6A94-562D-4DD8-BF84-5285D90F33AC}"/>
    <pc:docChg chg="undo custSel addSld modSld">
      <pc:chgData name="Ryan Miller" userId="3e6051b4-6e52-4e18-862d-3e8903e82618" providerId="ADAL" clId="{C75C6A94-562D-4DD8-BF84-5285D90F33AC}" dt="2021-09-29T19:20:19.553" v="267" actId="20577"/>
      <pc:docMkLst>
        <pc:docMk/>
      </pc:docMkLst>
      <pc:sldChg chg="addSp modSp mod">
        <pc:chgData name="Ryan Miller" userId="3e6051b4-6e52-4e18-862d-3e8903e82618" providerId="ADAL" clId="{C75C6A94-562D-4DD8-BF84-5285D90F33AC}" dt="2021-09-29T18:58:27.589" v="225" actId="1076"/>
        <pc:sldMkLst>
          <pc:docMk/>
          <pc:sldMk cId="1090114993" sldId="267"/>
        </pc:sldMkLst>
        <pc:spChg chg="mod">
          <ac:chgData name="Ryan Miller" userId="3e6051b4-6e52-4e18-862d-3e8903e82618" providerId="ADAL" clId="{C75C6A94-562D-4DD8-BF84-5285D90F33AC}" dt="2021-09-29T18:49:20.836" v="141" actId="1076"/>
          <ac:spMkLst>
            <pc:docMk/>
            <pc:sldMk cId="1090114993" sldId="267"/>
            <ac:spMk id="3" creationId="{00000000-0000-0000-0000-000000000000}"/>
          </ac:spMkLst>
        </pc:spChg>
        <pc:picChg chg="mod">
          <ac:chgData name="Ryan Miller" userId="3e6051b4-6e52-4e18-862d-3e8903e82618" providerId="ADAL" clId="{C75C6A94-562D-4DD8-BF84-5285D90F33AC}" dt="2021-09-29T18:49:17.908" v="140" actId="1076"/>
          <ac:picMkLst>
            <pc:docMk/>
            <pc:sldMk cId="1090114993" sldId="267"/>
            <ac:picMk id="4" creationId="{00000000-0000-0000-0000-000000000000}"/>
          </ac:picMkLst>
        </pc:picChg>
        <pc:picChg chg="add mod">
          <ac:chgData name="Ryan Miller" userId="3e6051b4-6e52-4e18-862d-3e8903e82618" providerId="ADAL" clId="{C75C6A94-562D-4DD8-BF84-5285D90F33AC}" dt="2021-09-29T18:58:27.589" v="225" actId="1076"/>
          <ac:picMkLst>
            <pc:docMk/>
            <pc:sldMk cId="1090114993" sldId="267"/>
            <ac:picMk id="5" creationId="{325B267E-E146-4249-9C1C-8BEB0EC072FB}"/>
          </ac:picMkLst>
        </pc:picChg>
      </pc:sldChg>
      <pc:sldChg chg="addSp delSp modSp mod">
        <pc:chgData name="Ryan Miller" userId="3e6051b4-6e52-4e18-862d-3e8903e82618" providerId="ADAL" clId="{C75C6A94-562D-4DD8-BF84-5285D90F33AC}" dt="2021-09-29T18:49:59.618" v="147" actId="1076"/>
        <pc:sldMkLst>
          <pc:docMk/>
          <pc:sldMk cId="778835556" sldId="496"/>
        </pc:sldMkLst>
        <pc:spChg chg="add mod">
          <ac:chgData name="Ryan Miller" userId="3e6051b4-6e52-4e18-862d-3e8903e82618" providerId="ADAL" clId="{C75C6A94-562D-4DD8-BF84-5285D90F33AC}" dt="2021-09-29T18:31:22.621" v="137" actId="1076"/>
          <ac:spMkLst>
            <pc:docMk/>
            <pc:sldMk cId="778835556" sldId="496"/>
            <ac:spMk id="5" creationId="{0782BFD7-2039-4673-B5C8-BB47FBF565BB}"/>
          </ac:spMkLst>
        </pc:spChg>
        <pc:picChg chg="del mod">
          <ac:chgData name="Ryan Miller" userId="3e6051b4-6e52-4e18-862d-3e8903e82618" providerId="ADAL" clId="{C75C6A94-562D-4DD8-BF84-5285D90F33AC}" dt="2021-09-29T18:49:11.886" v="138" actId="21"/>
          <ac:picMkLst>
            <pc:docMk/>
            <pc:sldMk cId="778835556" sldId="496"/>
            <ac:picMk id="4" creationId="{81C5AC53-4E11-474E-941F-CBD2F65CE582}"/>
          </ac:picMkLst>
        </pc:picChg>
        <pc:picChg chg="mod">
          <ac:chgData name="Ryan Miller" userId="3e6051b4-6e52-4e18-862d-3e8903e82618" providerId="ADAL" clId="{C75C6A94-562D-4DD8-BF84-5285D90F33AC}" dt="2021-09-29T18:49:59.618" v="147" actId="1076"/>
          <ac:picMkLst>
            <pc:docMk/>
            <pc:sldMk cId="778835556" sldId="496"/>
            <ac:picMk id="8" creationId="{B8D0B824-FBC2-46D6-9601-50B65AC164D7}"/>
          </ac:picMkLst>
        </pc:picChg>
      </pc:sldChg>
      <pc:sldChg chg="addSp delSp modSp new mod">
        <pc:chgData name="Ryan Miller" userId="3e6051b4-6e52-4e18-862d-3e8903e82618" providerId="ADAL" clId="{C75C6A94-562D-4DD8-BF84-5285D90F33AC}" dt="2021-09-29T19:20:19.553" v="267" actId="20577"/>
        <pc:sldMkLst>
          <pc:docMk/>
          <pc:sldMk cId="2246132933" sldId="1604"/>
        </pc:sldMkLst>
        <pc:spChg chg="del mod">
          <ac:chgData name="Ryan Miller" userId="3e6051b4-6e52-4e18-862d-3e8903e82618" providerId="ADAL" clId="{C75C6A94-562D-4DD8-BF84-5285D90F33AC}" dt="2021-09-29T18:30:59.948" v="127" actId="21"/>
          <ac:spMkLst>
            <pc:docMk/>
            <pc:sldMk cId="2246132933" sldId="1604"/>
            <ac:spMk id="2" creationId="{BD20CC5C-7ADF-4ED5-A210-4929887F3F09}"/>
          </ac:spMkLst>
        </pc:spChg>
        <pc:spChg chg="add mod">
          <ac:chgData name="Ryan Miller" userId="3e6051b4-6e52-4e18-862d-3e8903e82618" providerId="ADAL" clId="{C75C6A94-562D-4DD8-BF84-5285D90F33AC}" dt="2021-09-29T19:20:19.553" v="267" actId="20577"/>
          <ac:spMkLst>
            <pc:docMk/>
            <pc:sldMk cId="2246132933" sldId="1604"/>
            <ac:spMk id="4" creationId="{9F6E790C-BD4A-48BA-B1CA-B7AA3A87CB51}"/>
          </ac:spMkLst>
        </pc:spChg>
        <pc:spChg chg="add mod">
          <ac:chgData name="Ryan Miller" userId="3e6051b4-6e52-4e18-862d-3e8903e82618" providerId="ADAL" clId="{C75C6A94-562D-4DD8-BF84-5285D90F33AC}" dt="2021-09-29T19:02:39.632" v="244" actId="1036"/>
          <ac:spMkLst>
            <pc:docMk/>
            <pc:sldMk cId="2246132933" sldId="1604"/>
            <ac:spMk id="5" creationId="{462166E9-4A93-497D-8D59-37AF267DA4E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D098E-0AF3-42B9-A4B6-ADDBA3F2A0B0}" type="datetimeFigureOut">
              <a:rPr lang="en-US" smtClean="0"/>
              <a:t>9/27/2021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14743-FA06-4C60-95E4-8EAAA59C27BD}" type="slidenum">
              <a:rPr lang="en-US" smtClean="0"/>
              <a:t>‹#›</a:t>
            </a:fld>
            <a:endParaRPr lang="en-US" dirty="0"/>
          </a:p>
        </p:txBody>
      </p:sp>
    </p:spTree>
    <p:extLst>
      <p:ext uri="{BB962C8B-B14F-4D97-AF65-F5344CB8AC3E}">
        <p14:creationId xmlns:p14="http://schemas.microsoft.com/office/powerpoint/2010/main" val="84286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dx.doi.org/10.1038%2Fnature01322" TargetMode="External"/><Relationship Id="rId3" Type="http://schemas.openxmlformats.org/officeDocument/2006/relationships/hyperlink" Target="https://www.ncbi.nlm.nih.gov/pubmed/18704713" TargetMode="External"/><Relationship Id="rId7" Type="http://schemas.openxmlformats.org/officeDocument/2006/relationships/hyperlink" Target="https://www.ncbi.nlm.nih.gov/pubmed/12490959"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ncbi.nlm.nih.gov/pmc/articles/PMC2803035/" TargetMode="External"/><Relationship Id="rId5" Type="http://schemas.openxmlformats.org/officeDocument/2006/relationships/hyperlink" Target="https://scholar.google.com/scholar_lookup?journal=Cancer+Causes+Control&amp;title=Associations+of+circulating+C-reactive+protein+and+interleukin-6+with+cancer+risk:+findings+from+two+prospective+cohorts+and+a+meta-analysis&amp;volume=20&amp;issue=1&amp;publication_year=2009&amp;pages=15-26&amp;pmid=18704713&amp;doi=10.1007/s10552-008-9212-z&amp;" TargetMode="External"/><Relationship Id="rId4" Type="http://schemas.openxmlformats.org/officeDocument/2006/relationships/hyperlink" Target="https://dx.doi.org/10.1007%2Fs10552-008-9212-z" TargetMode="External"/><Relationship Id="rId9" Type="http://schemas.openxmlformats.org/officeDocument/2006/relationships/hyperlink" Target="https://scholar.google.com/scholar_lookup?journal=Nature&amp;title=Inflammation+and+cancer&amp;volume=420&amp;issue=6917&amp;publication_year=2002&amp;pages=860-7&amp;pmid=12490959&amp;doi=10.1038/nature01322&amp;"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http://www.cancer.org/acs/groups/content/@research/documents/webcontent/acspc-042151.pdf</a:t>
            </a:r>
          </a:p>
          <a:p>
            <a:r>
              <a:rPr lang="en-US" dirty="0"/>
              <a:t>http://www.cancer.ca/en/cancer-information/cancer-101/canadian-cancer-statistics-publication/?region=on</a:t>
            </a:r>
          </a:p>
          <a:p>
            <a:r>
              <a:rPr lang="en-US" dirty="0"/>
              <a:t>http://www.cbsnews.com/news/global-cancer-cases-projected-to-rise-75-by-2030/</a:t>
            </a:r>
          </a:p>
          <a:p>
            <a:r>
              <a:rPr lang="en-US" dirty="0"/>
              <a:t>http://www.thelancet.com/journals/lanonc/article/PIIS1470-2045(12)70211-5/abstract</a:t>
            </a:r>
          </a:p>
          <a:p>
            <a:endParaRPr lang="en-US" dirty="0"/>
          </a:p>
        </p:txBody>
      </p:sp>
      <p:sp>
        <p:nvSpPr>
          <p:cNvPr id="4" name="Slide Number Placeholder 3"/>
          <p:cNvSpPr>
            <a:spLocks noGrp="1"/>
          </p:cNvSpPr>
          <p:nvPr>
            <p:ph type="sldNum" sz="quarter" idx="5"/>
          </p:nvPr>
        </p:nvSpPr>
        <p:spPr/>
        <p:txBody>
          <a:bodyPr/>
          <a:lstStyle/>
          <a:p>
            <a:fld id="{0752818A-5C54-9548-9AB0-0B8E9A177224}" type="slidenum">
              <a:rPr lang="en-US" smtClean="0"/>
              <a:pPr/>
              <a:t>2</a:t>
            </a:fld>
            <a:endParaRPr lang="en-US" dirty="0"/>
          </a:p>
        </p:txBody>
      </p:sp>
    </p:spTree>
    <p:extLst>
      <p:ext uri="{BB962C8B-B14F-4D97-AF65-F5344CB8AC3E}">
        <p14:creationId xmlns:p14="http://schemas.microsoft.com/office/powerpoint/2010/main" val="4025905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8"/>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BC94EBDD-A2C4-8447-9FCE-D98286487605}" type="slidenum">
              <a:rPr lang="en-US"/>
              <a:pPr fontAlgn="base">
                <a:spcBef>
                  <a:spcPct val="0"/>
                </a:spcBef>
                <a:spcAft>
                  <a:spcPct val="0"/>
                </a:spcAft>
              </a:pPr>
              <a:t>18</a:t>
            </a:fld>
            <a:endParaRPr lang="en-US"/>
          </a:p>
        </p:txBody>
      </p:sp>
      <p:sp>
        <p:nvSpPr>
          <p:cNvPr id="87041"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fontAlgn="auto">
              <a:spcBef>
                <a:spcPts val="0"/>
              </a:spcBef>
              <a:spcAft>
                <a:spcPts val="0"/>
              </a:spcAft>
              <a:defRPr/>
            </a:pPr>
            <a:fld id="{835DD686-F4DE-1947-9B21-B556E07D5AAA}" type="slidenum">
              <a:rPr lang="en-US" sz="1400" smtClean="0">
                <a:latin typeface="Times New Roman" charset="0"/>
              </a:rPr>
              <a:pPr algn="r" fontAlgn="auto">
                <a:spcBef>
                  <a:spcPts val="0"/>
                </a:spcBef>
                <a:spcAft>
                  <a:spcPts val="0"/>
                </a:spcAft>
                <a:defRPr/>
              </a:pPr>
              <a:t>18</a:t>
            </a:fld>
            <a:endParaRPr lang="en-US" sz="1400">
              <a:latin typeface="Times New Roman" charset="0"/>
            </a:endParaRPr>
          </a:p>
        </p:txBody>
      </p:sp>
      <p:sp>
        <p:nvSpPr>
          <p:cNvPr id="87042" name="Text Box 2"/>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7043" name="Text Box 3"/>
          <p:cNvSpPr txBox="1">
            <a:spLocks noGrp="1" noChangeArrowheads="1"/>
          </p:cNvSpPr>
          <p:nvPr>
            <p:ph type="body" idx="1"/>
          </p:nvPr>
        </p:nvSpPr>
        <p:spPr>
          <a:xfrm>
            <a:off x="0" y="0"/>
            <a:ext cx="1588" cy="13806488"/>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marL="0" marR="0" lvl="1" indent="0" algn="l" defTabSz="457200" rtl="0" eaLnBrk="1" fontAlgn="auto" latinLnBrk="0" hangingPunct="1">
              <a:lnSpc>
                <a:spcPct val="100000"/>
              </a:lnSpc>
              <a:spcBef>
                <a:spcPct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800" kern="1200" dirty="0">
              <a:solidFill>
                <a:schemeClr val="tx1"/>
              </a:solidFill>
              <a:latin typeface="Times New Roman" charset="0"/>
              <a:cs typeface="Times New Roman"/>
            </a:endParaRPr>
          </a:p>
          <a:p>
            <a:pPr marL="0" marR="0" lvl="1" indent="0" algn="l" defTabSz="457200" rtl="0" eaLnBrk="1" fontAlgn="auto" latinLnBrk="0" hangingPunct="1">
              <a:lnSpc>
                <a:spcPct val="100000"/>
              </a:lnSpc>
              <a:spcBef>
                <a:spcPct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800" kern="1200" dirty="0">
              <a:solidFill>
                <a:schemeClr val="tx1"/>
              </a:solidFill>
              <a:latin typeface="Times New Roman" charset="0"/>
              <a:ea typeface="ＭＳ Ｐゴシック" charset="0"/>
              <a:cs typeface="+mn-cs"/>
            </a:endParaRPr>
          </a:p>
          <a:p>
            <a:pPr indent="-457200">
              <a:spcBef>
                <a:spcPct val="0"/>
              </a:spcBef>
              <a:defRPr/>
            </a:pPr>
            <a:r>
              <a:rPr lang="en-US" sz="2800" kern="1200" dirty="0">
                <a:solidFill>
                  <a:schemeClr val="tx1"/>
                </a:solidFill>
                <a:latin typeface="Times New Roman" charset="0"/>
                <a:ea typeface="ＭＳ Ｐゴシック" charset="0"/>
                <a:cs typeface="+mn-cs"/>
              </a:rPr>
              <a:t>The fats listed</a:t>
            </a:r>
            <a:r>
              <a:rPr lang="en-US" sz="2800" kern="1200" baseline="0" dirty="0">
                <a:solidFill>
                  <a:schemeClr val="tx1"/>
                </a:solidFill>
                <a:latin typeface="Times New Roman" charset="0"/>
                <a:ea typeface="ＭＳ Ｐゴシック" charset="0"/>
                <a:cs typeface="+mn-cs"/>
              </a:rPr>
              <a:t> </a:t>
            </a:r>
            <a:r>
              <a:rPr lang="en-US" sz="2800" kern="1200" dirty="0">
                <a:solidFill>
                  <a:schemeClr val="tx1"/>
                </a:solidFill>
                <a:latin typeface="Times New Roman" charset="0"/>
                <a:ea typeface="ＭＳ Ｐゴシック" charset="0"/>
                <a:cs typeface="+mn-cs"/>
              </a:rPr>
              <a:t>are high in linoleic acid, an omega-6 essential fatty acid that the body converts into </a:t>
            </a:r>
            <a:r>
              <a:rPr lang="en-US" sz="2800" kern="1200" dirty="0" err="1">
                <a:solidFill>
                  <a:schemeClr val="tx1"/>
                </a:solidFill>
                <a:latin typeface="Times New Roman" charset="0"/>
                <a:ea typeface="ＭＳ Ｐゴシック" charset="0"/>
                <a:cs typeface="+mn-cs"/>
              </a:rPr>
              <a:t>arachidonic</a:t>
            </a:r>
            <a:r>
              <a:rPr lang="en-US" sz="2800" kern="1200" dirty="0">
                <a:solidFill>
                  <a:schemeClr val="tx1"/>
                </a:solidFill>
                <a:latin typeface="Times New Roman" charset="0"/>
                <a:ea typeface="ＭＳ Ｐゴシック" charset="0"/>
                <a:cs typeface="+mn-cs"/>
              </a:rPr>
              <a:t> acid. </a:t>
            </a:r>
            <a:r>
              <a:rPr lang="en-US" sz="2800" kern="1200" dirty="0" err="1">
                <a:solidFill>
                  <a:schemeClr val="tx1"/>
                </a:solidFill>
                <a:latin typeface="Times New Roman" charset="0"/>
                <a:ea typeface="ＭＳ Ｐゴシック" charset="0"/>
                <a:cs typeface="+mn-cs"/>
              </a:rPr>
              <a:t>Arachidonic</a:t>
            </a:r>
            <a:r>
              <a:rPr lang="en-US" sz="2800" kern="1200" dirty="0">
                <a:solidFill>
                  <a:schemeClr val="tx1"/>
                </a:solidFill>
                <a:latin typeface="Times New Roman" charset="0"/>
                <a:ea typeface="ＭＳ Ｐゴシック" charset="0"/>
                <a:cs typeface="+mn-cs"/>
              </a:rPr>
              <a:t> acid is an omega-6 fatty acid that has a inflammatory influence</a:t>
            </a:r>
            <a:br>
              <a:rPr lang="en-US" sz="2800" kern="1200" dirty="0">
                <a:solidFill>
                  <a:schemeClr val="tx1"/>
                </a:solidFill>
                <a:latin typeface="Arial"/>
                <a:cs typeface="Arial"/>
              </a:rPr>
            </a:br>
            <a:endParaRPr lang="en-US" sz="2800" kern="1200" dirty="0">
              <a:solidFill>
                <a:schemeClr val="tx1"/>
              </a:solidFill>
              <a:latin typeface="Arial"/>
              <a:cs typeface="Arial"/>
            </a:endParaRPr>
          </a:p>
          <a:p>
            <a:pPr fontAlgn="auto">
              <a:spcBef>
                <a:spcPct val="0"/>
              </a:spcBef>
              <a:spcAft>
                <a:spcPts val="0"/>
              </a:spcAft>
              <a:defRPr/>
            </a:pPr>
            <a:endParaRPr lang="en-US" dirty="0">
              <a:solidFill>
                <a:schemeClr val="tx1"/>
              </a:solidFill>
              <a:latin typeface="Times New Roman"/>
              <a:cs typeface="Times New Roman"/>
            </a:endParaRPr>
          </a:p>
          <a:p>
            <a:pPr lvl="1" indent="-457200">
              <a:spcBef>
                <a:spcPct val="0"/>
              </a:spcBef>
              <a:defRPr/>
            </a:pPr>
            <a:r>
              <a:rPr lang="en-US" dirty="0">
                <a:solidFill>
                  <a:schemeClr val="tx1"/>
                </a:solidFill>
                <a:latin typeface="Times New Roman"/>
                <a:cs typeface="Times New Roman"/>
              </a:rPr>
              <a:t>Casein and glute</a:t>
            </a:r>
            <a:r>
              <a:rPr lang="en-US" dirty="0">
                <a:latin typeface="Arial" charset="0"/>
                <a:cs typeface="Arial Unicode MS" charset="0"/>
              </a:rPr>
              <a:t>n</a:t>
            </a:r>
            <a:r>
              <a:rPr lang="en-US" dirty="0">
                <a:solidFill>
                  <a:schemeClr val="tx1"/>
                </a:solidFill>
                <a:latin typeface="Arial" charset="0"/>
                <a:cs typeface="Arial Unicode MS" charset="0"/>
              </a:rPr>
              <a:t> </a:t>
            </a:r>
            <a:r>
              <a:rPr lang="en-US" sz="2800" kern="1200" dirty="0">
                <a:solidFill>
                  <a:schemeClr val="tx1"/>
                </a:solidFill>
                <a:latin typeface="Times New Roman" charset="0"/>
                <a:ea typeface="ＭＳ Ｐゴシック" charset="0"/>
                <a:cs typeface="+mn-cs"/>
              </a:rPr>
              <a:t>are</a:t>
            </a:r>
            <a:r>
              <a:rPr lang="en-US" sz="2800" kern="1200" baseline="0" dirty="0">
                <a:solidFill>
                  <a:schemeClr val="tx1"/>
                </a:solidFill>
                <a:latin typeface="Times New Roman" charset="0"/>
                <a:ea typeface="ＭＳ Ｐゴシック" charset="0"/>
                <a:cs typeface="+mn-cs"/>
              </a:rPr>
              <a:t> </a:t>
            </a:r>
            <a:r>
              <a:rPr lang="en-US" sz="2800" kern="1200" dirty="0">
                <a:solidFill>
                  <a:schemeClr val="tx1"/>
                </a:solidFill>
                <a:latin typeface="Times New Roman" charset="0"/>
                <a:ea typeface="ＭＳ Ｐゴシック" charset="0"/>
                <a:cs typeface="+mn-cs"/>
              </a:rPr>
              <a:t>proteins found in dairy and wheat,</a:t>
            </a:r>
            <a:r>
              <a:rPr lang="en-US" sz="2800" kern="1200" baseline="0" dirty="0">
                <a:solidFill>
                  <a:schemeClr val="tx1"/>
                </a:solidFill>
                <a:latin typeface="Times New Roman" charset="0"/>
                <a:ea typeface="ＭＳ Ｐゴシック" charset="0"/>
                <a:cs typeface="+mn-cs"/>
              </a:rPr>
              <a:t> and </a:t>
            </a:r>
            <a:r>
              <a:rPr lang="en-US" sz="2800" kern="1200" dirty="0">
                <a:solidFill>
                  <a:schemeClr val="tx1"/>
                </a:solidFill>
                <a:latin typeface="Times New Roman" charset="0"/>
                <a:ea typeface="ＭＳ Ｐゴシック" charset="0"/>
                <a:cs typeface="+mn-cs"/>
              </a:rPr>
              <a:t>are quick to spark the inflammatory cascade.</a:t>
            </a:r>
          </a:p>
          <a:p>
            <a:pPr indent="-457200">
              <a:spcBef>
                <a:spcPct val="0"/>
              </a:spcBef>
              <a:defRPr/>
            </a:pPr>
            <a:br>
              <a:rPr lang="en-US" sz="2800" kern="1200" dirty="0">
                <a:solidFill>
                  <a:schemeClr val="tx1"/>
                </a:solidFill>
                <a:latin typeface="Arial"/>
                <a:cs typeface="Arial"/>
              </a:rPr>
            </a:br>
            <a:endParaRPr lang="en-US" sz="2800" kern="1200" dirty="0">
              <a:solidFill>
                <a:schemeClr val="tx1"/>
              </a:solidFill>
              <a:latin typeface="Arial"/>
              <a:cs typeface="Arial"/>
            </a:endParaRPr>
          </a:p>
          <a:p>
            <a:pPr marL="0" marR="0" lvl="1" indent="0" algn="l" defTabSz="457200" rtl="0" eaLnBrk="1" fontAlgn="auto" latinLnBrk="0" hangingPunct="1">
              <a:lnSpc>
                <a:spcPct val="100000"/>
              </a:lnSpc>
              <a:spcBef>
                <a:spcPct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800" kern="1200" dirty="0">
              <a:solidFill>
                <a:srgbClr val="F79646"/>
              </a:solidFill>
              <a:latin typeface="Times New Roman" charset="0"/>
              <a:ea typeface="ＭＳ Ｐゴシック" charset="0"/>
              <a:cs typeface="+mn-cs"/>
            </a:endParaRPr>
          </a:p>
          <a:p>
            <a:pPr fontAlgn="auto">
              <a:spcBef>
                <a:spcPct val="0"/>
              </a:spcBef>
              <a:spcAft>
                <a:spcPts val="0"/>
              </a:spcAft>
              <a:defRPr/>
            </a:pPr>
            <a:endParaRPr lang="en-US" dirty="0">
              <a:latin typeface="Arial" charset="0"/>
              <a:cs typeface="Arial Unicode MS" charset="0"/>
            </a:endParaRPr>
          </a:p>
        </p:txBody>
      </p:sp>
      <p:sp>
        <p:nvSpPr>
          <p:cNvPr id="87044" name="Text Box 4"/>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fontAlgn="auto">
              <a:spcBef>
                <a:spcPts val="0"/>
              </a:spcBef>
              <a:spcAft>
                <a:spcPts val="0"/>
              </a:spcAft>
              <a:defRPr/>
            </a:pPr>
            <a:fld id="{4563545C-3879-A54C-902E-1549F4725CFB}" type="slidenum">
              <a:rPr lang="en-US" smtClean="0">
                <a:latin typeface="Calibri" charset="0"/>
              </a:rPr>
              <a:pPr fontAlgn="auto">
                <a:spcBef>
                  <a:spcPts val="0"/>
                </a:spcBef>
                <a:spcAft>
                  <a:spcPts val="0"/>
                </a:spcAft>
                <a:defRPr/>
              </a:pPr>
              <a:t>18</a:t>
            </a:fld>
            <a:endParaRPr lang="en-US">
              <a:latin typeface="Calibri" charset="0"/>
            </a:endParaRPr>
          </a:p>
        </p:txBody>
      </p:sp>
    </p:spTree>
    <p:extLst>
      <p:ext uri="{BB962C8B-B14F-4D97-AF65-F5344CB8AC3E}">
        <p14:creationId xmlns:p14="http://schemas.microsoft.com/office/powerpoint/2010/main" val="1655674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0" b="1" u="sng" dirty="0"/>
              <a:t>Research sugar and PET scans, bed fats cause good fats reduce, SAD stuff </a:t>
            </a:r>
          </a:p>
          <a:p>
            <a:r>
              <a:rPr lang="en-US" dirty="0"/>
              <a:t>Sugar is one of the major</a:t>
            </a:r>
            <a:r>
              <a:rPr lang="en-US" baseline="0" dirty="0"/>
              <a:t> causes of </a:t>
            </a:r>
            <a:r>
              <a:rPr lang="en-US" dirty="0"/>
              <a:t>inflammation.</a:t>
            </a:r>
          </a:p>
          <a:p>
            <a:br>
              <a:rPr lang="en-US" dirty="0">
                <a:latin typeface="Calibri"/>
              </a:rPr>
            </a:br>
            <a:r>
              <a:rPr lang="en-US" dirty="0"/>
              <a:t>Sugar is impacting our life, health and inflames.</a:t>
            </a:r>
            <a:r>
              <a:rPr lang="en-US" baseline="0" dirty="0"/>
              <a:t> When anything is inflamed, we get sick.</a:t>
            </a:r>
          </a:p>
          <a:p>
            <a:br>
              <a:rPr lang="en-US" baseline="0" dirty="0">
                <a:latin typeface="Calibri"/>
              </a:rPr>
            </a:br>
            <a:r>
              <a:rPr lang="en-US" baseline="0" dirty="0"/>
              <a:t>Tulane study on low-glycemic, dash diet, which always beats every diet. This study showed lower carbs and more fats result in better health.</a:t>
            </a:r>
          </a:p>
          <a:p>
            <a:r>
              <a:rPr lang="en-US" baseline="0" dirty="0"/>
              <a:t>Charlotte Tribune- we got egg on our face article.  </a:t>
            </a:r>
          </a:p>
          <a:p>
            <a:br>
              <a:rPr lang="en-US" baseline="0" dirty="0">
                <a:latin typeface="Calibri"/>
              </a:rPr>
            </a:br>
            <a:r>
              <a:rPr lang="en-US" baseline="0" dirty="0"/>
              <a:t>This is your life and health.  We know what is working and not working now. Sugar is not working for your health. You have to go a different way.</a:t>
            </a:r>
          </a:p>
          <a:p>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0752818A-5C54-9548-9AB0-0B8E9A177224}" type="slidenum">
              <a:rPr lang="en-US" smtClean="0"/>
              <a:pPr/>
              <a:t>19</a:t>
            </a:fld>
            <a:endParaRPr lang="en-US"/>
          </a:p>
        </p:txBody>
      </p:sp>
    </p:spTree>
    <p:extLst>
      <p:ext uri="{BB962C8B-B14F-4D97-AF65-F5344CB8AC3E}">
        <p14:creationId xmlns:p14="http://schemas.microsoft.com/office/powerpoint/2010/main" val="2890376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3. </a:t>
            </a:r>
            <a:r>
              <a:rPr lang="en-US" b="0" i="0" dirty="0" err="1">
                <a:solidFill>
                  <a:srgbClr val="000000"/>
                </a:solidFill>
                <a:effectLst/>
                <a:latin typeface="Times New Roman" panose="02020603050405020304" pitchFamily="18" charset="0"/>
              </a:rPr>
              <a:t>Heikkilä</a:t>
            </a:r>
            <a:r>
              <a:rPr lang="en-US" b="0" i="0" dirty="0">
                <a:solidFill>
                  <a:srgbClr val="000000"/>
                </a:solidFill>
                <a:effectLst/>
                <a:latin typeface="Times New Roman" panose="02020603050405020304" pitchFamily="18" charset="0"/>
              </a:rPr>
              <a:t> K , Harris R , Lowe G , Rumley A , Yarnell J , </a:t>
            </a:r>
            <a:r>
              <a:rPr lang="en-US" b="0" i="0" dirty="0" err="1">
                <a:solidFill>
                  <a:srgbClr val="000000"/>
                </a:solidFill>
                <a:effectLst/>
                <a:latin typeface="Times New Roman" panose="02020603050405020304" pitchFamily="18" charset="0"/>
              </a:rPr>
              <a:t>Gallacher</a:t>
            </a:r>
            <a:r>
              <a:rPr lang="en-US" b="0" i="0" dirty="0">
                <a:solidFill>
                  <a:srgbClr val="000000"/>
                </a:solidFill>
                <a:effectLst/>
                <a:latin typeface="Times New Roman" panose="02020603050405020304" pitchFamily="18" charset="0"/>
              </a:rPr>
              <a:t> J , et al. . Associations of circulating C-reactive protein and interleukin-6 with cancer risk: findings from two prospective cohorts and a meta-analysis . Cancer Causes Control. 2009;20(1):15–26 10.1007/s10552-008-9212-z [</a:t>
            </a:r>
            <a:r>
              <a:rPr lang="en-US" b="0" i="0" dirty="0">
                <a:solidFill>
                  <a:srgbClr val="642A8F"/>
                </a:solidFill>
                <a:effectLst/>
                <a:latin typeface="Times New Roman" panose="02020603050405020304" pitchFamily="18" charset="0"/>
                <a:hlinkClick r:id="rId3"/>
              </a:rPr>
              <a:t>PubMed</a:t>
            </a:r>
            <a:r>
              <a:rPr lang="en-US" b="0" i="0" dirty="0">
                <a:solidFill>
                  <a:srgbClr val="000000"/>
                </a:solidFill>
                <a:effectLst/>
                <a:latin typeface="Times New Roman" panose="02020603050405020304" pitchFamily="18" charset="0"/>
              </a:rPr>
              <a:t>] [</a:t>
            </a:r>
            <a:r>
              <a:rPr lang="en-US" b="0" i="0" dirty="0" err="1">
                <a:solidFill>
                  <a:srgbClr val="642A8F"/>
                </a:solidFill>
                <a:effectLst/>
                <a:latin typeface="Times New Roman" panose="02020603050405020304" pitchFamily="18" charset="0"/>
                <a:hlinkClick r:id="rId4"/>
              </a:rPr>
              <a:t>CrossRef</a:t>
            </a:r>
            <a:r>
              <a:rPr lang="en-US" b="0" i="0" dirty="0">
                <a:solidFill>
                  <a:srgbClr val="000000"/>
                </a:solidFill>
                <a:effectLst/>
                <a:latin typeface="Times New Roman" panose="02020603050405020304" pitchFamily="18" charset="0"/>
              </a:rPr>
              <a:t>] [</a:t>
            </a:r>
            <a:r>
              <a:rPr lang="en-US" b="0" i="0" dirty="0">
                <a:solidFill>
                  <a:srgbClr val="642A8F"/>
                </a:solidFill>
                <a:effectLst/>
                <a:latin typeface="Times New Roman" panose="02020603050405020304" pitchFamily="18" charset="0"/>
                <a:hlinkClick r:id="rId5"/>
              </a:rPr>
              <a:t>Google Scholar</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4. </a:t>
            </a:r>
            <a:r>
              <a:rPr lang="en-US" b="0" i="0" dirty="0" err="1">
                <a:solidFill>
                  <a:srgbClr val="000000"/>
                </a:solidFill>
                <a:effectLst/>
                <a:latin typeface="Times New Roman" panose="02020603050405020304" pitchFamily="18" charset="0"/>
              </a:rPr>
              <a:t>Coussens</a:t>
            </a:r>
            <a:r>
              <a:rPr lang="en-US" b="0" i="0" dirty="0">
                <a:solidFill>
                  <a:srgbClr val="000000"/>
                </a:solidFill>
                <a:effectLst/>
                <a:latin typeface="Times New Roman" panose="02020603050405020304" pitchFamily="18" charset="0"/>
              </a:rPr>
              <a:t> LM , </a:t>
            </a:r>
            <a:r>
              <a:rPr lang="en-US" b="0" i="0" dirty="0" err="1">
                <a:solidFill>
                  <a:srgbClr val="000000"/>
                </a:solidFill>
                <a:effectLst/>
                <a:latin typeface="Times New Roman" panose="02020603050405020304" pitchFamily="18" charset="0"/>
              </a:rPr>
              <a:t>Werb</a:t>
            </a:r>
            <a:r>
              <a:rPr lang="en-US" b="0" i="0" dirty="0">
                <a:solidFill>
                  <a:srgbClr val="000000"/>
                </a:solidFill>
                <a:effectLst/>
                <a:latin typeface="Times New Roman" panose="02020603050405020304" pitchFamily="18" charset="0"/>
              </a:rPr>
              <a:t> Z. Inflammation and cancer . Nature. 2002;420(6917):860–7 10.1038/nature01322 [</a:t>
            </a:r>
            <a:r>
              <a:rPr lang="en-US" b="0" i="0" dirty="0">
                <a:solidFill>
                  <a:srgbClr val="642A8F"/>
                </a:solidFill>
                <a:effectLst/>
                <a:latin typeface="Times New Roman" panose="02020603050405020304" pitchFamily="18" charset="0"/>
                <a:hlinkClick r:id="rId6"/>
              </a:rPr>
              <a:t>PMC free article</a:t>
            </a:r>
            <a:r>
              <a:rPr lang="en-US" b="0" i="0" dirty="0">
                <a:solidFill>
                  <a:srgbClr val="000000"/>
                </a:solidFill>
                <a:effectLst/>
                <a:latin typeface="Times New Roman" panose="02020603050405020304" pitchFamily="18" charset="0"/>
              </a:rPr>
              <a:t>] [</a:t>
            </a:r>
            <a:r>
              <a:rPr lang="en-US" b="0" i="0" dirty="0">
                <a:solidFill>
                  <a:srgbClr val="642A8F"/>
                </a:solidFill>
                <a:effectLst/>
                <a:latin typeface="Times New Roman" panose="02020603050405020304" pitchFamily="18" charset="0"/>
                <a:hlinkClick r:id="rId7"/>
              </a:rPr>
              <a:t>PubMed</a:t>
            </a:r>
            <a:r>
              <a:rPr lang="en-US" b="0" i="0" dirty="0">
                <a:solidFill>
                  <a:srgbClr val="000000"/>
                </a:solidFill>
                <a:effectLst/>
                <a:latin typeface="Times New Roman" panose="02020603050405020304" pitchFamily="18" charset="0"/>
              </a:rPr>
              <a:t>] [</a:t>
            </a:r>
            <a:r>
              <a:rPr lang="en-US" b="0" i="0" dirty="0" err="1">
                <a:solidFill>
                  <a:srgbClr val="642A8F"/>
                </a:solidFill>
                <a:effectLst/>
                <a:latin typeface="Times New Roman" panose="02020603050405020304" pitchFamily="18" charset="0"/>
                <a:hlinkClick r:id="rId8"/>
              </a:rPr>
              <a:t>CrossRef</a:t>
            </a:r>
            <a:r>
              <a:rPr lang="en-US" b="0" i="0" dirty="0">
                <a:solidFill>
                  <a:srgbClr val="000000"/>
                </a:solidFill>
                <a:effectLst/>
                <a:latin typeface="Times New Roman" panose="02020603050405020304" pitchFamily="18" charset="0"/>
              </a:rPr>
              <a:t>] [</a:t>
            </a:r>
            <a:r>
              <a:rPr lang="en-US" b="0" i="0" dirty="0">
                <a:solidFill>
                  <a:srgbClr val="642A8F"/>
                </a:solidFill>
                <a:effectLst/>
                <a:latin typeface="Times New Roman" panose="02020603050405020304" pitchFamily="18" charset="0"/>
                <a:hlinkClick r:id="rId9"/>
              </a:rPr>
              <a:t>Google Scholar</a:t>
            </a:r>
            <a:r>
              <a:rPr lang="en-US" b="0" i="0" dirty="0">
                <a:solidFill>
                  <a:srgbClr val="000000"/>
                </a:solidFill>
                <a:effectLst/>
                <a:latin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0752818A-5C54-9548-9AB0-0B8E9A177224}" type="slidenum">
              <a:rPr lang="en-US" smtClean="0"/>
              <a:pPr/>
              <a:t>20</a:t>
            </a:fld>
            <a:endParaRPr lang="en-US" dirty="0"/>
          </a:p>
        </p:txBody>
      </p:sp>
    </p:spTree>
    <p:extLst>
      <p:ext uri="{BB962C8B-B14F-4D97-AF65-F5344CB8AC3E}">
        <p14:creationId xmlns:p14="http://schemas.microsoft.com/office/powerpoint/2010/main" val="2380238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dirty="0">
                <a:cs typeface="Tahoma" charset="0"/>
              </a:rPr>
              <a:t>Cell walls need Essential Fatty Acids so that oxygen and nutrients can enter the cell and create </a:t>
            </a:r>
            <a:r>
              <a:rPr lang="en-US" sz="1200" b="1" dirty="0">
                <a:cs typeface="Tahoma" charset="0"/>
              </a:rPr>
              <a:t>healthy cells!</a:t>
            </a:r>
          </a:p>
          <a:p>
            <a:pPr fontAlgn="auto">
              <a:spcBef>
                <a:spcPct val="0"/>
              </a:spcBef>
              <a:spcAft>
                <a:spcPts val="0"/>
              </a:spcAft>
              <a:defRPr/>
            </a:pPr>
            <a:endParaRPr lang="en-US" sz="1200" dirty="0">
              <a:latin typeface="Arial" charset="0"/>
              <a:cs typeface="Arial Unicode MS" charset="0"/>
            </a:endParaRPr>
          </a:p>
          <a:p>
            <a:pPr fontAlgn="auto">
              <a:spcBef>
                <a:spcPct val="0"/>
              </a:spcBef>
              <a:spcAft>
                <a:spcPts val="0"/>
              </a:spcAft>
              <a:defRPr/>
            </a:pPr>
            <a:r>
              <a:rPr lang="en-US" sz="1200" dirty="0">
                <a:latin typeface="Arial" charset="0"/>
                <a:cs typeface="Arial Unicode MS" charset="0"/>
              </a:rPr>
              <a:t>The main cause of cellular hypoxia, in particular when it causes cancer, is that the outer cellular membrane-which controls what comes in and out of the cell-does not have the proper fluidity because of a lack of omega 3 fatty acids. In order for the cell membrane to function efficiently, the ratio of essential fatty acids must be 50% omega 3 and 50% omega 6 and 9. Nowadays most people have a ratio of 5% omega 3 to 95% omega 6 and 9. One might say, so what? The problem is that omega 3 makes the membrane fluid. Lack of omega3 will block the passage of oxygen into the cell, causing hypoxia. When that happens the cell may change its respiration from aerobic to anaerobic and that is when it may degenerate into cancer. This is a very serious risk factor for cancer. Studies show Hypoxia (lack of oxygen in the cell) that omega 3 consumption can delay or reduce tumor development in breast cancer.</a:t>
            </a:r>
          </a:p>
          <a:p>
            <a:pPr fontAlgn="auto">
              <a:spcBef>
                <a:spcPct val="0"/>
              </a:spcBef>
              <a:spcAft>
                <a:spcPts val="0"/>
              </a:spcAft>
              <a:defRPr/>
            </a:pPr>
            <a:r>
              <a:rPr lang="en-US" sz="1200" b="1" dirty="0">
                <a:latin typeface="Arial" charset="0"/>
                <a:cs typeface="Arial Unicode MS" charset="0"/>
              </a:rPr>
              <a:t>http://</a:t>
            </a:r>
            <a:r>
              <a:rPr lang="en-US" sz="1200" b="1" dirty="0" err="1">
                <a:latin typeface="Arial" charset="0"/>
                <a:cs typeface="Arial Unicode MS" charset="0"/>
              </a:rPr>
              <a:t>www.ncbi.nlm.nih.gov</a:t>
            </a:r>
            <a:r>
              <a:rPr lang="en-US" sz="1200" b="1" dirty="0">
                <a:latin typeface="Arial" charset="0"/>
                <a:cs typeface="Arial Unicode MS" charset="0"/>
              </a:rPr>
              <a:t>/</a:t>
            </a:r>
            <a:r>
              <a:rPr lang="en-US" sz="1200" b="1" dirty="0" err="1">
                <a:latin typeface="Arial" charset="0"/>
                <a:cs typeface="Arial Unicode MS" charset="0"/>
              </a:rPr>
              <a:t>pubmed</a:t>
            </a:r>
            <a:r>
              <a:rPr lang="en-US" sz="1200" b="1" dirty="0">
                <a:latin typeface="Arial" charset="0"/>
                <a:cs typeface="Arial Unicode MS" charset="0"/>
              </a:rPr>
              <a:t>/9508101</a:t>
            </a:r>
          </a:p>
          <a:p>
            <a:pPr fontAlgn="auto">
              <a:spcBef>
                <a:spcPct val="0"/>
              </a:spcBef>
              <a:spcAft>
                <a:spcPts val="0"/>
              </a:spcAft>
              <a:defRPr/>
            </a:pPr>
            <a:r>
              <a:rPr lang="en-US" sz="1200" dirty="0">
                <a:latin typeface="Arial" charset="0"/>
                <a:cs typeface="Arial Unicode MS" charset="0"/>
              </a:rPr>
              <a:t>Studies have also showed that a high blood level of omega-3 fatty acids combined with a low level of omega-6 fatty acids reduces the risk of developing cancer. </a:t>
            </a:r>
          </a:p>
          <a:p>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0752818A-5C54-9548-9AB0-0B8E9A177224}" type="slidenum">
              <a:rPr lang="en-US" smtClean="0"/>
              <a:pPr/>
              <a:t>21</a:t>
            </a:fld>
            <a:endParaRPr lang="en-US"/>
          </a:p>
        </p:txBody>
      </p:sp>
    </p:spTree>
    <p:extLst>
      <p:ext uri="{BB962C8B-B14F-4D97-AF65-F5344CB8AC3E}">
        <p14:creationId xmlns:p14="http://schemas.microsoft.com/office/powerpoint/2010/main" val="3109604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Turmeric, active ingredient curcumin, is an orange-colored spice native to India and Indonesia, revered for its culinary and therapeutic benefits. Turmeric gives the curry its bright yellow or orange color and contributes to its peppery, warm, and mildly bitter taste. It also provides a tangy and ginger-like fragrance. Turmeric’s active ingredient is an extracted compound called </a:t>
            </a:r>
            <a:r>
              <a:rPr lang="en-US" sz="1200" kern="1200" dirty="0" err="1">
                <a:solidFill>
                  <a:schemeClr val="tx1"/>
                </a:solidFill>
                <a:latin typeface="+mn-lt"/>
                <a:ea typeface="+mn-ea"/>
                <a:cs typeface="+mn-cs"/>
              </a:rPr>
              <a:t>curcumin</a:t>
            </a:r>
            <a:r>
              <a:rPr lang="en-US" sz="1200" kern="1200" dirty="0">
                <a:solidFill>
                  <a:schemeClr val="tx1"/>
                </a:solidFill>
                <a:latin typeface="+mn-lt"/>
                <a:ea typeface="+mn-ea"/>
                <a:cs typeface="+mn-cs"/>
              </a:rPr>
              <a:t>. Studies have shown that </a:t>
            </a:r>
            <a:r>
              <a:rPr lang="en-US" sz="1200" kern="1200" dirty="0" err="1">
                <a:solidFill>
                  <a:schemeClr val="tx1"/>
                </a:solidFill>
                <a:latin typeface="+mn-lt"/>
                <a:ea typeface="+mn-ea"/>
                <a:cs typeface="+mn-cs"/>
              </a:rPr>
              <a:t>curcumin</a:t>
            </a:r>
            <a:r>
              <a:rPr lang="en-US" sz="1200" kern="1200" dirty="0">
                <a:solidFill>
                  <a:schemeClr val="tx1"/>
                </a:solidFill>
                <a:latin typeface="+mn-lt"/>
                <a:ea typeface="+mn-ea"/>
                <a:cs typeface="+mn-cs"/>
              </a:rPr>
              <a:t> helps prevent several forms of cancer including breast, lung, stomach, liver, and colon because of its anti-inflammatory and antioxidant properties. It stops the development of cancer by interfering with the cellular signaling aspects of the chronic disease.</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Lab results have found </a:t>
            </a:r>
            <a:r>
              <a:rPr lang="en-US" sz="1200" b="1" kern="1200" dirty="0" err="1">
                <a:solidFill>
                  <a:schemeClr val="tx1"/>
                </a:solidFill>
                <a:latin typeface="+mn-lt"/>
                <a:ea typeface="+mn-ea"/>
                <a:cs typeface="+mn-cs"/>
              </a:rPr>
              <a:t>curcumin</a:t>
            </a:r>
            <a:r>
              <a:rPr lang="en-US" sz="1200" b="1" kern="1200" dirty="0">
                <a:solidFill>
                  <a:schemeClr val="tx1"/>
                </a:solidFill>
                <a:latin typeface="+mn-lt"/>
                <a:ea typeface="+mn-ea"/>
                <a:cs typeface="+mn-cs"/>
              </a:rPr>
              <a:t> capable of…</a:t>
            </a:r>
            <a:endParaRPr lang="en-US" sz="1200" b="0" kern="1200" dirty="0">
              <a:solidFill>
                <a:schemeClr val="tx1"/>
              </a:solidFill>
              <a:latin typeface="+mn-lt"/>
              <a:ea typeface="+mn-ea"/>
              <a:cs typeface="+mn-cs"/>
            </a:endParaRPr>
          </a:p>
          <a:p>
            <a:pPr marL="171450" indent="-171450">
              <a:buFont typeface="Arial"/>
              <a:buChar char="•"/>
            </a:pPr>
            <a:r>
              <a:rPr lang="en-US" sz="1200" b="0" kern="1200" dirty="0">
                <a:solidFill>
                  <a:schemeClr val="tx1"/>
                </a:solidFill>
                <a:latin typeface="+mn-lt"/>
                <a:ea typeface="+mn-ea"/>
                <a:cs typeface="+mn-cs"/>
              </a:rPr>
              <a:t>Inhibiting COX-2, an enzyme that causes negative inflammation, which can lead to cancer.</a:t>
            </a:r>
          </a:p>
          <a:p>
            <a:pPr marL="171450" indent="-171450">
              <a:buFont typeface="Arial"/>
              <a:buChar char="•"/>
            </a:pPr>
            <a:r>
              <a:rPr lang="en-US" sz="1200" b="0" kern="1200" dirty="0">
                <a:solidFill>
                  <a:schemeClr val="tx1"/>
                </a:solidFill>
                <a:latin typeface="+mn-lt"/>
                <a:ea typeface="+mn-ea"/>
                <a:cs typeface="+mn-cs"/>
              </a:rPr>
              <a:t>Impeding vascular epithelial growth (a polypeptide that stimulates new blood supply) to starve cancer cells of their oxygen and fuel source.</a:t>
            </a:r>
          </a:p>
          <a:p>
            <a:pPr marL="171450" indent="-171450">
              <a:buFont typeface="Arial"/>
              <a:buChar char="•"/>
            </a:pPr>
            <a:r>
              <a:rPr lang="en-US" sz="1200" b="0" kern="1200" dirty="0">
                <a:solidFill>
                  <a:schemeClr val="tx1"/>
                </a:solidFill>
                <a:latin typeface="+mn-lt"/>
                <a:ea typeface="+mn-ea"/>
                <a:cs typeface="+mn-cs"/>
              </a:rPr>
              <a:t>Inducing a tumor suppressor gene.</a:t>
            </a:r>
          </a:p>
          <a:p>
            <a:pPr marL="171450" indent="-171450">
              <a:buFont typeface="Arial"/>
              <a:buChar char="•"/>
            </a:pPr>
            <a:r>
              <a:rPr lang="en-US" sz="1200" b="0" kern="1200" dirty="0">
                <a:solidFill>
                  <a:schemeClr val="tx1"/>
                </a:solidFill>
                <a:latin typeface="+mn-lt"/>
                <a:ea typeface="+mn-ea"/>
                <a:cs typeface="+mn-cs"/>
              </a:rPr>
              <a:t>Stopping metastasis (spread from one organ to another) of cancer cells.</a:t>
            </a:r>
          </a:p>
          <a:p>
            <a:pPr marL="171450" indent="-171450">
              <a:buFont typeface="Arial"/>
              <a:buChar char="•"/>
            </a:pPr>
            <a:r>
              <a:rPr lang="en-US" sz="1200" b="0" kern="1200" dirty="0">
                <a:solidFill>
                  <a:schemeClr val="tx1"/>
                </a:solidFill>
                <a:latin typeface="+mn-lt"/>
                <a:ea typeface="+mn-ea"/>
                <a:cs typeface="+mn-cs"/>
              </a:rPr>
              <a:t>Killing large B-cell lymphoma cells (the most common reason for non-Hodgkin lymphoma).</a:t>
            </a:r>
          </a:p>
          <a:p>
            <a:pPr marL="171450" indent="-171450">
              <a:buFont typeface="Arial"/>
              <a:buChar char="•"/>
            </a:pPr>
            <a:r>
              <a:rPr lang="en-US" sz="1200" b="0" kern="1200" dirty="0">
                <a:solidFill>
                  <a:schemeClr val="tx1"/>
                </a:solidFill>
                <a:latin typeface="+mn-lt"/>
                <a:ea typeface="+mn-ea"/>
                <a:cs typeface="+mn-cs"/>
              </a:rPr>
              <a:t>Preventing regrowth of cancer stem cells.</a:t>
            </a:r>
          </a:p>
          <a:p>
            <a:r>
              <a:rPr lang="en-US" sz="1200" b="0" kern="1200" dirty="0">
                <a:solidFill>
                  <a:schemeClr val="tx1"/>
                </a:solidFill>
                <a:latin typeface="+mn-lt"/>
                <a:ea typeface="+mn-ea"/>
                <a:cs typeface="+mn-cs"/>
              </a:rPr>
              <a:t>Based on a 2011 study conducted by the University of Texas MD Anderson Cancer Center, researchers found that the </a:t>
            </a:r>
            <a:r>
              <a:rPr lang="en-US" sz="1200" b="0" kern="1200" dirty="0" err="1">
                <a:solidFill>
                  <a:schemeClr val="tx1"/>
                </a:solidFill>
                <a:latin typeface="+mn-lt"/>
                <a:ea typeface="+mn-ea"/>
                <a:cs typeface="+mn-cs"/>
              </a:rPr>
              <a:t>curcumin</a:t>
            </a:r>
            <a:r>
              <a:rPr lang="en-US" sz="1200" b="0" kern="1200" dirty="0">
                <a:solidFill>
                  <a:schemeClr val="tx1"/>
                </a:solidFill>
                <a:latin typeface="+mn-lt"/>
                <a:ea typeface="+mn-ea"/>
                <a:cs typeface="+mn-cs"/>
              </a:rPr>
              <a:t> extract effectively differentiates between cancer cells and normal cells while activating cancer cell death (apoptosis).</a:t>
            </a:r>
            <a:endParaRPr lang="en-US" dirty="0"/>
          </a:p>
          <a:p>
            <a:endParaRPr lang="en-US" dirty="0"/>
          </a:p>
          <a:p>
            <a:r>
              <a:rPr lang="en-US" dirty="0"/>
              <a:t>Source and to read more: https://</a:t>
            </a:r>
            <a:r>
              <a:rPr lang="en-US" dirty="0" err="1"/>
              <a:t>thetruthaboutcancer.com</a:t>
            </a:r>
            <a:r>
              <a:rPr lang="en-US" dirty="0"/>
              <a:t>/benefits-turmeric-cancer-treatment/</a:t>
            </a:r>
          </a:p>
          <a:p>
            <a:endParaRPr lang="en-US" dirty="0"/>
          </a:p>
        </p:txBody>
      </p:sp>
      <p:sp>
        <p:nvSpPr>
          <p:cNvPr id="4" name="Slide Number Placeholder 3"/>
          <p:cNvSpPr>
            <a:spLocks noGrp="1"/>
          </p:cNvSpPr>
          <p:nvPr>
            <p:ph type="sldNum" sz="quarter" idx="10"/>
          </p:nvPr>
        </p:nvSpPr>
        <p:spPr/>
        <p:txBody>
          <a:bodyPr/>
          <a:lstStyle/>
          <a:p>
            <a:fld id="{0752818A-5C54-9548-9AB0-0B8E9A177224}" type="slidenum">
              <a:rPr lang="en-US" smtClean="0"/>
              <a:pPr/>
              <a:t>22</a:t>
            </a:fld>
            <a:endParaRPr lang="en-US"/>
          </a:p>
        </p:txBody>
      </p:sp>
    </p:spTree>
    <p:extLst>
      <p:ext uri="{BB962C8B-B14F-4D97-AF65-F5344CB8AC3E}">
        <p14:creationId xmlns:p14="http://schemas.microsoft.com/office/powerpoint/2010/main" val="777076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Oxidation and free radicals:</a:t>
            </a:r>
          </a:p>
          <a:p>
            <a:r>
              <a:rPr lang="en-US" b="0" i="0" dirty="0">
                <a:solidFill>
                  <a:srgbClr val="222222"/>
                </a:solidFill>
                <a:effectLst/>
                <a:latin typeface="Roboto"/>
              </a:rPr>
              <a:t>Stress and chemical reactions leave unpaired oxygen radicals. These radicals are free to roam around and initiate a process of breaking down normal cellular structures, </a:t>
            </a:r>
            <a:r>
              <a:rPr lang="en-US" b="1" i="0" dirty="0">
                <a:solidFill>
                  <a:srgbClr val="222222"/>
                </a:solidFill>
                <a:effectLst/>
                <a:latin typeface="Roboto"/>
              </a:rPr>
              <a:t>causing</a:t>
            </a:r>
            <a:r>
              <a:rPr lang="en-US" b="0" i="0" dirty="0">
                <a:solidFill>
                  <a:srgbClr val="222222"/>
                </a:solidFill>
                <a:effectLst/>
                <a:latin typeface="Roboto"/>
              </a:rPr>
              <a:t> damage and promoting the development of </a:t>
            </a:r>
            <a:r>
              <a:rPr lang="en-US" b="1" i="0" dirty="0">
                <a:solidFill>
                  <a:srgbClr val="222222"/>
                </a:solidFill>
                <a:effectLst/>
                <a:latin typeface="Roboto"/>
              </a:rPr>
              <a:t>cancer</a:t>
            </a:r>
            <a:r>
              <a:rPr lang="en-US" b="0" i="0" dirty="0">
                <a:solidFill>
                  <a:srgbClr val="222222"/>
                </a:solidFill>
                <a:effectLst/>
                <a:latin typeface="Roboto"/>
              </a:rPr>
              <a:t>.</a:t>
            </a:r>
          </a:p>
          <a:p>
            <a:endParaRPr lang="en-US" dirty="0"/>
          </a:p>
          <a:p>
            <a:r>
              <a:rPr lang="en-US" b="0" i="0" dirty="0">
                <a:solidFill>
                  <a:srgbClr val="000000"/>
                </a:solidFill>
                <a:effectLst/>
                <a:latin typeface="Times New Roman" panose="02020603050405020304" pitchFamily="18" charset="0"/>
              </a:rPr>
              <a:t>Oxidation can lead to the expression of over 500 different genes and activate inflammatory pathways leading to transformation of a normal cell to tumor cell, tumor cell survival, proliferation, chemoresistance, </a:t>
            </a:r>
            <a:r>
              <a:rPr lang="en-US" b="0" i="0" dirty="0" err="1">
                <a:solidFill>
                  <a:srgbClr val="000000"/>
                </a:solidFill>
                <a:effectLst/>
                <a:latin typeface="Times New Roman" panose="02020603050405020304" pitchFamily="18" charset="0"/>
              </a:rPr>
              <a:t>radioresistance</a:t>
            </a:r>
            <a:r>
              <a:rPr lang="en-US" b="0" i="0" dirty="0">
                <a:solidFill>
                  <a:srgbClr val="000000"/>
                </a:solidFill>
                <a:effectLst/>
                <a:latin typeface="Times New Roman" panose="02020603050405020304" pitchFamily="18" charset="0"/>
              </a:rPr>
              <a:t>, invasion, angiogenesis and stem cell survival is the focus of this review.</a:t>
            </a:r>
            <a:endParaRPr lang="en-US" dirty="0"/>
          </a:p>
        </p:txBody>
      </p:sp>
      <p:sp>
        <p:nvSpPr>
          <p:cNvPr id="4" name="Slide Number Placeholder 3"/>
          <p:cNvSpPr>
            <a:spLocks noGrp="1"/>
          </p:cNvSpPr>
          <p:nvPr>
            <p:ph type="sldNum" sz="quarter" idx="5"/>
          </p:nvPr>
        </p:nvSpPr>
        <p:spPr/>
        <p:txBody>
          <a:bodyPr/>
          <a:lstStyle/>
          <a:p>
            <a:fld id="{0752818A-5C54-9548-9AB0-0B8E9A177224}" type="slidenum">
              <a:rPr lang="en-US" smtClean="0"/>
              <a:pPr/>
              <a:t>23</a:t>
            </a:fld>
            <a:endParaRPr lang="en-US" dirty="0"/>
          </a:p>
        </p:txBody>
      </p:sp>
    </p:spTree>
    <p:extLst>
      <p:ext uri="{BB962C8B-B14F-4D97-AF65-F5344CB8AC3E}">
        <p14:creationId xmlns:p14="http://schemas.microsoft.com/office/powerpoint/2010/main" val="2554814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spcBef>
                <a:spcPct val="0"/>
              </a:spcBef>
            </a:pPr>
            <a:r>
              <a:rPr lang="en-US" altLang="en-US" sz="1200" dirty="0">
                <a:latin typeface="Arial" charset="0"/>
                <a:cs typeface="Arial Unicode MS" charset="0"/>
              </a:rPr>
              <a:t>The sun on your skin causes Vitamin D to be produced by cholesterol beneath.</a:t>
            </a:r>
          </a:p>
          <a:p>
            <a:pPr eaLnBrk="1">
              <a:spcBef>
                <a:spcPct val="0"/>
              </a:spcBef>
            </a:pPr>
            <a:r>
              <a:rPr lang="en-US" altLang="en-US" sz="1200" dirty="0">
                <a:latin typeface="Arial" charset="0"/>
                <a:cs typeface="Arial Unicode MS" charset="0"/>
              </a:rPr>
              <a:t>When your t-cells, part of your immune system, finds a cancer cell, the first thing it does is look for a Vitamin D molecule to activate it. </a:t>
            </a:r>
          </a:p>
          <a:p>
            <a:endParaRPr lang="en-US" dirty="0"/>
          </a:p>
        </p:txBody>
      </p:sp>
      <p:sp>
        <p:nvSpPr>
          <p:cNvPr id="4" name="Slide Number Placeholder 3"/>
          <p:cNvSpPr>
            <a:spLocks noGrp="1"/>
          </p:cNvSpPr>
          <p:nvPr>
            <p:ph type="sldNum" sz="quarter" idx="10"/>
          </p:nvPr>
        </p:nvSpPr>
        <p:spPr/>
        <p:txBody>
          <a:bodyPr/>
          <a:lstStyle/>
          <a:p>
            <a:fld id="{354879A7-5989-4D2D-B3EC-6AC65027FC37}" type="slidenum">
              <a:rPr lang="en-US" smtClean="0"/>
              <a:t>25</a:t>
            </a:fld>
            <a:endParaRPr lang="en-US"/>
          </a:p>
        </p:txBody>
      </p:sp>
    </p:spTree>
    <p:extLst>
      <p:ext uri="{BB962C8B-B14F-4D97-AF65-F5344CB8AC3E}">
        <p14:creationId xmlns:p14="http://schemas.microsoft.com/office/powerpoint/2010/main" val="213416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800" b="1" dirty="0"/>
              <a:t>Aging Clinical and Experimental Research, The role of vitamin D in the prevention of coronavirus disease 2019 infection and mortality. </a:t>
            </a:r>
            <a:r>
              <a:rPr lang="it-IT" sz="800" dirty="0"/>
              <a:t>Petre Cristian Ilie1 · Simina Stefanescu2 · Lee Smith3</a:t>
            </a:r>
          </a:p>
          <a:p>
            <a:pPr marL="0" indent="0">
              <a:buNone/>
            </a:pPr>
            <a:r>
              <a:rPr lang="en-US" sz="800" dirty="0"/>
              <a:t> </a:t>
            </a:r>
            <a:endParaRPr lang="de-DE" sz="800" dirty="0"/>
          </a:p>
          <a:p>
            <a:endParaRPr lang="en-US" dirty="0"/>
          </a:p>
        </p:txBody>
      </p:sp>
      <p:sp>
        <p:nvSpPr>
          <p:cNvPr id="4" name="Slide Number Placeholder 3"/>
          <p:cNvSpPr>
            <a:spLocks noGrp="1"/>
          </p:cNvSpPr>
          <p:nvPr>
            <p:ph type="sldNum" sz="quarter" idx="5"/>
          </p:nvPr>
        </p:nvSpPr>
        <p:spPr/>
        <p:txBody>
          <a:bodyPr/>
          <a:lstStyle/>
          <a:p>
            <a:fld id="{0752818A-5C54-9548-9AB0-0B8E9A177224}" type="slidenum">
              <a:rPr lang="en-US" smtClean="0"/>
              <a:pPr/>
              <a:t>28</a:t>
            </a:fld>
            <a:endParaRPr lang="en-US" dirty="0"/>
          </a:p>
        </p:txBody>
      </p:sp>
    </p:spTree>
    <p:extLst>
      <p:ext uri="{BB962C8B-B14F-4D97-AF65-F5344CB8AC3E}">
        <p14:creationId xmlns:p14="http://schemas.microsoft.com/office/powerpoint/2010/main" val="3965146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8"/>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EDE82543-020F-C741-9F50-BE735F817664}" type="slidenum">
              <a:rPr lang="en-US"/>
              <a:pPr fontAlgn="base">
                <a:spcBef>
                  <a:spcPct val="0"/>
                </a:spcBef>
                <a:spcAft>
                  <a:spcPct val="0"/>
                </a:spcAft>
              </a:pPr>
              <a:t>31</a:t>
            </a:fld>
            <a:endParaRPr lang="en-US"/>
          </a:p>
        </p:txBody>
      </p:sp>
      <p:sp>
        <p:nvSpPr>
          <p:cNvPr id="91137" name="Text Box 1"/>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fontAlgn="auto">
              <a:spcBef>
                <a:spcPts val="0"/>
              </a:spcBef>
              <a:spcAft>
                <a:spcPts val="0"/>
              </a:spcAft>
              <a:defRPr/>
            </a:pPr>
            <a:fld id="{E932B2A1-587C-0148-AED7-FA6CDF3AD372}" type="slidenum">
              <a:rPr lang="en-US" sz="1400" smtClean="0">
                <a:latin typeface="Times New Roman" charset="0"/>
              </a:rPr>
              <a:pPr algn="r" fontAlgn="auto">
                <a:spcBef>
                  <a:spcPts val="0"/>
                </a:spcBef>
                <a:spcAft>
                  <a:spcPts val="0"/>
                </a:spcAft>
                <a:defRPr/>
              </a:pPr>
              <a:t>31</a:t>
            </a:fld>
            <a:endParaRPr lang="en-US" sz="1400">
              <a:latin typeface="Times New Roman" charset="0"/>
            </a:endParaRPr>
          </a:p>
        </p:txBody>
      </p:sp>
      <p:sp>
        <p:nvSpPr>
          <p:cNvPr id="91138" name="Text Box 2"/>
          <p:cNvSpPr txBox="1">
            <a:spLocks noGrp="1" noRot="1" noChangeAspect="1" noChangeArrowheads="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1139" name="Text Box 3"/>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marL="339725" indent="-339725" fontAlgn="auto">
              <a:spcBef>
                <a:spcPts val="638"/>
              </a:spcBef>
              <a:spcAft>
                <a:spcPts val="0"/>
              </a:spcAft>
              <a:buClr>
                <a:srgbClr val="215968"/>
              </a:buClr>
              <a:buSzPct val="45000"/>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1200" b="1" kern="1200" dirty="0">
                <a:solidFill>
                  <a:srgbClr val="FFFFFF"/>
                </a:solidFill>
                <a:latin typeface="Tahoma" charset="0"/>
                <a:ea typeface="ＭＳ Ｐゴシック" charset="0"/>
                <a:cs typeface="Tahoma" charset="0"/>
              </a:rPr>
              <a:t>What destroys this bacteria in the gut?</a:t>
            </a:r>
          </a:p>
          <a:p>
            <a:pPr marL="339725" indent="-339725" fontAlgn="auto">
              <a:spcBef>
                <a:spcPts val="638"/>
              </a:spcBef>
              <a:spcAft>
                <a:spcPts val="0"/>
              </a:spcAft>
              <a:buClr>
                <a:srgbClr val="FFFFFF"/>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1200" kern="1200" dirty="0">
                <a:solidFill>
                  <a:srgbClr val="FFFFFF"/>
                </a:solidFill>
                <a:latin typeface="Tahoma" charset="0"/>
                <a:ea typeface="ＭＳ Ｐゴシック" charset="0"/>
                <a:cs typeface="Tahoma" charset="0"/>
              </a:rPr>
              <a:t>Antibiotics and other meds</a:t>
            </a:r>
          </a:p>
          <a:p>
            <a:pPr marL="339725" indent="-339725" fontAlgn="auto">
              <a:spcBef>
                <a:spcPts val="638"/>
              </a:spcBef>
              <a:spcAft>
                <a:spcPts val="0"/>
              </a:spcAft>
              <a:buClr>
                <a:srgbClr val="FFFFFF"/>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1200" kern="1200" dirty="0">
                <a:solidFill>
                  <a:srgbClr val="FFFFFF"/>
                </a:solidFill>
                <a:latin typeface="Tahoma" charset="0"/>
                <a:ea typeface="ＭＳ Ｐゴシック" charset="0"/>
                <a:cs typeface="Tahoma" charset="0"/>
              </a:rPr>
              <a:t>Diets high in refined carbs, sugar &amp; processed foods</a:t>
            </a:r>
          </a:p>
          <a:p>
            <a:pPr marL="339725" indent="-339725" fontAlgn="auto">
              <a:spcBef>
                <a:spcPts val="638"/>
              </a:spcBef>
              <a:spcAft>
                <a:spcPts val="0"/>
              </a:spcAft>
              <a:buClr>
                <a:srgbClr val="FFFFFF"/>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1200" kern="1200" dirty="0">
                <a:solidFill>
                  <a:srgbClr val="FFFFFF"/>
                </a:solidFill>
                <a:latin typeface="Tahoma" charset="0"/>
                <a:ea typeface="ＭＳ Ｐゴシック" charset="0"/>
                <a:cs typeface="Tahoma" charset="0"/>
              </a:rPr>
              <a:t>Food sensitivities like wheat and dairy</a:t>
            </a:r>
          </a:p>
          <a:p>
            <a:pPr marL="339725" indent="-339725" fontAlgn="auto">
              <a:spcBef>
                <a:spcPts val="638"/>
              </a:spcBef>
              <a:spcAft>
                <a:spcPts val="0"/>
              </a:spcAft>
              <a:buClr>
                <a:srgbClr val="FFFFFF"/>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1200" kern="1200" dirty="0">
                <a:solidFill>
                  <a:srgbClr val="FFFFFF"/>
                </a:solidFill>
                <a:latin typeface="Tahoma" charset="0"/>
                <a:ea typeface="ＭＳ Ｐゴシック" charset="0"/>
                <a:cs typeface="Tahoma" charset="0"/>
              </a:rPr>
              <a:t>Chronic stress</a:t>
            </a:r>
          </a:p>
          <a:p>
            <a:pPr marL="339725" indent="-339725" fontAlgn="auto">
              <a:spcBef>
                <a:spcPts val="638"/>
              </a:spcBef>
              <a:spcAft>
                <a:spcPts val="0"/>
              </a:spcAft>
              <a:buClr>
                <a:srgbClr val="FFFFFF"/>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1200" kern="1200" dirty="0">
                <a:solidFill>
                  <a:srgbClr val="FFFFFF"/>
                </a:solidFill>
                <a:latin typeface="Tahoma" charset="0"/>
                <a:ea typeface="ＭＳ Ｐゴシック" charset="0"/>
                <a:cs typeface="Tahoma" charset="0"/>
              </a:rPr>
              <a:t>Chronic infections</a:t>
            </a:r>
          </a:p>
          <a:p>
            <a:pPr fontAlgn="auto">
              <a:spcBef>
                <a:spcPts val="450"/>
              </a:spcBef>
              <a:spcAft>
                <a:spcPts val="0"/>
              </a:spcAft>
              <a:defRPr/>
            </a:pPr>
            <a:endParaRPr lang="en-US" dirty="0">
              <a:cs typeface="Arial Unicode MS" charset="0"/>
            </a:endParaRPr>
          </a:p>
        </p:txBody>
      </p:sp>
    </p:spTree>
    <p:extLst>
      <p:ext uri="{BB962C8B-B14F-4D97-AF65-F5344CB8AC3E}">
        <p14:creationId xmlns:p14="http://schemas.microsoft.com/office/powerpoint/2010/main" val="320664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"Five years ago, if you had asked me about bacteria in your gut playing an important role in your systemic immune response, I probably would have laughed it off," Daniel Chen, head of cancer immunotherapy research at Roche’s Genentech division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"Most of us immunologists now believe that there really is an important interaction there.“ – Daniel Chen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According to an article published in Bloomberg this year, top scientists at Roche Holding AG and AstraZeneca Plc are sizing up potential allies in the fight against cancer: the trillions of bacteria that live in the human body.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November, University of Chicago researchers wrote that giving mice </a:t>
            </a:r>
            <a:r>
              <a:rPr lang="en-US" dirty="0" err="1"/>
              <a:t>Bifidobacterium</a:t>
            </a:r>
            <a:r>
              <a:rPr lang="en-US" dirty="0"/>
              <a:t>, which normally resides in the gastrointestinal tract, was as effective as an immunotherapy in controlling the growth of skin cancer. Combining the two practically eliminated tumor growth. In the second study, scientists in France found that some bacterial species activated a response to immunotherapy, which didn’t occur without the microbes.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Source and additional reading: http://</a:t>
            </a:r>
            <a:r>
              <a:rPr lang="en-US" dirty="0" err="1"/>
              <a:t>www.bloomberg.com</a:t>
            </a:r>
            <a:r>
              <a:rPr lang="en-US" dirty="0"/>
              <a:t>/news/articles/2016-03-14/how-gut-bacteria-are-shaking-up-cancer-research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0752818A-5C54-9548-9AB0-0B8E9A177224}" type="slidenum">
              <a:rPr lang="en-US" smtClean="0"/>
              <a:pPr/>
              <a:t>32</a:t>
            </a:fld>
            <a:endParaRPr lang="en-US"/>
          </a:p>
        </p:txBody>
      </p:sp>
    </p:spTree>
    <p:extLst>
      <p:ext uri="{BB962C8B-B14F-4D97-AF65-F5344CB8AC3E}">
        <p14:creationId xmlns:p14="http://schemas.microsoft.com/office/powerpoint/2010/main" val="154162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Cancer.org/research/cancer-facts-statistics </a:t>
            </a:r>
          </a:p>
          <a:p>
            <a:endParaRPr lang="en-US" dirty="0"/>
          </a:p>
          <a:p>
            <a:endParaRPr lang="en-US" dirty="0"/>
          </a:p>
          <a:p>
            <a:r>
              <a:rPr lang="en-US" dirty="0"/>
              <a:t>If what we did was effective, wouldn’t it be shrinking instead of growing by nearly 100%?</a:t>
            </a:r>
          </a:p>
          <a:p>
            <a:pPr marL="0" indent="0" algn="ctr">
              <a:buNone/>
            </a:pPr>
            <a:endParaRPr lang="en-US" sz="1000" dirty="0"/>
          </a:p>
          <a:p>
            <a:pPr marL="0" indent="0" algn="ctr">
              <a:buNone/>
            </a:pPr>
            <a:r>
              <a:rPr lang="en-US" sz="1200" dirty="0">
                <a:cs typeface="Tahoma" charset="0"/>
              </a:rPr>
              <a:t>Global cancer cases are expected to rise more than 75-93% by 2030. </a:t>
            </a:r>
          </a:p>
          <a:p>
            <a:pPr marL="0" indent="0" algn="ctr">
              <a:buNone/>
            </a:pPr>
            <a:r>
              <a:rPr lang="en-US" sz="1000" i="1" dirty="0">
                <a:cs typeface="Tahoma" charset="0"/>
              </a:rPr>
              <a:t>Journal: Lancet Oncology</a:t>
            </a:r>
            <a:endParaRPr lang="en-US" sz="1000" dirty="0"/>
          </a:p>
          <a:p>
            <a:endParaRPr lang="en-US" dirty="0"/>
          </a:p>
        </p:txBody>
      </p:sp>
      <p:sp>
        <p:nvSpPr>
          <p:cNvPr id="4" name="Slide Number Placeholder 3"/>
          <p:cNvSpPr>
            <a:spLocks noGrp="1"/>
          </p:cNvSpPr>
          <p:nvPr>
            <p:ph type="sldNum" sz="quarter" idx="5"/>
          </p:nvPr>
        </p:nvSpPr>
        <p:spPr/>
        <p:txBody>
          <a:bodyPr/>
          <a:lstStyle/>
          <a:p>
            <a:fld id="{0752818A-5C54-9548-9AB0-0B8E9A177224}" type="slidenum">
              <a:rPr lang="en-US" smtClean="0"/>
              <a:pPr/>
              <a:t>3</a:t>
            </a:fld>
            <a:endParaRPr lang="en-US" dirty="0"/>
          </a:p>
        </p:txBody>
      </p:sp>
    </p:spTree>
    <p:extLst>
      <p:ext uri="{BB962C8B-B14F-4D97-AF65-F5344CB8AC3E}">
        <p14:creationId xmlns:p14="http://schemas.microsoft.com/office/powerpoint/2010/main" val="2773237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Stress</a:t>
            </a:r>
            <a:r>
              <a:rPr lang="en-US" baseline="0" dirty="0"/>
              <a:t> affects everything, and everyone has stress. It curtails energy production, increases inflammation, makes the body acidic, reduces immune function, raises blood pressure, alters brain chemistry, disrupts hormonal balance, and even makes you fat. Many people stress themselves out about things that they have no control over. Studies have shown that fear, anger, jealousy and other negative emotions produce acidity in the body while love, laughter, joy and other positive emotions produce alkaline conditions.</a:t>
            </a:r>
          </a:p>
          <a:p>
            <a:br>
              <a:rPr lang="en-US" baseline="0" dirty="0">
                <a:latin typeface="Calibri"/>
              </a:rPr>
            </a:br>
            <a:endParaRPr lang="en-US" baseline="0" dirty="0">
              <a:latin typeface="Calibri"/>
            </a:endParaRPr>
          </a:p>
          <a:p>
            <a:r>
              <a:rPr lang="en-US" baseline="0" dirty="0"/>
              <a:t>Stress also causes the release of growth-promoting hormones that switch cancer on and make it grow. A 2010 study showed that there was a 30-fold increase in the spread of cancer throughout the bodies of stressed mice compared to those that were not stressed.</a:t>
            </a:r>
          </a:p>
          <a:p>
            <a:br>
              <a:rPr lang="en-US" baseline="0" dirty="0">
                <a:latin typeface="Calibri"/>
              </a:rPr>
            </a:br>
            <a:endParaRPr lang="en-US" baseline="0" dirty="0">
              <a:latin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We also </a:t>
            </a:r>
            <a:r>
              <a:rPr lang="en-US" baseline="0" dirty="0"/>
              <a:t>have t</a:t>
            </a:r>
            <a:r>
              <a:rPr lang="en-US" dirty="0"/>
              <a:t>housands of</a:t>
            </a:r>
            <a:r>
              <a:rPr lang="en-US" baseline="0" dirty="0"/>
              <a:t> </a:t>
            </a:r>
            <a:r>
              <a:rPr lang="en-US" dirty="0"/>
              <a:t>years</a:t>
            </a:r>
            <a:r>
              <a:rPr lang="en-US" baseline="0" dirty="0"/>
              <a:t> of research proving that your cell chemistry can be directly influenced by your intention.  This is great news. If your thoughts can directly influence your physical health, than you can literally change your health with your thoughts! </a:t>
            </a:r>
          </a:p>
          <a:p>
            <a:br>
              <a:rPr lang="en-US" baseline="0" dirty="0">
                <a:latin typeface="Calibri"/>
              </a:rPr>
            </a:br>
            <a:endParaRPr lang="en-US" baseline="0" dirty="0">
              <a:latin typeface="Calibri"/>
            </a:endParaRPr>
          </a:p>
          <a:p>
            <a:br>
              <a:rPr lang="en-US" baseline="0" dirty="0">
                <a:latin typeface="Calibri"/>
              </a:rPr>
            </a:br>
            <a:endParaRPr lang="en-US" baseline="0" dirty="0">
              <a:latin typeface="Calibri"/>
            </a:endParaRPr>
          </a:p>
          <a:p>
            <a:r>
              <a:rPr lang="en-US" baseline="0" dirty="0"/>
              <a:t>Source: Never Fear Cancer Again: How to Prevent and Reverse Cancer </a:t>
            </a:r>
            <a:endParaRPr lang="en-US" dirty="0"/>
          </a:p>
        </p:txBody>
      </p:sp>
      <p:sp>
        <p:nvSpPr>
          <p:cNvPr id="4" name="Slide Number Placeholder 3"/>
          <p:cNvSpPr>
            <a:spLocks noGrp="1"/>
          </p:cNvSpPr>
          <p:nvPr>
            <p:ph type="sldNum" sz="quarter" idx="10"/>
          </p:nvPr>
        </p:nvSpPr>
        <p:spPr/>
        <p:txBody>
          <a:bodyPr/>
          <a:lstStyle/>
          <a:p>
            <a:fld id="{0752818A-5C54-9548-9AB0-0B8E9A177224}" type="slidenum">
              <a:rPr lang="en-US" smtClean="0"/>
              <a:pPr/>
              <a:t>34</a:t>
            </a:fld>
            <a:endParaRPr lang="en-US"/>
          </a:p>
        </p:txBody>
      </p:sp>
    </p:spTree>
    <p:extLst>
      <p:ext uri="{BB962C8B-B14F-4D97-AF65-F5344CB8AC3E}">
        <p14:creationId xmlns:p14="http://schemas.microsoft.com/office/powerpoint/2010/main" val="578641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endParaRPr lang="en-US" sz="1200" baseline="0" dirty="0"/>
          </a:p>
          <a:p>
            <a:pPr marL="347662" indent="-342900">
              <a:buFont typeface="Arial"/>
              <a:buChar char="•"/>
            </a:pPr>
            <a:r>
              <a:rPr lang="en-US" sz="1200" kern="1200" dirty="0">
                <a:solidFill>
                  <a:srgbClr val="000000"/>
                </a:solidFill>
                <a:latin typeface="Times New Roman" charset="0"/>
                <a:ea typeface="ＭＳ Ｐゴシック" charset="0"/>
                <a:cs typeface="+mn-cs"/>
              </a:rPr>
              <a:t>If you must choose what to buy organic in terms of food, go for meat and dairy first, then look at the Dirty Dozen on </a:t>
            </a:r>
            <a:r>
              <a:rPr lang="en-US" sz="1200" kern="1200" dirty="0" err="1">
                <a:solidFill>
                  <a:srgbClr val="000000"/>
                </a:solidFill>
                <a:latin typeface="Times New Roman" charset="0"/>
                <a:ea typeface="ＭＳ Ｐゴシック" charset="0"/>
                <a:cs typeface="+mn-cs"/>
              </a:rPr>
              <a:t>ewg.org</a:t>
            </a:r>
            <a:endParaRPr lang="en-US" sz="1200" kern="1200" dirty="0">
              <a:solidFill>
                <a:srgbClr val="000000"/>
              </a:solidFill>
              <a:latin typeface="Times New Roman" charset="0"/>
              <a:ea typeface="ＭＳ Ｐゴシック" charset="0"/>
              <a:cs typeface="+mn-cs"/>
            </a:endParaRPr>
          </a:p>
          <a:p>
            <a:pPr marL="347662" indent="-342900">
              <a:buFont typeface="Arial"/>
              <a:buChar char="•"/>
            </a:pPr>
            <a:r>
              <a:rPr lang="en-US" sz="1200" kern="1200" dirty="0">
                <a:solidFill>
                  <a:srgbClr val="000000"/>
                </a:solidFill>
                <a:latin typeface="Times New Roman" charset="0"/>
                <a:ea typeface="ＭＳ Ｐゴシック" charset="0"/>
                <a:cs typeface="+mn-cs"/>
              </a:rPr>
              <a:t>Buy fragrance-free consumer products when possible and read your labels, just like food</a:t>
            </a:r>
          </a:p>
          <a:p>
            <a:pPr marL="347662" indent="-342900">
              <a:buFont typeface="Arial"/>
              <a:buChar char="•"/>
            </a:pPr>
            <a:r>
              <a:rPr lang="en-US" sz="1200" kern="1200" dirty="0">
                <a:solidFill>
                  <a:srgbClr val="000000"/>
                </a:solidFill>
                <a:latin typeface="Times New Roman" charset="0"/>
                <a:ea typeface="ＭＳ Ｐゴシック" charset="0"/>
                <a:cs typeface="+mn-cs"/>
              </a:rPr>
              <a:t>Replace Teflon cookware with stainless steel.</a:t>
            </a:r>
          </a:p>
          <a:p>
            <a:pPr marL="347662" indent="-342900">
              <a:buFont typeface="Arial"/>
              <a:buChar char="•"/>
            </a:pPr>
            <a:r>
              <a:rPr lang="en-US" sz="1200" kern="1200" dirty="0">
                <a:solidFill>
                  <a:srgbClr val="000000"/>
                </a:solidFill>
                <a:latin typeface="Times New Roman" charset="0"/>
                <a:ea typeface="ＭＳ Ｐゴシック" charset="0"/>
                <a:cs typeface="+mn-cs"/>
              </a:rPr>
              <a:t>Glass and ceramic options are always a better choice then plastic. Plastics with a #1, 2, 4, or 5 may be better choices if glass/ceramic are not available.</a:t>
            </a:r>
            <a:endParaRPr lang="en-US" sz="1050" dirty="0"/>
          </a:p>
          <a:p>
            <a:pPr fontAlgn="auto">
              <a:spcBef>
                <a:spcPts val="450"/>
              </a:spcBef>
              <a:spcAft>
                <a:spcPts val="0"/>
              </a:spcAft>
              <a:defRPr/>
            </a:pPr>
            <a:endParaRPr lang="en-US" dirty="0">
              <a:cs typeface="Arial Unicode MS" charset="0"/>
            </a:endParaRP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pPr/>
              <a:t>37</a:t>
            </a:fld>
            <a:endParaRPr lang="en-US"/>
          </a:p>
        </p:txBody>
      </p:sp>
    </p:spTree>
    <p:extLst>
      <p:ext uri="{BB962C8B-B14F-4D97-AF65-F5344CB8AC3E}">
        <p14:creationId xmlns:p14="http://schemas.microsoft.com/office/powerpoint/2010/main" val="1522539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a:t>According to the National Resources Defense Council (</a:t>
            </a:r>
            <a:r>
              <a:rPr lang="en-US" baseline="0" dirty="0" err="1"/>
              <a:t>nrdc.org</a:t>
            </a:r>
            <a:r>
              <a:rPr lang="en-US" baseline="0" dirty="0"/>
              <a:t>) “ Toxic chemicals in our environment such as mercury, lead, and certain manmade chemicals have been linked to cancer, birth defects, and brain impairments.  Reducing or eliminating the load of these dangerous chemicals in the products we buy, the air we breathe, the food we eat, and the water we drink can help reduce the toll of human disease and suffering.”</a:t>
            </a:r>
          </a:p>
          <a:p>
            <a:pPr marL="0" indent="0">
              <a:buFont typeface="Arial"/>
              <a:buNone/>
            </a:pPr>
            <a:br>
              <a:rPr lang="en-US" sz="1200" dirty="0">
                <a:latin typeface="Calibri"/>
              </a:rPr>
            </a:br>
            <a:endParaRPr lang="en-US" sz="1200" dirty="0">
              <a:latin typeface="Calibri"/>
            </a:endParaRPr>
          </a:p>
          <a:p>
            <a:pPr marL="171450" indent="-171450">
              <a:buFont typeface="Arial"/>
              <a:buChar char="•"/>
            </a:pPr>
            <a:r>
              <a:rPr lang="en-US" sz="1200" dirty="0"/>
              <a:t>CDC Fourth Report on Human Exposure to Environmental Chemicals can be accessed here: http://</a:t>
            </a:r>
            <a:r>
              <a:rPr lang="en-US" sz="1200" dirty="0" err="1"/>
              <a:t>www.cdc.gov</a:t>
            </a:r>
            <a:r>
              <a:rPr lang="en-US" sz="1200" dirty="0"/>
              <a:t>/</a:t>
            </a:r>
            <a:r>
              <a:rPr lang="en-US" sz="1200" dirty="0" err="1"/>
              <a:t>exposurereport</a:t>
            </a:r>
            <a:r>
              <a:rPr lang="en-US" sz="1200" dirty="0"/>
              <a:t>/. Here are some highlights:</a:t>
            </a:r>
          </a:p>
          <a:p>
            <a:pPr marL="628650" lvl="1" indent="-171450">
              <a:buFont typeface="Arial"/>
              <a:buChar char="•"/>
            </a:pPr>
            <a:r>
              <a:rPr lang="en-US" sz="1200" dirty="0"/>
              <a:t>Since 1999, CDC has measured 219 chemicals in people’s blood or urine. </a:t>
            </a:r>
          </a:p>
          <a:p>
            <a:pPr marL="628650" lvl="1" indent="-171450">
              <a:lnSpc>
                <a:spcPct val="80000"/>
              </a:lnSpc>
              <a:buFont typeface="Arial"/>
              <a:buChar char="•"/>
            </a:pPr>
            <a:r>
              <a:rPr lang="en-US" sz="1200" b="0" dirty="0"/>
              <a:t>The CDC Fourth Report includes results for 75 chemicals</a:t>
            </a:r>
            <a:r>
              <a:rPr lang="en-US" sz="1200" b="0" baseline="0" dirty="0"/>
              <a:t> </a:t>
            </a:r>
            <a:r>
              <a:rPr lang="en-US" sz="1200" b="0" dirty="0"/>
              <a:t>measured for the first time in the U.S. population.</a:t>
            </a:r>
          </a:p>
          <a:p>
            <a:pPr marL="171450" indent="-171450">
              <a:lnSpc>
                <a:spcPct val="80000"/>
              </a:lnSpc>
              <a:buFont typeface="Arial"/>
              <a:buChar char="•"/>
              <a:defRPr/>
            </a:pPr>
            <a:r>
              <a:rPr lang="en-US" sz="1200" kern="1200" dirty="0">
                <a:latin typeface="+mn-lt"/>
                <a:ea typeface="+mn-ea"/>
                <a:cs typeface="+mn-cs"/>
              </a:rPr>
              <a:t>The evidence is now compelling that chemicals in the environment are a significant factor in the risk of developing cancer, and a new series of reports from an international scientific collaboration called the Halifax Project suggests that the risk may be greater than we realize. The Halifax Project team investigated 85 common chemicals not known to be carcinogenic on their own and found that 50 can disrupt cancer-related pathways (known as the Hallmarks of Cancer) at low doses typically encountered in the environment. The researchers go on to propose that combinations of these chemicals could cause cancer by disrupting multiple pathways and overwhelming the body’s defenses. </a:t>
            </a:r>
            <a:r>
              <a:rPr lang="en-US" dirty="0"/>
              <a:t>We know that many of these chemicals will be present in the body at the same time, even if the exposures do not occur simultaneously.</a:t>
            </a:r>
          </a:p>
          <a:p>
            <a:pPr marL="171450" indent="-171450">
              <a:lnSpc>
                <a:spcPct val="80000"/>
              </a:lnSpc>
              <a:buFont typeface="Arial"/>
              <a:buChar char="•"/>
              <a:defRPr/>
            </a:pPr>
            <a:r>
              <a:rPr lang="en-US" sz="1200" b="0" dirty="0"/>
              <a:t>Additional</a:t>
            </a:r>
            <a:r>
              <a:rPr lang="en-US" sz="1200" b="0" baseline="0" dirty="0"/>
              <a:t> reading here: http://</a:t>
            </a:r>
            <a:r>
              <a:rPr lang="en-US" sz="1200" b="0" baseline="0" dirty="0" err="1"/>
              <a:t>www.ewg.org</a:t>
            </a:r>
            <a:r>
              <a:rPr lang="en-US" sz="1200" b="0" baseline="0" dirty="0"/>
              <a:t>/cancer/Rethinking-</a:t>
            </a:r>
            <a:r>
              <a:rPr lang="en-US" sz="1200" b="0" baseline="0" dirty="0" err="1"/>
              <a:t>carcinogens.php</a:t>
            </a:r>
            <a:endParaRPr lang="en-US" sz="1200" b="0" baseline="0" dirty="0"/>
          </a:p>
          <a:p>
            <a:endParaRPr lang="en-US" sz="1200" kern="1200" dirty="0">
              <a:effectLst/>
              <a:latin typeface="Calibri"/>
            </a:endParaRPr>
          </a:p>
          <a:p>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0752818A-5C54-9548-9AB0-0B8E9A177224}" type="slidenum">
              <a:rPr lang="en-US" smtClean="0"/>
              <a:pPr/>
              <a:t>38</a:t>
            </a:fld>
            <a:endParaRPr lang="en-US"/>
          </a:p>
        </p:txBody>
      </p:sp>
    </p:spTree>
    <p:extLst>
      <p:ext uri="{BB962C8B-B14F-4D97-AF65-F5344CB8AC3E}">
        <p14:creationId xmlns:p14="http://schemas.microsoft.com/office/powerpoint/2010/main" val="2675448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Cellular immunity</a:t>
            </a:r>
            <a:r>
              <a:rPr lang="en-US" sz="1200" b="0" i="0" kern="1200" dirty="0">
                <a:solidFill>
                  <a:schemeClr val="tx1"/>
                </a:solidFill>
                <a:effectLst/>
                <a:latin typeface="+mn-lt"/>
                <a:ea typeface="+mn-ea"/>
                <a:cs typeface="+mn-cs"/>
              </a:rPr>
              <a:t> is a protective </a:t>
            </a:r>
            <a:r>
              <a:rPr lang="en-US" sz="1200" b="1" i="0" kern="1200" dirty="0">
                <a:solidFill>
                  <a:schemeClr val="tx1"/>
                </a:solidFill>
                <a:effectLst/>
                <a:latin typeface="+mn-lt"/>
                <a:ea typeface="+mn-ea"/>
                <a:cs typeface="+mn-cs"/>
              </a:rPr>
              <a:t>immune</a:t>
            </a:r>
            <a:r>
              <a:rPr lang="en-US" sz="1200" b="0" i="0" kern="1200" dirty="0">
                <a:solidFill>
                  <a:schemeClr val="tx1"/>
                </a:solidFill>
                <a:effectLst/>
                <a:latin typeface="+mn-lt"/>
                <a:ea typeface="+mn-ea"/>
                <a:cs typeface="+mn-cs"/>
              </a:rPr>
              <a:t> process that involves the activation of phagocytes, antigen-sensitized cytotoxic T cells and the release of cytokines and chemokines in response to antigen.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extracellular spaces are protected by the </a:t>
            </a:r>
            <a:r>
              <a:rPr lang="en-US" sz="1200" b="1" i="0" kern="1200" dirty="0">
                <a:solidFill>
                  <a:schemeClr val="tx1"/>
                </a:solidFill>
                <a:effectLst/>
                <a:latin typeface="+mn-lt"/>
                <a:ea typeface="+mn-ea"/>
                <a:cs typeface="+mn-cs"/>
              </a:rPr>
              <a:t>humoral </a:t>
            </a:r>
            <a:r>
              <a:rPr lang="en-US" sz="1200" b="1" i="0" u="none" kern="1200" dirty="0">
                <a:solidFill>
                  <a:schemeClr val="tx1"/>
                </a:solidFill>
                <a:effectLst/>
                <a:latin typeface="+mn-lt"/>
                <a:ea typeface="+mn-ea"/>
                <a:cs typeface="+mn-cs"/>
              </a:rPr>
              <a:t> immunity </a:t>
            </a:r>
            <a:r>
              <a:rPr lang="en-US" sz="1200" b="0" i="0" kern="1200" dirty="0">
                <a:solidFill>
                  <a:schemeClr val="tx1"/>
                </a:solidFill>
                <a:effectLst/>
                <a:latin typeface="+mn-lt"/>
                <a:ea typeface="+mn-ea"/>
                <a:cs typeface="+mn-cs"/>
              </a:rPr>
              <a:t>in which antibodies produced by B cells cause the destruction of extracellular microorganisms and prevent the spread of intracellular infections.</a:t>
            </a:r>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39</a:t>
            </a:fld>
            <a:endParaRPr lang="en-US"/>
          </a:p>
        </p:txBody>
      </p:sp>
    </p:spTree>
    <p:extLst>
      <p:ext uri="{BB962C8B-B14F-4D97-AF65-F5344CB8AC3E}">
        <p14:creationId xmlns:p14="http://schemas.microsoft.com/office/powerpoint/2010/main" val="260254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2818A-5C54-9548-9AB0-0B8E9A177224}" type="slidenum">
              <a:rPr lang="en-US" smtClean="0"/>
              <a:pPr/>
              <a:t>5</a:t>
            </a:fld>
            <a:endParaRPr lang="en-US" dirty="0"/>
          </a:p>
        </p:txBody>
      </p:sp>
    </p:spTree>
    <p:extLst>
      <p:ext uri="{BB962C8B-B14F-4D97-AF65-F5344CB8AC3E}">
        <p14:creationId xmlns:p14="http://schemas.microsoft.com/office/powerpoint/2010/main" val="2104817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all comes</a:t>
            </a:r>
            <a:r>
              <a:rPr lang="en-US" baseline="0" dirty="0"/>
              <a:t> down to the environment inside your body.</a:t>
            </a:r>
          </a:p>
          <a:p>
            <a:endParaRPr lang="en-US" baseline="0" dirty="0"/>
          </a:p>
          <a:p>
            <a:r>
              <a:rPr lang="en-US" baseline="0" dirty="0"/>
              <a:t>Think of a green pasture on one side and a garbage dump on the other.  See how in the green pasture everything is doing exactly what it is supposed to do: it’s vibrant, strong thriving, and healthy.  It doesn’t attract rats, rodents, maggots, flies or buzzards.  See how the garbage dump is filled with trash and attracts all kinds of pests.  Pests thrive on garbage but the ground is sick.  You can go in and shoot the buzzards, poison the rodents and maggots, and  swat the flies, but they will always return because you didn’t take care of the source of the issue – the trash. Until you go in and remove the trash, life will never thrive. Your body is the same.  If you don’t clean up the trash, disease and sickness will be there and more disease will appear.</a:t>
            </a:r>
          </a:p>
          <a:p>
            <a:endParaRPr lang="en-US" sz="1200" cap="none" baseline="0" dirty="0"/>
          </a:p>
          <a:p>
            <a:r>
              <a:rPr lang="en-US" sz="1200" cap="none" baseline="0" dirty="0"/>
              <a:t>In fact, if the rodents, flies and maggots go to the green pasture just across the street they will soon find out that there is nothing for them to live on and they will return to the garbage dump. If you clean up the garbage and trash, you can plant a thriving green pasture free of disease and sickness.</a:t>
            </a:r>
          </a:p>
          <a:p>
            <a:endParaRPr lang="en-US" baseline="0" dirty="0"/>
          </a:p>
          <a:p>
            <a:r>
              <a:rPr lang="en-US" dirty="0"/>
              <a:t>Your body has 1000s of genes and 3 million base pairs within your DNA all interacting.  When you have created a healthy environment or ecology, you </a:t>
            </a:r>
            <a:r>
              <a:rPr lang="en-US" dirty="0" err="1"/>
              <a:t>ecogenetics</a:t>
            </a:r>
            <a:r>
              <a:rPr lang="en-US" dirty="0"/>
              <a:t> are in balance.  In the wrong environment the DNA in your trillions of cells get out of balance and start producing disease rather than health. </a:t>
            </a:r>
          </a:p>
          <a:p>
            <a:endParaRPr lang="en-US" dirty="0"/>
          </a:p>
        </p:txBody>
      </p:sp>
      <p:sp>
        <p:nvSpPr>
          <p:cNvPr id="4" name="Slide Number Placeholder 3"/>
          <p:cNvSpPr>
            <a:spLocks noGrp="1"/>
          </p:cNvSpPr>
          <p:nvPr>
            <p:ph type="sldNum" sz="quarter" idx="5"/>
          </p:nvPr>
        </p:nvSpPr>
        <p:spPr/>
        <p:txBody>
          <a:bodyPr/>
          <a:lstStyle/>
          <a:p>
            <a:fld id="{0752818A-5C54-9548-9AB0-0B8E9A177224}" type="slidenum">
              <a:rPr lang="en-US" smtClean="0"/>
              <a:pPr/>
              <a:t>8</a:t>
            </a:fld>
            <a:endParaRPr lang="en-US" dirty="0"/>
          </a:p>
        </p:txBody>
      </p:sp>
    </p:spTree>
    <p:extLst>
      <p:ext uri="{BB962C8B-B14F-4D97-AF65-F5344CB8AC3E}">
        <p14:creationId xmlns:p14="http://schemas.microsoft.com/office/powerpoint/2010/main" val="227270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KEY OVER AND OVER WITH THIS SLIDE IS:  People think that you get cancer and then get sick.  The truth is that you were sick and then you got cancer.  This goes for every disease that is out there. </a:t>
            </a:r>
          </a:p>
          <a:p>
            <a:br>
              <a:rPr lang="en-US" baseline="0" dirty="0">
                <a:latin typeface="Calibri"/>
              </a:rPr>
            </a:br>
            <a:endParaRPr lang="en-US" baseline="0" dirty="0">
              <a:latin typeface="Calibri"/>
            </a:endParaRPr>
          </a:p>
          <a:p>
            <a:r>
              <a:rPr lang="en-US" baseline="0" dirty="0"/>
              <a:t>You goal should be able to get yourself healthy before disease ever appears.  We don’t have to wait until cancer, heart disease, diabetes or headaches ever show up.</a:t>
            </a:r>
          </a:p>
          <a:p>
            <a:r>
              <a:rPr lang="en-US" baseline="0" dirty="0"/>
              <a:t>.  </a:t>
            </a:r>
            <a:endParaRPr lang="en-US" dirty="0"/>
          </a:p>
        </p:txBody>
      </p:sp>
      <p:sp>
        <p:nvSpPr>
          <p:cNvPr id="4" name="Slide Number Placeholder 3"/>
          <p:cNvSpPr>
            <a:spLocks noGrp="1"/>
          </p:cNvSpPr>
          <p:nvPr>
            <p:ph type="sldNum" sz="quarter" idx="10"/>
          </p:nvPr>
        </p:nvSpPr>
        <p:spPr/>
        <p:txBody>
          <a:bodyPr/>
          <a:lstStyle/>
          <a:p>
            <a:fld id="{0752818A-5C54-9548-9AB0-0B8E9A177224}" type="slidenum">
              <a:rPr lang="en-US" smtClean="0"/>
              <a:pPr/>
              <a:t>10</a:t>
            </a:fld>
            <a:endParaRPr lang="en-US" dirty="0"/>
          </a:p>
        </p:txBody>
      </p:sp>
    </p:spTree>
    <p:extLst>
      <p:ext uri="{BB962C8B-B14F-4D97-AF65-F5344CB8AC3E}">
        <p14:creationId xmlns:p14="http://schemas.microsoft.com/office/powerpoint/2010/main" val="4085032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“I desired to know why one person was ailing and his associate, eating at the same table, working in the same shop, at the same bench was not.  Why?  What difference was there in these two persons that caused one to have various diseases, while his partner escaped?” DD Palmer</a:t>
            </a:r>
            <a:br>
              <a:rPr lang="en-US" dirty="0"/>
            </a:br>
            <a:endParaRPr lang="en-US" dirty="0">
              <a:latin typeface="Calibri"/>
            </a:endParaRPr>
          </a:p>
          <a:p>
            <a:r>
              <a:rPr lang="en-US" dirty="0"/>
              <a:t>WHY IS IT THAT TWO PEOPLE – EVENT 2 FAMILIY MEMBERS WITH THE SAME DNA- COULD</a:t>
            </a:r>
            <a:r>
              <a:rPr lang="en-US" baseline="0" dirty="0"/>
              <a:t> SIT IN THE SAME OFFICE SPACE…ONE GET SICK AND THE OTHER NOT </a:t>
            </a:r>
            <a:r>
              <a:rPr lang="en-US" dirty="0"/>
              <a:t>? </a:t>
            </a:r>
            <a:br>
              <a:rPr lang="en-US" dirty="0"/>
            </a:br>
            <a:endParaRPr lang="en-US" dirty="0">
              <a:latin typeface="Calibri"/>
            </a:endParaRPr>
          </a:p>
          <a:p>
            <a:r>
              <a:rPr lang="en-US" dirty="0"/>
              <a:t>WHAT IS THE DIFFERENCE ?</a:t>
            </a:r>
            <a:r>
              <a:rPr lang="en-US" baseline="0" dirty="0"/>
              <a:t> ASK THE CROWD</a:t>
            </a:r>
            <a:br>
              <a:rPr lang="en-US" baseline="0" dirty="0"/>
            </a:br>
            <a:endParaRPr lang="en-US" baseline="0" dirty="0">
              <a:latin typeface="Calibri"/>
            </a:endParaRPr>
          </a:p>
          <a:p>
            <a:r>
              <a:rPr lang="en-US" baseline="0" dirty="0"/>
              <a:t>HAVE YOU EVER KNOWN SOMEONE THAT LOOKED GOOD, EXERCISED, ATE RIGHT AND STILL GOT CANCER AND HAD IT  AT A YOUNG AGE AND MAYBE EVEN DIED? </a:t>
            </a:r>
            <a:br>
              <a:rPr lang="en-US" baseline="0" dirty="0"/>
            </a:br>
            <a:endParaRPr lang="en-US" baseline="0" dirty="0">
              <a:latin typeface="Calibri"/>
            </a:endParaRPr>
          </a:p>
          <a:p>
            <a:r>
              <a:rPr lang="en-US" baseline="0" dirty="0"/>
              <a:t>HAVE YOU EVER KNOWN SOMEONE THAT SMOKE, DRANK, ATE WHAT HE WANTED, AND IS STILL LIVING AT 90 YEARS OLD ? EVERYONE HAS THAT ONE UNCLE THAT JUST WON’T DIE . THIS IS THAT SOMETHING THAT DD WAS SEARCHING FOR . </a:t>
            </a:r>
            <a:endParaRPr lang="en-US" dirty="0"/>
          </a:p>
        </p:txBody>
      </p:sp>
      <p:sp>
        <p:nvSpPr>
          <p:cNvPr id="4" name="Slide Number Placeholder 3"/>
          <p:cNvSpPr>
            <a:spLocks noGrp="1"/>
          </p:cNvSpPr>
          <p:nvPr>
            <p:ph type="sldNum" sz="quarter" idx="10"/>
          </p:nvPr>
        </p:nvSpPr>
        <p:spPr/>
        <p:txBody>
          <a:bodyPr/>
          <a:lstStyle/>
          <a:p>
            <a:fld id="{0752818A-5C54-9548-9AB0-0B8E9A177224}" type="slidenum">
              <a:rPr lang="en-US" smtClean="0"/>
              <a:pPr/>
              <a:t>11</a:t>
            </a:fld>
            <a:endParaRPr lang="en-US"/>
          </a:p>
        </p:txBody>
      </p:sp>
    </p:spTree>
    <p:extLst>
      <p:ext uri="{BB962C8B-B14F-4D97-AF65-F5344CB8AC3E}">
        <p14:creationId xmlns:p14="http://schemas.microsoft.com/office/powerpoint/2010/main" val="1369757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latin typeface="+mn-lt"/>
                <a:ea typeface="+mn-ea"/>
                <a:cs typeface="+mn-cs"/>
              </a:rPr>
              <a:t>Siamese twins, Masha and </a:t>
            </a:r>
            <a:r>
              <a:rPr lang="en-US" sz="1200" kern="1200" dirty="0" err="1">
                <a:latin typeface="+mn-lt"/>
                <a:ea typeface="+mn-ea"/>
                <a:cs typeface="+mn-cs"/>
              </a:rPr>
              <a:t>Dasha</a:t>
            </a:r>
            <a:r>
              <a:rPr lang="en-US" sz="1200" kern="1200" dirty="0">
                <a:latin typeface="+mn-lt"/>
                <a:ea typeface="+mn-ea"/>
                <a:cs typeface="+mn-cs"/>
              </a:rPr>
              <a:t>. The girls were born in the 1950’s,</a:t>
            </a:r>
            <a:r>
              <a:rPr lang="en-US" sz="1200" kern="1200" baseline="0" dirty="0">
                <a:latin typeface="+mn-lt"/>
                <a:ea typeface="+mn-ea"/>
                <a:cs typeface="+mn-cs"/>
              </a:rPr>
              <a:t> </a:t>
            </a:r>
            <a:r>
              <a:rPr lang="en-US" sz="1200" kern="1200" dirty="0">
                <a:latin typeface="+mn-lt"/>
                <a:ea typeface="+mn-ea"/>
                <a:cs typeface="+mn-cs"/>
              </a:rPr>
              <a:t>joined at the spine at an angle of 180 degrees. Between them, they possessed four arms, three legs a separate small intestine but they shared the same colon and rectum. They had four kidneys but only one bladder along with a shared reproductive system. Their circulatory system was interconnected; they shared the same blood supply. They had separate spines. This meant the twins had their own Central Nervous System.</a:t>
            </a:r>
          </a:p>
          <a:p>
            <a:br>
              <a:rPr lang="en-US" sz="1200" kern="1200" dirty="0">
                <a:latin typeface="Calibri"/>
              </a:rPr>
            </a:br>
            <a:endParaRPr lang="en-US" sz="1200" kern="1200" dirty="0">
              <a:latin typeface="Calibri"/>
            </a:endParaRPr>
          </a:p>
          <a:p>
            <a:r>
              <a:rPr lang="en-US" sz="1200" kern="1200" dirty="0">
                <a:latin typeface="+mn-lt"/>
                <a:ea typeface="+mn-ea"/>
                <a:cs typeface="+mn-cs"/>
              </a:rPr>
              <a:t>Masha and </a:t>
            </a:r>
            <a:r>
              <a:rPr lang="en-US" sz="1200" kern="1200" dirty="0" err="1">
                <a:latin typeface="+mn-lt"/>
                <a:ea typeface="+mn-ea"/>
                <a:cs typeface="+mn-cs"/>
              </a:rPr>
              <a:t>Dasha</a:t>
            </a:r>
            <a:r>
              <a:rPr lang="en-US" sz="1200" kern="1200" dirty="0">
                <a:latin typeface="+mn-lt"/>
                <a:ea typeface="+mn-ea"/>
                <a:cs typeface="+mn-cs"/>
              </a:rPr>
              <a:t> shared the same circulation system. To understand the importance of this we need to turn the clock back more than 100 years. Louis Pasteur is trumpeted as the father of the germ theory. The notion that bacteria causes disease has become the foundation stone of modern, medicine. Bernard had a different view; he said germs flocked to the site as a signal disease existed. They were not the cause. To look for the reason, we need to examine the environment. Some say Pasteur changed his mind on his deathbed, claiming it was the territory and not the bug which was the cause of disease. However, it was by then too late. The germ theory had taken off; it was about to give rise to a billion plus dollar pharmaceutical industry.</a:t>
            </a:r>
          </a:p>
          <a:p>
            <a:br>
              <a:rPr lang="en-US" sz="1200" kern="1200" dirty="0">
                <a:latin typeface="Calibri"/>
              </a:rPr>
            </a:br>
            <a:endParaRPr lang="en-US" sz="1200" kern="1200" dirty="0">
              <a:latin typeface="Calibri"/>
            </a:endParaRPr>
          </a:p>
          <a:p>
            <a:r>
              <a:rPr lang="en-US" sz="1200" kern="1200" dirty="0">
                <a:latin typeface="+mn-lt"/>
                <a:ea typeface="+mn-ea"/>
                <a:cs typeface="+mn-cs"/>
              </a:rPr>
              <a:t>The Russian experimenters on the Siamese twins found irrefutable evidence that Bernard was right and the germ theory wrong. The girls shared the same blood, but they did not get the same illnesses. During childhood one twin got measles and the other did not. How is that possible? Surely the same germs were shared by both of them and yet only one was affected. This phenomenon occurred repeatedly. One girl got a cold, and the other remained healthy. One got flu the other didn’t. </a:t>
            </a:r>
            <a:r>
              <a:rPr lang="en-US" sz="1200" kern="1200" dirty="0" err="1">
                <a:latin typeface="+mn-lt"/>
                <a:ea typeface="+mn-ea"/>
                <a:cs typeface="+mn-cs"/>
              </a:rPr>
              <a:t>Dasha</a:t>
            </a:r>
            <a:r>
              <a:rPr lang="en-US" sz="1200" kern="1200" dirty="0">
                <a:latin typeface="+mn-lt"/>
                <a:ea typeface="+mn-ea"/>
                <a:cs typeface="+mn-cs"/>
              </a:rPr>
              <a:t> was given to immune weakness, was right handed and short sighted. Her sister became a smoker, later developed a taste for alcohol, had higher blood pressure, enjoyed clear vision and was left handed. In reality, two different people shared the same blood supply.</a:t>
            </a:r>
          </a:p>
          <a:p>
            <a:br>
              <a:rPr lang="en-US" sz="1200" kern="1200" dirty="0">
                <a:latin typeface="Calibri"/>
              </a:rPr>
            </a:br>
            <a:endParaRPr lang="en-US" sz="1200" kern="1200" dirty="0">
              <a:latin typeface="Calibri"/>
            </a:endParaRPr>
          </a:p>
          <a:p>
            <a:r>
              <a:rPr lang="en-US" sz="1200" kern="1200" dirty="0">
                <a:latin typeface="+mn-lt"/>
                <a:ea typeface="+mn-ea"/>
                <a:cs typeface="+mn-cs"/>
              </a:rPr>
              <a:t>How could this be? They had shared blood, had a common digestive, excretory, endocrine and skeletal system but did not go halves on the same illnesses. The key to understanding this lies in the fact they had separate nervous systems. They both experienced an individual emotional environment. This fit into Bernard’s theory, which stated diseases are not caught by breathing in germs but come about by emotions that cause stress at the brain level thus weakening the system and provide a place where germs can live. A bacterium looks for its natural habitat which is abnormal tissue. The microbes are the result and not the cause and fulfill their real purpose,</a:t>
            </a:r>
            <a:r>
              <a:rPr lang="en-US" sz="1200" kern="1200" dirty="0">
                <a:solidFill>
                  <a:schemeClr val="tx1"/>
                </a:solidFill>
                <a:latin typeface="+mn-lt"/>
                <a:ea typeface="+mn-ea"/>
                <a:cs typeface="+mn-cs"/>
              </a:rPr>
              <a:t> </a:t>
            </a:r>
            <a:r>
              <a:rPr lang="en-US" sz="1200" kern="1200" dirty="0">
                <a:latin typeface="+mn-lt"/>
                <a:ea typeface="+mn-ea"/>
                <a:cs typeface="+mn-cs"/>
              </a:rPr>
              <a:t>which is to heal by breaking down illnesses.</a:t>
            </a:r>
          </a:p>
          <a:p>
            <a:br>
              <a:rPr lang="en-US" sz="1200" kern="1200" dirty="0">
                <a:latin typeface="Calibri"/>
              </a:rPr>
            </a:br>
            <a:endParaRPr lang="en-US" sz="1200" kern="1200" dirty="0">
              <a:latin typeface="Calibri"/>
            </a:endParaRPr>
          </a:p>
          <a:p>
            <a:r>
              <a:rPr lang="en-US" sz="1200" kern="1200" dirty="0">
                <a:latin typeface="+mn-lt"/>
                <a:ea typeface="+mn-ea"/>
                <a:cs typeface="+mn-cs"/>
              </a:rPr>
              <a:t>Article source:</a:t>
            </a:r>
            <a:r>
              <a:rPr lang="en-US" sz="1200" kern="1200" baseline="0" dirty="0">
                <a:latin typeface="+mn-lt"/>
                <a:ea typeface="+mn-ea"/>
                <a:cs typeface="+mn-cs"/>
              </a:rPr>
              <a:t> </a:t>
            </a:r>
            <a:r>
              <a:rPr lang="en-US" sz="1200" kern="1200" dirty="0" err="1">
                <a:latin typeface="+mn-lt"/>
                <a:ea typeface="+mn-ea"/>
                <a:cs typeface="+mn-cs"/>
              </a:rPr>
              <a:t>Samui</a:t>
            </a:r>
            <a:r>
              <a:rPr lang="en-US" sz="1200" kern="1200" dirty="0">
                <a:latin typeface="+mn-lt"/>
                <a:ea typeface="+mn-ea"/>
                <a:cs typeface="+mn-cs"/>
              </a:rPr>
              <a:t> Gazette of March 21,</a:t>
            </a:r>
            <a:r>
              <a:rPr lang="en-US" sz="1200" kern="1200" baseline="0" dirty="0">
                <a:latin typeface="+mn-lt"/>
                <a:ea typeface="+mn-ea"/>
                <a:cs typeface="+mn-cs"/>
              </a:rPr>
              <a:t> </a:t>
            </a:r>
            <a:r>
              <a:rPr lang="en-US" sz="1200" kern="1200" dirty="0">
                <a:latin typeface="+mn-lt"/>
                <a:ea typeface="+mn-ea"/>
                <a:cs typeface="+mn-cs"/>
              </a:rPr>
              <a:t>2012</a:t>
            </a:r>
          </a:p>
          <a:p>
            <a:br>
              <a:rPr lang="en-US" sz="1200" kern="1200" dirty="0">
                <a:latin typeface="Calibri"/>
              </a:rPr>
            </a:br>
            <a:endParaRPr lang="en-US" sz="1200" kern="1200" dirty="0">
              <a:latin typeface="Calibri"/>
            </a:endParaRPr>
          </a:p>
          <a:p>
            <a:r>
              <a:rPr lang="en-US" sz="1200" kern="1200" dirty="0">
                <a:latin typeface="+mn-lt"/>
                <a:ea typeface="+mn-ea"/>
                <a:cs typeface="+mn-cs"/>
              </a:rPr>
              <a:t>YOUR NERVOUS SYSTEM IS EVERYTHING! </a:t>
            </a:r>
            <a:r>
              <a:rPr lang="en-US" sz="1200" kern="1200" baseline="0" dirty="0">
                <a:latin typeface="+mn-lt"/>
                <a:ea typeface="+mn-ea"/>
                <a:cs typeface="+mn-cs"/>
              </a:rPr>
              <a:t> IT IS THE MISSING LINK.  THE KEY ingredient.  </a:t>
            </a:r>
            <a:r>
              <a:rPr lang="en-US" sz="1200" kern="1200" baseline="0" dirty="0">
                <a:solidFill>
                  <a:schemeClr val="tx1"/>
                </a:solidFill>
                <a:latin typeface="+mn-lt"/>
                <a:ea typeface="+mn-ea"/>
                <a:cs typeface="+mn-cs"/>
              </a:rPr>
              <a:t> </a:t>
            </a:r>
            <a:r>
              <a:rPr lang="en-US" sz="1200" kern="1200" baseline="0" dirty="0">
                <a:latin typeface="+mn-lt"/>
                <a:ea typeface="+mn-ea"/>
                <a:cs typeface="+mn-cs"/>
              </a:rPr>
              <a:t>And not just for health- </a:t>
            </a:r>
            <a:r>
              <a:rPr lang="en-US" sz="1200" kern="1200" baseline="0" dirty="0">
                <a:solidFill>
                  <a:schemeClr val="tx1"/>
                </a:solidFill>
                <a:latin typeface="+mn-lt"/>
                <a:ea typeface="+mn-ea"/>
                <a:cs typeface="+mn-cs"/>
              </a:rPr>
              <a:t> </a:t>
            </a:r>
            <a:r>
              <a:rPr lang="en-US" sz="1200" kern="1200" baseline="0" dirty="0">
                <a:latin typeface="+mn-lt"/>
                <a:ea typeface="+mn-ea"/>
                <a:cs typeface="+mn-cs"/>
              </a:rPr>
              <a:t>FOR THOUGHTS, EMOTIONS, FEELINGS, GOALS, ASPIRATIONS, HEALING, HORMONES, ETC….. EVERYTHING</a:t>
            </a:r>
            <a:endParaRPr lang="en-US" sz="1200" kern="1200" dirty="0">
              <a:latin typeface="+mn-lt"/>
              <a:ea typeface="+mn-ea"/>
              <a:cs typeface="+mn-cs"/>
            </a:endParaRPr>
          </a:p>
          <a:p>
            <a:br>
              <a:rPr lang="en-US" sz="1200" kern="1200" dirty="0">
                <a:latin typeface="Calibri"/>
              </a:rPr>
            </a:br>
            <a:endParaRPr lang="en-US" sz="1200" kern="1200" dirty="0">
              <a:latin typeface="Calibri"/>
            </a:endParaRPr>
          </a:p>
          <a:p>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0752818A-5C54-9548-9AB0-0B8E9A177224}" type="slidenum">
              <a:rPr lang="en-US" smtClean="0"/>
              <a:pPr/>
              <a:t>12</a:t>
            </a:fld>
            <a:endParaRPr lang="en-US"/>
          </a:p>
        </p:txBody>
      </p:sp>
    </p:spTree>
    <p:extLst>
      <p:ext uri="{BB962C8B-B14F-4D97-AF65-F5344CB8AC3E}">
        <p14:creationId xmlns:p14="http://schemas.microsoft.com/office/powerpoint/2010/main" val="2795489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lnSpc>
                <a:spcPct val="120000"/>
              </a:lnSpc>
              <a:spcAft>
                <a:spcPts val="0"/>
              </a:spcAft>
              <a:buFont typeface="Arial" pitchFamily="34" charset="0"/>
              <a:buNone/>
              <a:defRPr/>
            </a:pPr>
            <a:r>
              <a:rPr lang="en-US" sz="4000" dirty="0">
                <a:solidFill>
                  <a:schemeClr val="tx1">
                    <a:lumMod val="85000"/>
                    <a:lumOff val="15000"/>
                  </a:schemeClr>
                </a:solidFill>
                <a:latin typeface="Tahoma" pitchFamily="34" charset="0"/>
                <a:ea typeface="Tahoma" pitchFamily="34" charset="0"/>
                <a:cs typeface="Tahoma" pitchFamily="34" charset="0"/>
              </a:rPr>
              <a:t>To call your Cancer killing systems into high gear, you’re nervous system will release of </a:t>
            </a:r>
            <a:r>
              <a:rPr lang="en-US" sz="4000" b="1" dirty="0">
                <a:solidFill>
                  <a:schemeClr val="tx1">
                    <a:lumMod val="85000"/>
                    <a:lumOff val="15000"/>
                  </a:schemeClr>
                </a:solidFill>
                <a:latin typeface="Tahoma" pitchFamily="34" charset="0"/>
                <a:ea typeface="Tahoma" pitchFamily="34" charset="0"/>
                <a:cs typeface="Tahoma" pitchFamily="34" charset="0"/>
              </a:rPr>
              <a:t>Interleukin-2</a:t>
            </a:r>
            <a:r>
              <a:rPr lang="en-US" sz="4000" dirty="0">
                <a:solidFill>
                  <a:schemeClr val="tx1">
                    <a:lumMod val="85000"/>
                    <a:lumOff val="15000"/>
                  </a:schemeClr>
                </a:solidFill>
                <a:latin typeface="Tahoma" pitchFamily="34" charset="0"/>
                <a:ea typeface="Tahoma" pitchFamily="34" charset="0"/>
                <a:cs typeface="Tahoma" pitchFamily="34" charset="0"/>
              </a:rPr>
              <a:t>. </a:t>
            </a:r>
          </a:p>
          <a:p>
            <a:pPr marL="0" indent="0" eaLnBrk="1" fontAlgn="auto" hangingPunct="1">
              <a:lnSpc>
                <a:spcPct val="120000"/>
              </a:lnSpc>
              <a:spcAft>
                <a:spcPts val="0"/>
              </a:spcAft>
              <a:buFont typeface="Arial" pitchFamily="34" charset="0"/>
              <a:buNone/>
              <a:defRPr/>
            </a:pPr>
            <a:endParaRPr lang="en-US" sz="2200" dirty="0">
              <a:solidFill>
                <a:schemeClr val="tx1">
                  <a:lumMod val="85000"/>
                  <a:lumOff val="15000"/>
                </a:schemeClr>
              </a:solidFill>
              <a:latin typeface="Tahoma" pitchFamily="34" charset="0"/>
              <a:ea typeface="Tahoma" pitchFamily="34" charset="0"/>
              <a:cs typeface="Tahoma" pitchFamily="34" charset="0"/>
            </a:endParaRPr>
          </a:p>
          <a:p>
            <a:pPr marL="0" indent="0" eaLnBrk="1" fontAlgn="auto" hangingPunct="1">
              <a:lnSpc>
                <a:spcPct val="120000"/>
              </a:lnSpc>
              <a:spcAft>
                <a:spcPts val="0"/>
              </a:spcAft>
              <a:buFont typeface="Arial" pitchFamily="34" charset="0"/>
              <a:buNone/>
              <a:defRPr/>
            </a:pPr>
            <a:r>
              <a:rPr lang="en-US" sz="4000" dirty="0">
                <a:solidFill>
                  <a:schemeClr val="tx1">
                    <a:lumMod val="85000"/>
                    <a:lumOff val="15000"/>
                  </a:schemeClr>
                </a:solidFill>
                <a:latin typeface="Tahoma" pitchFamily="34" charset="0"/>
                <a:ea typeface="Tahoma" pitchFamily="34" charset="0"/>
                <a:cs typeface="Tahoma" pitchFamily="34" charset="0"/>
              </a:rPr>
              <a:t>Interleukin-2 activates the killing of Cancer cells.</a:t>
            </a:r>
            <a:endParaRPr lang="en-US" sz="1800" b="1" dirty="0">
              <a:solidFill>
                <a:schemeClr val="tx1">
                  <a:lumMod val="75000"/>
                  <a:lumOff val="25000"/>
                </a:schemeClr>
              </a:solidFill>
              <a:latin typeface="Tahoma" pitchFamily="34" charset="0"/>
              <a:ea typeface="Tahoma" pitchFamily="34" charset="0"/>
              <a:cs typeface="Tahoma" pitchFamily="34" charset="0"/>
            </a:endParaRPr>
          </a:p>
          <a:p>
            <a:pPr marL="0" indent="0" eaLnBrk="1" fontAlgn="auto" hangingPunct="1">
              <a:spcAft>
                <a:spcPts val="0"/>
              </a:spcAft>
              <a:buFont typeface="Arial" pitchFamily="34" charset="0"/>
              <a:buNone/>
              <a:defRPr/>
            </a:pPr>
            <a:endParaRPr lang="en-US" sz="1800" b="1" dirty="0">
              <a:solidFill>
                <a:schemeClr val="tx1">
                  <a:lumMod val="75000"/>
                  <a:lumOff val="25000"/>
                </a:schemeClr>
              </a:solidFill>
              <a:latin typeface="Tahoma" pitchFamily="34" charset="0"/>
              <a:ea typeface="Tahoma" pitchFamily="34" charset="0"/>
              <a:cs typeface="Tahoma" pitchFamily="34" charset="0"/>
            </a:endParaRPr>
          </a:p>
          <a:p>
            <a:pPr marL="0" indent="0" eaLnBrk="1" fontAlgn="auto" hangingPunct="1">
              <a:spcAft>
                <a:spcPts val="0"/>
              </a:spcAft>
              <a:buFont typeface="Arial" pitchFamily="34" charset="0"/>
              <a:buNone/>
              <a:defRPr/>
            </a:pPr>
            <a:r>
              <a:rPr lang="en-US" sz="3800" b="1" dirty="0">
                <a:solidFill>
                  <a:schemeClr val="bg1"/>
                </a:solidFill>
                <a:latin typeface="Tahoma" pitchFamily="34" charset="0"/>
                <a:ea typeface="Tahoma" pitchFamily="34" charset="0"/>
                <a:cs typeface="Tahoma" pitchFamily="34" charset="0"/>
              </a:rPr>
              <a:t>Interleukin 2 (IL-2) release causes: </a:t>
            </a:r>
          </a:p>
          <a:p>
            <a:pPr marL="0" indent="0" eaLnBrk="1" fontAlgn="auto" hangingPunct="1">
              <a:spcAft>
                <a:spcPts val="0"/>
              </a:spcAft>
              <a:buFont typeface="Arial" pitchFamily="34" charset="0"/>
              <a:buNone/>
              <a:defRPr/>
            </a:pPr>
            <a:endParaRPr lang="en-US" sz="1600" b="1" dirty="0">
              <a:solidFill>
                <a:schemeClr val="bg1"/>
              </a:solidFill>
              <a:latin typeface="Tahoma" pitchFamily="34" charset="0"/>
              <a:ea typeface="Tahoma" pitchFamily="34" charset="0"/>
              <a:cs typeface="Tahoma" pitchFamily="34" charset="0"/>
            </a:endParaRPr>
          </a:p>
          <a:p>
            <a:pPr lvl="1" eaLnBrk="1" fontAlgn="auto" hangingPunct="1">
              <a:spcAft>
                <a:spcPts val="0"/>
              </a:spcAft>
              <a:buFont typeface="Arial" pitchFamily="34" charset="0"/>
              <a:buChar char="•"/>
              <a:defRPr/>
            </a:pPr>
            <a:r>
              <a:rPr lang="en-US" sz="2600" b="1" dirty="0">
                <a:solidFill>
                  <a:schemeClr val="bg1"/>
                </a:solidFill>
                <a:latin typeface="Tahoma" pitchFamily="34" charset="0"/>
                <a:ea typeface="Tahoma" pitchFamily="34" charset="0"/>
                <a:cs typeface="Tahoma" pitchFamily="34" charset="0"/>
              </a:rPr>
              <a:t>Growth of T-Cells  </a:t>
            </a:r>
            <a:r>
              <a:rPr lang="en-US" sz="2600" b="1" dirty="0">
                <a:solidFill>
                  <a:schemeClr val="bg1"/>
                </a:solidFill>
                <a:latin typeface="Tahoma" pitchFamily="34" charset="0"/>
                <a:ea typeface="Tahoma" pitchFamily="34" charset="0"/>
                <a:cs typeface="Tahoma" pitchFamily="34" charset="0"/>
                <a:sym typeface="Wingdings" pitchFamily="2" charset="2"/>
              </a:rPr>
              <a:t> </a:t>
            </a:r>
            <a:r>
              <a:rPr lang="en-US" sz="2600" b="1" dirty="0">
                <a:solidFill>
                  <a:schemeClr val="bg1"/>
                </a:solidFill>
                <a:latin typeface="Tahoma" pitchFamily="34" charset="0"/>
                <a:ea typeface="Tahoma" pitchFamily="34" charset="0"/>
                <a:cs typeface="Tahoma" pitchFamily="34" charset="0"/>
              </a:rPr>
              <a:t>T-Cells attack specific disease-causing agents.</a:t>
            </a:r>
          </a:p>
          <a:p>
            <a:pPr lvl="1" indent="-342900" eaLnBrk="1" fontAlgn="auto" hangingPunct="1">
              <a:spcAft>
                <a:spcPts val="0"/>
              </a:spcAft>
              <a:buFont typeface="Arial" pitchFamily="34" charset="0"/>
              <a:buChar char="•"/>
              <a:defRPr/>
            </a:pPr>
            <a:endParaRPr lang="en-US" sz="1600" b="1" dirty="0">
              <a:solidFill>
                <a:schemeClr val="bg1"/>
              </a:solidFill>
              <a:latin typeface="Tahoma" pitchFamily="34" charset="0"/>
              <a:ea typeface="Tahoma" pitchFamily="34" charset="0"/>
              <a:cs typeface="Tahoma" pitchFamily="34" charset="0"/>
            </a:endParaRPr>
          </a:p>
          <a:p>
            <a:pPr lvl="1" eaLnBrk="1" fontAlgn="auto" hangingPunct="1">
              <a:spcAft>
                <a:spcPts val="0"/>
              </a:spcAft>
              <a:buFont typeface="Arial" pitchFamily="34" charset="0"/>
              <a:buChar char="•"/>
              <a:defRPr/>
            </a:pPr>
            <a:r>
              <a:rPr lang="en-US" sz="2600" b="1" dirty="0">
                <a:solidFill>
                  <a:schemeClr val="bg1"/>
                </a:solidFill>
                <a:latin typeface="Tahoma" pitchFamily="34" charset="0"/>
                <a:ea typeface="Tahoma" pitchFamily="34" charset="0"/>
                <a:cs typeface="Tahoma" pitchFamily="34" charset="0"/>
              </a:rPr>
              <a:t>Activation of T-Cells and Natural Killer (NK) Cells  </a:t>
            </a:r>
            <a:r>
              <a:rPr lang="en-US" sz="2600" b="1" dirty="0">
                <a:solidFill>
                  <a:schemeClr val="bg1"/>
                </a:solidFill>
                <a:latin typeface="Tahoma" pitchFamily="34" charset="0"/>
                <a:ea typeface="Tahoma" pitchFamily="34" charset="0"/>
                <a:cs typeface="Tahoma" pitchFamily="34" charset="0"/>
                <a:sym typeface="Wingdings" pitchFamily="2" charset="2"/>
              </a:rPr>
              <a:t> </a:t>
            </a:r>
            <a:r>
              <a:rPr lang="en-US" sz="2600" b="1" dirty="0">
                <a:solidFill>
                  <a:schemeClr val="bg1"/>
                </a:solidFill>
                <a:latin typeface="Tahoma" pitchFamily="34" charset="0"/>
                <a:ea typeface="Tahoma" pitchFamily="34" charset="0"/>
                <a:cs typeface="Tahoma" pitchFamily="34" charset="0"/>
              </a:rPr>
              <a:t>NK Cells kill viruses.</a:t>
            </a:r>
          </a:p>
          <a:p>
            <a:pPr lvl="1" eaLnBrk="1" fontAlgn="auto" hangingPunct="1">
              <a:spcAft>
                <a:spcPts val="0"/>
              </a:spcAft>
              <a:buFont typeface="Arial" pitchFamily="34" charset="0"/>
              <a:buChar char="•"/>
              <a:defRPr/>
            </a:pPr>
            <a:endParaRPr lang="en-US" sz="1600" b="1" dirty="0">
              <a:solidFill>
                <a:schemeClr val="bg1"/>
              </a:solidFill>
              <a:latin typeface="Tahoma" pitchFamily="34" charset="0"/>
              <a:ea typeface="Tahoma" pitchFamily="34" charset="0"/>
              <a:cs typeface="Tahoma" pitchFamily="34" charset="0"/>
            </a:endParaRPr>
          </a:p>
          <a:p>
            <a:pPr lvl="1" eaLnBrk="1" fontAlgn="auto" hangingPunct="1">
              <a:spcAft>
                <a:spcPts val="0"/>
              </a:spcAft>
              <a:buFont typeface="Arial" pitchFamily="34" charset="0"/>
              <a:buChar char="•"/>
              <a:defRPr/>
            </a:pPr>
            <a:r>
              <a:rPr lang="en-US" sz="2600" b="1" dirty="0">
                <a:solidFill>
                  <a:schemeClr val="bg1"/>
                </a:solidFill>
                <a:latin typeface="Tahoma" pitchFamily="34" charset="0"/>
                <a:ea typeface="Tahoma" pitchFamily="34" charset="0"/>
                <a:cs typeface="Tahoma" pitchFamily="34" charset="0"/>
              </a:rPr>
              <a:t>Enhance T-Cell and NK-Cell function.</a:t>
            </a:r>
          </a:p>
          <a:p>
            <a:pPr lvl="1" eaLnBrk="1" fontAlgn="auto" hangingPunct="1">
              <a:spcAft>
                <a:spcPts val="0"/>
              </a:spcAft>
              <a:buFont typeface="Arial" pitchFamily="34" charset="0"/>
              <a:buChar char="•"/>
              <a:defRPr/>
            </a:pPr>
            <a:endParaRPr lang="en-US" sz="1600" b="1" dirty="0">
              <a:solidFill>
                <a:schemeClr val="bg1"/>
              </a:solidFill>
              <a:latin typeface="Tahoma" pitchFamily="34" charset="0"/>
              <a:ea typeface="Tahoma" pitchFamily="34" charset="0"/>
              <a:cs typeface="Tahoma" pitchFamily="34" charset="0"/>
            </a:endParaRPr>
          </a:p>
          <a:p>
            <a:pPr lvl="1" eaLnBrk="1" fontAlgn="auto" hangingPunct="1">
              <a:spcAft>
                <a:spcPts val="0"/>
              </a:spcAft>
              <a:buFont typeface="Arial" pitchFamily="34" charset="0"/>
              <a:buChar char="•"/>
              <a:defRPr/>
            </a:pPr>
            <a:r>
              <a:rPr lang="en-US" sz="2600" b="1" dirty="0">
                <a:solidFill>
                  <a:schemeClr val="bg1"/>
                </a:solidFill>
                <a:latin typeface="Tahoma" pitchFamily="34" charset="0"/>
                <a:ea typeface="Tahoma" pitchFamily="34" charset="0"/>
                <a:cs typeface="Tahoma" pitchFamily="34" charset="0"/>
              </a:rPr>
              <a:t>Activates </a:t>
            </a:r>
            <a:r>
              <a:rPr lang="en-US" sz="2600" b="1" dirty="0" err="1">
                <a:solidFill>
                  <a:schemeClr val="bg1"/>
                </a:solidFill>
                <a:latin typeface="Tahoma" pitchFamily="34" charset="0"/>
                <a:ea typeface="Tahoma" pitchFamily="34" charset="0"/>
                <a:cs typeface="Tahoma" pitchFamily="34" charset="0"/>
              </a:rPr>
              <a:t>Lymphokine</a:t>
            </a:r>
            <a:r>
              <a:rPr lang="en-US" sz="2600" b="1" dirty="0">
                <a:solidFill>
                  <a:schemeClr val="bg1"/>
                </a:solidFill>
                <a:latin typeface="Tahoma" pitchFamily="34" charset="0"/>
                <a:ea typeface="Tahoma" pitchFamily="34" charset="0"/>
                <a:cs typeface="Tahoma" pitchFamily="34" charset="0"/>
              </a:rPr>
              <a:t> Activated Killer (LAK) Cells.   LAK Cells destroy tumor cells and improver recovery of the immune system.</a:t>
            </a:r>
          </a:p>
          <a:p>
            <a:pPr hangingPunct="1">
              <a:lnSpc>
                <a:spcPct val="100000"/>
              </a:lnSpc>
              <a:spcBef>
                <a:spcPts val="638"/>
              </a:spcBef>
            </a:pPr>
            <a:r>
              <a:rPr lang="en-US" altLang="en-US" sz="1200" b="1" dirty="0">
                <a:solidFill>
                  <a:srgbClr val="262626"/>
                </a:solidFill>
                <a:latin typeface="Tahoma" pitchFamily="32" charset="0"/>
                <a:cs typeface="Tahoma" pitchFamily="32" charset="0"/>
              </a:rPr>
              <a:t>A 2010 study </a:t>
            </a:r>
            <a:r>
              <a:rPr lang="en-US" altLang="en-US" sz="1200" dirty="0">
                <a:solidFill>
                  <a:srgbClr val="262626"/>
                </a:solidFill>
                <a:latin typeface="Tahoma" pitchFamily="32" charset="0"/>
                <a:cs typeface="Tahoma" pitchFamily="32" charset="0"/>
              </a:rPr>
              <a:t>showed the direct response from an adjustment to your cancer- and infection-fighting system.  The report showed that immediately, </a:t>
            </a:r>
          </a:p>
          <a:p>
            <a:pPr hangingPunct="1">
              <a:lnSpc>
                <a:spcPct val="100000"/>
              </a:lnSpc>
              <a:spcBef>
                <a:spcPts val="638"/>
              </a:spcBef>
            </a:pPr>
            <a:endParaRPr lang="en-US" altLang="en-US" sz="1200" dirty="0">
              <a:solidFill>
                <a:srgbClr val="262626"/>
              </a:solidFill>
              <a:latin typeface="Tahoma" pitchFamily="32" charset="0"/>
              <a:cs typeface="Tahoma" pitchFamily="32" charset="0"/>
            </a:endParaRPr>
          </a:p>
          <a:p>
            <a:pPr hangingPunct="1">
              <a:lnSpc>
                <a:spcPct val="100000"/>
              </a:lnSpc>
              <a:spcBef>
                <a:spcPts val="638"/>
              </a:spcBef>
            </a:pPr>
            <a:r>
              <a:rPr lang="en-US" altLang="en-US" sz="1200" dirty="0">
                <a:solidFill>
                  <a:srgbClr val="FFFFFF"/>
                </a:solidFill>
                <a:latin typeface="Tahoma" pitchFamily="32" charset="0"/>
                <a:cs typeface="Tahoma" pitchFamily="32" charset="0"/>
              </a:rPr>
              <a:t>“Chiropractic adjustments temporarily influence interleukin-2 regulated biological responses following a single adjustment.”  </a:t>
            </a:r>
          </a:p>
          <a:p>
            <a:pPr hangingPunct="1">
              <a:lnSpc>
                <a:spcPct val="100000"/>
              </a:lnSpc>
              <a:spcBef>
                <a:spcPts val="638"/>
              </a:spcBef>
            </a:pPr>
            <a:endParaRPr lang="en-US" altLang="en-US" sz="1200" dirty="0">
              <a:solidFill>
                <a:srgbClr val="262626"/>
              </a:solidFill>
              <a:latin typeface="Tahoma" pitchFamily="32" charset="0"/>
              <a:cs typeface="Tahoma" pitchFamily="32" charset="0"/>
            </a:endParaRPr>
          </a:p>
          <a:p>
            <a:pPr hangingPunct="1">
              <a:lnSpc>
                <a:spcPct val="100000"/>
              </a:lnSpc>
              <a:spcBef>
                <a:spcPts val="638"/>
              </a:spcBef>
            </a:pPr>
            <a:r>
              <a:rPr lang="en-US" altLang="en-US" sz="1200" dirty="0">
                <a:solidFill>
                  <a:srgbClr val="262626"/>
                </a:solidFill>
                <a:latin typeface="Tahoma" pitchFamily="32" charset="0"/>
                <a:cs typeface="Tahoma" pitchFamily="32" charset="0"/>
              </a:rPr>
              <a:t>For example: the IL-2 biological response of activating LAK tumor destroying and immune boosting cells.</a:t>
            </a:r>
          </a:p>
          <a:p>
            <a:pPr hangingPunct="1">
              <a:lnSpc>
                <a:spcPct val="100000"/>
              </a:lnSpc>
              <a:spcBef>
                <a:spcPts val="638"/>
              </a:spcBef>
            </a:pPr>
            <a:endParaRPr lang="en-US" altLang="en-US" sz="400" dirty="0">
              <a:solidFill>
                <a:srgbClr val="262626"/>
              </a:solidFill>
              <a:latin typeface="Tahoma" pitchFamily="32" charset="0"/>
              <a:cs typeface="Tahoma" pitchFamily="32" charset="0"/>
            </a:endParaRPr>
          </a:p>
          <a:p>
            <a:pPr hangingPunct="1">
              <a:lnSpc>
                <a:spcPct val="100000"/>
              </a:lnSpc>
              <a:spcBef>
                <a:spcPts val="638"/>
              </a:spcBef>
            </a:pPr>
            <a:r>
              <a:rPr lang="en-US" altLang="en-US" sz="1200" dirty="0">
                <a:solidFill>
                  <a:srgbClr val="262626"/>
                </a:solidFill>
                <a:latin typeface="Tahoma" pitchFamily="32" charset="0"/>
                <a:cs typeface="Tahoma" pitchFamily="32" charset="0"/>
              </a:rPr>
              <a:t>One could assume from this work, actual spinal correction and on-going spinal wellness care would help to establish more ideal IL-2 levels, LAK potency and immune strength on a long term basis.*</a:t>
            </a:r>
          </a:p>
          <a:p>
            <a:pPr hangingPunct="1">
              <a:lnSpc>
                <a:spcPct val="100000"/>
              </a:lnSpc>
              <a:spcBef>
                <a:spcPts val="638"/>
              </a:spcBef>
            </a:pPr>
            <a:endParaRPr lang="en-US" altLang="en-US" sz="400" dirty="0">
              <a:solidFill>
                <a:srgbClr val="262626"/>
              </a:solidFill>
              <a:latin typeface="Tahoma" pitchFamily="32" charset="0"/>
              <a:cs typeface="Tahoma" pitchFamily="32" charset="0"/>
            </a:endParaRPr>
          </a:p>
          <a:p>
            <a:pPr hangingPunct="1">
              <a:lnSpc>
                <a:spcPct val="100000"/>
              </a:lnSpc>
              <a:spcBef>
                <a:spcPts val="638"/>
              </a:spcBef>
            </a:pPr>
            <a:r>
              <a:rPr lang="en-US" altLang="en-US" sz="1000" dirty="0">
                <a:solidFill>
                  <a:srgbClr val="262626"/>
                </a:solidFill>
                <a:latin typeface="Tahoma" pitchFamily="32" charset="0"/>
                <a:cs typeface="Tahoma" pitchFamily="32" charset="0"/>
              </a:rPr>
              <a:t>*</a:t>
            </a:r>
            <a:r>
              <a:rPr lang="en-US" altLang="en-US" sz="1000" b="1" dirty="0" err="1">
                <a:solidFill>
                  <a:srgbClr val="262626"/>
                </a:solidFill>
                <a:latin typeface="Tahoma" pitchFamily="32" charset="0"/>
                <a:cs typeface="Tahoma" pitchFamily="32" charset="0"/>
              </a:rPr>
              <a:t>Chiropr</a:t>
            </a:r>
            <a:r>
              <a:rPr lang="en-US" altLang="en-US" sz="1000" b="1" dirty="0">
                <a:solidFill>
                  <a:srgbClr val="262626"/>
                </a:solidFill>
                <a:latin typeface="Tahoma" pitchFamily="32" charset="0"/>
                <a:cs typeface="Tahoma" pitchFamily="32" charset="0"/>
              </a:rPr>
              <a:t> </a:t>
            </a:r>
            <a:r>
              <a:rPr lang="en-US" altLang="en-US" sz="1000" b="1" dirty="0" err="1">
                <a:solidFill>
                  <a:srgbClr val="262626"/>
                </a:solidFill>
                <a:latin typeface="Tahoma" pitchFamily="32" charset="0"/>
                <a:cs typeface="Tahoma" pitchFamily="32" charset="0"/>
              </a:rPr>
              <a:t>Osteopat</a:t>
            </a:r>
            <a:r>
              <a:rPr lang="en-US" altLang="en-US" sz="1000" b="1" dirty="0">
                <a:solidFill>
                  <a:srgbClr val="262626"/>
                </a:solidFill>
                <a:latin typeface="Tahoma" pitchFamily="32" charset="0"/>
                <a:cs typeface="Tahoma" pitchFamily="32" charset="0"/>
              </a:rPr>
              <a:t>. 2010 ;18:26. </a:t>
            </a:r>
            <a:r>
              <a:rPr lang="en-US" altLang="en-US" sz="1000" b="1" dirty="0" err="1">
                <a:solidFill>
                  <a:srgbClr val="262626"/>
                </a:solidFill>
                <a:latin typeface="Tahoma" pitchFamily="32" charset="0"/>
                <a:cs typeface="Tahoma" pitchFamily="32" charset="0"/>
              </a:rPr>
              <a:t>Epub</a:t>
            </a:r>
            <a:r>
              <a:rPr lang="en-US" altLang="en-US" sz="1000" b="1" dirty="0">
                <a:solidFill>
                  <a:srgbClr val="262626"/>
                </a:solidFill>
                <a:latin typeface="Tahoma" pitchFamily="32" charset="0"/>
                <a:cs typeface="Tahoma" pitchFamily="32" charset="0"/>
              </a:rPr>
              <a:t> 2010 Sep 8. PMID: 20825650, </a:t>
            </a:r>
            <a:r>
              <a:rPr lang="en-US" altLang="en-US" sz="1000" b="1" dirty="0" err="1">
                <a:solidFill>
                  <a:srgbClr val="262626"/>
                </a:solidFill>
                <a:latin typeface="Tahoma" pitchFamily="32" charset="0"/>
                <a:cs typeface="Tahoma" pitchFamily="32" charset="0"/>
              </a:rPr>
              <a:t>Julita</a:t>
            </a:r>
            <a:r>
              <a:rPr lang="en-US" altLang="en-US" sz="1000" b="1" dirty="0">
                <a:solidFill>
                  <a:srgbClr val="262626"/>
                </a:solidFill>
                <a:latin typeface="Tahoma" pitchFamily="32" charset="0"/>
                <a:cs typeface="Tahoma" pitchFamily="32" charset="0"/>
              </a:rPr>
              <a:t> A </a:t>
            </a:r>
            <a:r>
              <a:rPr lang="en-US" altLang="en-US" sz="1000" b="1" dirty="0" err="1">
                <a:solidFill>
                  <a:srgbClr val="262626"/>
                </a:solidFill>
                <a:latin typeface="Tahoma" pitchFamily="32" charset="0"/>
                <a:cs typeface="Tahoma" pitchFamily="32" charset="0"/>
              </a:rPr>
              <a:t>Teodorczyk-Injeyan</a:t>
            </a:r>
            <a:r>
              <a:rPr lang="en-US" altLang="en-US" sz="1000" b="1" dirty="0">
                <a:solidFill>
                  <a:srgbClr val="262626"/>
                </a:solidFill>
                <a:latin typeface="Tahoma" pitchFamily="32" charset="0"/>
                <a:cs typeface="Tahoma" pitchFamily="32" charset="0"/>
              </a:rPr>
              <a:t>, Marion McGregor, Richard </a:t>
            </a:r>
            <a:r>
              <a:rPr lang="en-US" altLang="en-US" sz="1000" b="1" dirty="0" err="1">
                <a:solidFill>
                  <a:srgbClr val="262626"/>
                </a:solidFill>
                <a:latin typeface="Tahoma" pitchFamily="32" charset="0"/>
                <a:cs typeface="Tahoma" pitchFamily="32" charset="0"/>
              </a:rPr>
              <a:t>Ruegg</a:t>
            </a:r>
            <a:r>
              <a:rPr lang="en-US" altLang="en-US" sz="1000" b="1" dirty="0">
                <a:solidFill>
                  <a:srgbClr val="262626"/>
                </a:solidFill>
                <a:latin typeface="Tahoma" pitchFamily="32" charset="0"/>
                <a:cs typeface="Tahoma" pitchFamily="32" charset="0"/>
              </a:rPr>
              <a:t>, H Stephen </a:t>
            </a:r>
            <a:r>
              <a:rPr lang="en-US" altLang="en-US" sz="1000" b="1" dirty="0" err="1">
                <a:solidFill>
                  <a:srgbClr val="262626"/>
                </a:solidFill>
                <a:latin typeface="Tahoma" pitchFamily="32" charset="0"/>
                <a:cs typeface="Tahoma" pitchFamily="32" charset="0"/>
              </a:rPr>
              <a:t>Injeyan</a:t>
            </a:r>
            <a:endParaRPr lang="en-US" altLang="en-US" sz="1000" b="1" dirty="0">
              <a:solidFill>
                <a:srgbClr val="262626"/>
              </a:solidFill>
              <a:latin typeface="Tahoma" pitchFamily="32" charset="0"/>
              <a:cs typeface="Tahoma" pitchFamily="32" charset="0"/>
            </a:endParaRPr>
          </a:p>
          <a:p>
            <a:endParaRPr lang="en-US" dirty="0"/>
          </a:p>
        </p:txBody>
      </p:sp>
      <p:sp>
        <p:nvSpPr>
          <p:cNvPr id="4" name="Slide Number Placeholder 3"/>
          <p:cNvSpPr>
            <a:spLocks noGrp="1"/>
          </p:cNvSpPr>
          <p:nvPr>
            <p:ph type="sldNum" sz="quarter" idx="10"/>
          </p:nvPr>
        </p:nvSpPr>
        <p:spPr/>
        <p:txBody>
          <a:bodyPr/>
          <a:lstStyle/>
          <a:p>
            <a:fld id="{354879A7-5989-4D2D-B3EC-6AC65027FC37}" type="slidenum">
              <a:rPr lang="en-US" smtClean="0"/>
              <a:t>13</a:t>
            </a:fld>
            <a:endParaRPr lang="en-US"/>
          </a:p>
        </p:txBody>
      </p:sp>
    </p:spTree>
    <p:extLst>
      <p:ext uri="{BB962C8B-B14F-4D97-AF65-F5344CB8AC3E}">
        <p14:creationId xmlns:p14="http://schemas.microsoft.com/office/powerpoint/2010/main" val="1224298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8"/>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40B3DE27-585A-444A-BABB-7776737C35C8}" type="slidenum">
              <a:rPr lang="en-US"/>
              <a:pPr fontAlgn="base">
                <a:spcBef>
                  <a:spcPct val="0"/>
                </a:spcBef>
                <a:spcAft>
                  <a:spcPct val="0"/>
                </a:spcAft>
              </a:pPr>
              <a:t>17</a:t>
            </a:fld>
            <a:endParaRPr lang="en-US"/>
          </a:p>
        </p:txBody>
      </p:sp>
      <p:sp>
        <p:nvSpPr>
          <p:cNvPr id="105473" name="Text Box 1"/>
          <p:cNvSpPr txBox="1">
            <a:spLocks noGrp="1" noRot="1" noChangeAspect="1" noChangeArrowheads="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5474"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621063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A59A-8AE5-4515-B7BC-96BB0D4C1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6EEAE-4D88-419F-8E15-A2CA681184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6EF398-C19B-4116-A285-85E6C89AB4EB}"/>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5" name="Footer Placeholder 4">
            <a:extLst>
              <a:ext uri="{FF2B5EF4-FFF2-40B4-BE49-F238E27FC236}">
                <a16:creationId xmlns:a16="http://schemas.microsoft.com/office/drawing/2014/main" id="{B2652B10-36AB-4F4D-B47B-6F8336F4EC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4D2B31-F8C8-43B9-AAB7-0E035DEAC6AF}"/>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2559084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D3F0-2F11-4D0D-B6F0-7B9B08685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B0045A-598D-4BCF-A7FC-3FA0A0C49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E6367-6B0E-43E1-9317-B83DB98C4770}"/>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5" name="Footer Placeholder 4">
            <a:extLst>
              <a:ext uri="{FF2B5EF4-FFF2-40B4-BE49-F238E27FC236}">
                <a16:creationId xmlns:a16="http://schemas.microsoft.com/office/drawing/2014/main" id="{8388F038-2DCD-415D-8FBE-56EC00C267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69B6A6-A347-43A0-8317-A80AA5D185C8}"/>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86104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33296-0CA0-4FBD-8D9A-9A7D4F8450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360E74-5710-4A2E-8BFF-A6A3582A8F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5AC32-E766-43B7-A0FD-AFAA3D3097DA}"/>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5" name="Footer Placeholder 4">
            <a:extLst>
              <a:ext uri="{FF2B5EF4-FFF2-40B4-BE49-F238E27FC236}">
                <a16:creationId xmlns:a16="http://schemas.microsoft.com/office/drawing/2014/main" id="{186A73A5-32CB-41DE-A9B9-80D435AE2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0F8DB9-8956-476D-94F0-A749CD2F6216}"/>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1211182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Title 1"/>
          <p:cNvSpPr>
            <a:spLocks noGrp="1"/>
          </p:cNvSpPr>
          <p:nvPr>
            <p:ph type="title"/>
          </p:nvPr>
        </p:nvSpPr>
        <p:spPr>
          <a:xfrm>
            <a:off x="609600" y="838200"/>
            <a:ext cx="10972800" cy="1143000"/>
          </a:xfrm>
          <a:prstGeom prst="rect">
            <a:avLst/>
          </a:prstGeom>
        </p:spPr>
        <p:txBody>
          <a:bodyPr/>
          <a:lstStyle/>
          <a:p>
            <a:r>
              <a:rPr lang="en-US" dirty="0"/>
              <a:t>Click to edit Master title style</a:t>
            </a:r>
          </a:p>
        </p:txBody>
      </p:sp>
      <p:sp>
        <p:nvSpPr>
          <p:cNvPr id="6" name="Content Placeholder 2"/>
          <p:cNvSpPr>
            <a:spLocks noGrp="1"/>
          </p:cNvSpPr>
          <p:nvPr>
            <p:ph idx="1"/>
          </p:nvPr>
        </p:nvSpPr>
        <p:spPr>
          <a:xfrm>
            <a:off x="609600" y="2057403"/>
            <a:ext cx="10972800" cy="4068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609600" y="6356352"/>
            <a:ext cx="2844800" cy="365125"/>
          </a:xfrm>
          <a:prstGeom prst="rect">
            <a:avLst/>
          </a:prstGeom>
        </p:spPr>
        <p:txBody>
          <a:bodyPr/>
          <a:lstStyle/>
          <a:p>
            <a:fld id="{CA930D44-AEF7-4D89-99D4-86FA00C16D42}" type="datetime1">
              <a:rPr lang="en-US" smtClean="0">
                <a:solidFill>
                  <a:prstClr val="black"/>
                </a:solidFill>
              </a:rPr>
              <a:pPr/>
              <a:t>9/27/2021</a:t>
            </a:fld>
            <a:endParaRPr lang="en-US" dirty="0">
              <a:solidFill>
                <a:prstClr val="black"/>
              </a:solidFill>
            </a:endParaRPr>
          </a:p>
        </p:txBody>
      </p:sp>
      <p:sp>
        <p:nvSpPr>
          <p:cNvPr id="9"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10" name="Slide Number Placeholder 5"/>
          <p:cNvSpPr>
            <a:spLocks noGrp="1"/>
          </p:cNvSpPr>
          <p:nvPr>
            <p:ph type="sldNum" sz="quarter" idx="12"/>
          </p:nvPr>
        </p:nvSpPr>
        <p:spPr>
          <a:xfrm>
            <a:off x="8737600" y="6356352"/>
            <a:ext cx="2844800" cy="365125"/>
          </a:xfrm>
          <a:prstGeom prst="rect">
            <a:avLst/>
          </a:prstGeom>
        </p:spPr>
        <p:txBody>
          <a:bodyPr/>
          <a:lstStyle/>
          <a:p>
            <a:fld id="{511378D4-C900-44B2-B1C0-8FFA33FDBD4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96485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72800" y="1425602"/>
            <a:ext cx="10972800" cy="4414623"/>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049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FB2F-2FEF-414A-97DE-8B6E92BF7B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E0095-39B6-42F2-ADC6-ACA830AA3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AEDD8-F774-4434-A716-F9CED63B6F9F}"/>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5" name="Footer Placeholder 4">
            <a:extLst>
              <a:ext uri="{FF2B5EF4-FFF2-40B4-BE49-F238E27FC236}">
                <a16:creationId xmlns:a16="http://schemas.microsoft.com/office/drawing/2014/main" id="{690108B3-8C8A-4A24-B258-19F2CD10A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C475F1-C9A8-40D8-B289-9B82C23E843C}"/>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9078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2E83-552C-4D07-84D6-E21704E6BB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C1F24-21FC-4736-9984-E62A849F22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34A3D-AD80-4AC2-A100-E6F31F0C1815}"/>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5" name="Footer Placeholder 4">
            <a:extLst>
              <a:ext uri="{FF2B5EF4-FFF2-40B4-BE49-F238E27FC236}">
                <a16:creationId xmlns:a16="http://schemas.microsoft.com/office/drawing/2014/main" id="{D268E72C-F586-486E-92EC-EB6DA07794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78510E-8501-4500-BFC8-02E3D0B28BB7}"/>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266408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8FF-7AEC-4C3F-96BD-4E8E7200A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0ED2B-57A3-4DC5-8124-7DCB4F145E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732DF5-5B73-4A33-B0DE-CB37524F66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D87036-693F-4CFE-A575-A9A6E4AA5C57}"/>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6" name="Footer Placeholder 5">
            <a:extLst>
              <a:ext uri="{FF2B5EF4-FFF2-40B4-BE49-F238E27FC236}">
                <a16:creationId xmlns:a16="http://schemas.microsoft.com/office/drawing/2014/main" id="{4E78011E-1F44-4ED0-9E67-E735D1A5C0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3005D0-DB57-40F5-80D1-361092EEF844}"/>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45644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19FE-C430-49DD-B800-8467D1A521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70FD4-EAAB-4292-9390-68D2EF373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2CD32-F9CA-4686-A81D-E1BE3C3E5E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B1CB49-CB2C-45F3-810D-63EEC3B7A2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2D312B-327B-47C0-91E7-0ECE27B0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7C0C51-7B05-462A-9729-5B7B78410035}"/>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8" name="Footer Placeholder 7">
            <a:extLst>
              <a:ext uri="{FF2B5EF4-FFF2-40B4-BE49-F238E27FC236}">
                <a16:creationId xmlns:a16="http://schemas.microsoft.com/office/drawing/2014/main" id="{2D76BC0A-DD9E-4FDD-9F32-6B512221501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8346496-288C-4A26-AB2A-E179F465ADB8}"/>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3499591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AEA0-32C8-4A38-9147-6EBC9DBCEF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33E0DD-9CF0-4668-9C09-1B21B7DFC11B}"/>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4" name="Footer Placeholder 3">
            <a:extLst>
              <a:ext uri="{FF2B5EF4-FFF2-40B4-BE49-F238E27FC236}">
                <a16:creationId xmlns:a16="http://schemas.microsoft.com/office/drawing/2014/main" id="{B71D957D-C6BF-43F5-8DCC-3DC0804607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57A264-AFDC-466B-925F-03C722D3175D}"/>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1301673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72369-F2EF-46E2-8FBE-1B23366B1376}"/>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3" name="Footer Placeholder 2">
            <a:extLst>
              <a:ext uri="{FF2B5EF4-FFF2-40B4-BE49-F238E27FC236}">
                <a16:creationId xmlns:a16="http://schemas.microsoft.com/office/drawing/2014/main" id="{979B9CFF-EA27-466E-A291-EE65042560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5FF1B34-388D-4528-AAE8-22DFE0127AE9}"/>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10477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3049-7855-41B8-B14E-7CBF7867F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CCE070-C27A-44E0-AF13-052B662E8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735D0A-E619-4A41-BE75-1E9E2D237E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70404-D217-4CD2-B512-C0C27EA789D6}"/>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6" name="Footer Placeholder 5">
            <a:extLst>
              <a:ext uri="{FF2B5EF4-FFF2-40B4-BE49-F238E27FC236}">
                <a16:creationId xmlns:a16="http://schemas.microsoft.com/office/drawing/2014/main" id="{EF78094A-2348-42D8-AD9C-862577E9EE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90ED98-7E7D-411F-BA4B-090A20C94AAB}"/>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239835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316F-86C9-4533-839A-9A30764F6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FE6C4C-C882-45FF-9600-3850FC617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EABFE49-0099-4BA0-9AED-05B0E254D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2D2B5C-A915-4F69-86B0-84B7A4BFF0E9}"/>
              </a:ext>
            </a:extLst>
          </p:cNvPr>
          <p:cNvSpPr>
            <a:spLocks noGrp="1"/>
          </p:cNvSpPr>
          <p:nvPr>
            <p:ph type="dt" sz="half" idx="10"/>
          </p:nvPr>
        </p:nvSpPr>
        <p:spPr/>
        <p:txBody>
          <a:bodyPr/>
          <a:lstStyle/>
          <a:p>
            <a:fld id="{2BA3E113-FCB6-4249-8B50-11307F208361}" type="datetimeFigureOut">
              <a:rPr lang="en-US" smtClean="0"/>
              <a:t>9/27/2021</a:t>
            </a:fld>
            <a:endParaRPr lang="en-US" dirty="0"/>
          </a:p>
        </p:txBody>
      </p:sp>
      <p:sp>
        <p:nvSpPr>
          <p:cNvPr id="6" name="Footer Placeholder 5">
            <a:extLst>
              <a:ext uri="{FF2B5EF4-FFF2-40B4-BE49-F238E27FC236}">
                <a16:creationId xmlns:a16="http://schemas.microsoft.com/office/drawing/2014/main" id="{9B86D25A-E6AA-43AF-AE6D-B9C793E2BB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648497-97F7-48CB-B92E-6B743716CE51}"/>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2184521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E1F0C-8221-48E0-AAD2-0685CA1DED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2657A7-8ECE-43BE-B7A8-D3F6D05E35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41D18-C5DE-4181-911A-4F65FFF77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3E113-FCB6-4249-8B50-11307F208361}" type="datetimeFigureOut">
              <a:rPr lang="en-US" smtClean="0"/>
              <a:t>9/27/2021</a:t>
            </a:fld>
            <a:endParaRPr lang="en-US" dirty="0"/>
          </a:p>
        </p:txBody>
      </p:sp>
      <p:sp>
        <p:nvSpPr>
          <p:cNvPr id="5" name="Footer Placeholder 4">
            <a:extLst>
              <a:ext uri="{FF2B5EF4-FFF2-40B4-BE49-F238E27FC236}">
                <a16:creationId xmlns:a16="http://schemas.microsoft.com/office/drawing/2014/main" id="{5AE149D5-BA1F-4175-B5C9-A520A86629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89F736-A93D-4381-B6ED-A23FF0A8D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D4C99-725D-4B64-969D-A168026B3D6E}" type="slidenum">
              <a:rPr lang="en-US" smtClean="0"/>
              <a:t>‹#›</a:t>
            </a:fld>
            <a:endParaRPr lang="en-US" dirty="0"/>
          </a:p>
        </p:txBody>
      </p:sp>
    </p:spTree>
    <p:extLst>
      <p:ext uri="{BB962C8B-B14F-4D97-AF65-F5344CB8AC3E}">
        <p14:creationId xmlns:p14="http://schemas.microsoft.com/office/powerpoint/2010/main" val="3832958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A6FD6A-C219-4DCC-A3BF-E3ED85B7789C}"/>
              </a:ext>
            </a:extLst>
          </p:cNvPr>
          <p:cNvSpPr>
            <a:spLocks noGrp="1"/>
          </p:cNvSpPr>
          <p:nvPr>
            <p:ph type="title"/>
          </p:nvPr>
        </p:nvSpPr>
        <p:spPr>
          <a:xfrm>
            <a:off x="838200" y="794624"/>
            <a:ext cx="10515600" cy="1325563"/>
          </a:xfrm>
        </p:spPr>
        <p:txBody>
          <a:bodyPr>
            <a:normAutofit/>
          </a:bodyPr>
          <a:lstStyle/>
          <a:p>
            <a:pPr algn="ctr"/>
            <a:r>
              <a:rPr lang="en-US" sz="4000" b="1" dirty="0">
                <a:latin typeface="+mn-lt"/>
              </a:rPr>
              <a:t>KILLING CANCER</a:t>
            </a:r>
            <a:endParaRPr lang="en-US" sz="4000" dirty="0">
              <a:latin typeface="+mn-lt"/>
            </a:endParaRPr>
          </a:p>
        </p:txBody>
      </p:sp>
      <p:pic>
        <p:nvPicPr>
          <p:cNvPr id="8" name="Content Placeholder 7">
            <a:extLst>
              <a:ext uri="{FF2B5EF4-FFF2-40B4-BE49-F238E27FC236}">
                <a16:creationId xmlns:a16="http://schemas.microsoft.com/office/drawing/2014/main" id="{5E47B944-8B26-4E71-8DE4-108FF838C863}"/>
              </a:ext>
            </a:extLst>
          </p:cNvPr>
          <p:cNvPicPr>
            <a:picLocks noGrp="1" noChangeAspect="1"/>
          </p:cNvPicPr>
          <p:nvPr>
            <p:ph idx="1"/>
          </p:nvPr>
        </p:nvPicPr>
        <p:blipFill>
          <a:blip r:embed="rId2"/>
          <a:stretch>
            <a:fillRect/>
          </a:stretch>
        </p:blipFill>
        <p:spPr>
          <a:xfrm>
            <a:off x="3153760" y="1953925"/>
            <a:ext cx="5884479" cy="3920023"/>
          </a:xfrm>
        </p:spPr>
      </p:pic>
    </p:spTree>
    <p:extLst>
      <p:ext uri="{BB962C8B-B14F-4D97-AF65-F5344CB8AC3E}">
        <p14:creationId xmlns:p14="http://schemas.microsoft.com/office/powerpoint/2010/main" val="2839835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5881"/>
            <a:ext cx="10515600" cy="1325563"/>
          </a:xfrm>
        </p:spPr>
        <p:txBody>
          <a:bodyPr>
            <a:normAutofit/>
          </a:bodyPr>
          <a:lstStyle/>
          <a:p>
            <a:pPr algn="ctr"/>
            <a:r>
              <a:rPr lang="en-US" sz="3600" b="1" dirty="0">
                <a:latin typeface="+mn-lt"/>
              </a:rPr>
              <a:t>WAITING UNTIL IT’S TOO LATE</a:t>
            </a:r>
            <a:br>
              <a:rPr lang="en-US" sz="3600" dirty="0">
                <a:latin typeface="+mn-lt"/>
              </a:rPr>
            </a:br>
            <a:r>
              <a:rPr lang="en-US" sz="3600" dirty="0">
                <a:latin typeface="+mn-lt"/>
              </a:rPr>
              <a:t>When do symptoms show up?</a:t>
            </a:r>
          </a:p>
        </p:txBody>
      </p:sp>
      <p:grpSp>
        <p:nvGrpSpPr>
          <p:cNvPr id="3" name="Group 2"/>
          <p:cNvGrpSpPr/>
          <p:nvPr/>
        </p:nvGrpSpPr>
        <p:grpSpPr>
          <a:xfrm>
            <a:off x="2578323" y="2055441"/>
            <a:ext cx="5360905" cy="3829265"/>
            <a:chOff x="776941" y="1788612"/>
            <a:chExt cx="5360905" cy="3829265"/>
          </a:xfrm>
        </p:grpSpPr>
        <p:cxnSp>
          <p:nvCxnSpPr>
            <p:cNvPr id="6" name="Straight Connector 5"/>
            <p:cNvCxnSpPr/>
            <p:nvPr/>
          </p:nvCxnSpPr>
          <p:spPr>
            <a:xfrm>
              <a:off x="1001070" y="2300936"/>
              <a:ext cx="0" cy="3316941"/>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1001070" y="3974349"/>
              <a:ext cx="5136776" cy="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6137846" y="2300936"/>
              <a:ext cx="0" cy="3316941"/>
            </a:xfrm>
            <a:prstGeom prst="line">
              <a:avLst/>
            </a:prstGeom>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76941" y="1788612"/>
              <a:ext cx="493059" cy="707886"/>
            </a:xfrm>
            <a:prstGeom prst="rect">
              <a:avLst/>
            </a:prstGeom>
            <a:noFill/>
          </p:spPr>
          <p:txBody>
            <a:bodyPr wrap="square" rtlCol="0">
              <a:spAutoFit/>
            </a:bodyPr>
            <a:lstStyle/>
            <a:p>
              <a:r>
                <a:rPr lang="en-US" sz="2000" b="1" dirty="0"/>
                <a:t>0%</a:t>
              </a:r>
            </a:p>
          </p:txBody>
        </p:sp>
      </p:grpSp>
      <p:grpSp>
        <p:nvGrpSpPr>
          <p:cNvPr id="8" name="Group 7"/>
          <p:cNvGrpSpPr/>
          <p:nvPr/>
        </p:nvGrpSpPr>
        <p:grpSpPr>
          <a:xfrm>
            <a:off x="6085027" y="3429000"/>
            <a:ext cx="1730187" cy="1099048"/>
            <a:chOff x="4283645" y="3162172"/>
            <a:chExt cx="1730187" cy="1099048"/>
          </a:xfrm>
        </p:grpSpPr>
        <p:cxnSp>
          <p:nvCxnSpPr>
            <p:cNvPr id="12" name="Straight Connector 11"/>
            <p:cNvCxnSpPr/>
            <p:nvPr/>
          </p:nvCxnSpPr>
          <p:spPr>
            <a:xfrm>
              <a:off x="5513305" y="3660583"/>
              <a:ext cx="0" cy="597648"/>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5008294" y="3663572"/>
              <a:ext cx="0" cy="597648"/>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560058" y="3660583"/>
              <a:ext cx="0" cy="597648"/>
            </a:xfrm>
            <a:prstGeom prst="line">
              <a:avLst/>
            </a:prstGeom>
          </p:spPr>
          <p:style>
            <a:lnRef idx="2">
              <a:schemeClr val="dk1"/>
            </a:lnRef>
            <a:fillRef idx="0">
              <a:schemeClr val="dk1"/>
            </a:fillRef>
            <a:effectRef idx="1">
              <a:schemeClr val="dk1"/>
            </a:effectRef>
            <a:fontRef idx="minor">
              <a:schemeClr val="tx1"/>
            </a:fontRef>
          </p:style>
        </p:cxnSp>
        <p:grpSp>
          <p:nvGrpSpPr>
            <p:cNvPr id="5" name="Group 4"/>
            <p:cNvGrpSpPr/>
            <p:nvPr/>
          </p:nvGrpSpPr>
          <p:grpSpPr>
            <a:xfrm>
              <a:off x="4283645" y="3162172"/>
              <a:ext cx="1730187" cy="415051"/>
              <a:chOff x="4283645" y="3162172"/>
              <a:chExt cx="1730187" cy="415051"/>
            </a:xfrm>
          </p:grpSpPr>
          <p:sp>
            <p:nvSpPr>
              <p:cNvPr id="22" name="TextBox 21"/>
              <p:cNvSpPr txBox="1"/>
              <p:nvPr/>
            </p:nvSpPr>
            <p:spPr>
              <a:xfrm>
                <a:off x="4283645" y="3162172"/>
                <a:ext cx="732117" cy="400110"/>
              </a:xfrm>
              <a:prstGeom prst="rect">
                <a:avLst/>
              </a:prstGeom>
              <a:noFill/>
            </p:spPr>
            <p:txBody>
              <a:bodyPr wrap="square" rtlCol="0">
                <a:spAutoFit/>
              </a:bodyPr>
              <a:lstStyle/>
              <a:p>
                <a:r>
                  <a:rPr lang="en-US" sz="2000" b="1" dirty="0"/>
                  <a:t>70%</a:t>
                </a:r>
              </a:p>
            </p:txBody>
          </p:sp>
          <p:sp>
            <p:nvSpPr>
              <p:cNvPr id="23" name="TextBox 22"/>
              <p:cNvSpPr txBox="1"/>
              <p:nvPr/>
            </p:nvSpPr>
            <p:spPr>
              <a:xfrm>
                <a:off x="4781188" y="3177113"/>
                <a:ext cx="732117" cy="400110"/>
              </a:xfrm>
              <a:prstGeom prst="rect">
                <a:avLst/>
              </a:prstGeom>
              <a:noFill/>
            </p:spPr>
            <p:txBody>
              <a:bodyPr wrap="square" rtlCol="0">
                <a:spAutoFit/>
              </a:bodyPr>
              <a:lstStyle/>
              <a:p>
                <a:r>
                  <a:rPr lang="en-US" sz="2000" b="1" dirty="0"/>
                  <a:t>80%</a:t>
                </a:r>
              </a:p>
            </p:txBody>
          </p:sp>
          <p:sp>
            <p:nvSpPr>
              <p:cNvPr id="24" name="TextBox 23"/>
              <p:cNvSpPr txBox="1"/>
              <p:nvPr/>
            </p:nvSpPr>
            <p:spPr>
              <a:xfrm>
                <a:off x="5281715" y="3162172"/>
                <a:ext cx="732117" cy="400110"/>
              </a:xfrm>
              <a:prstGeom prst="rect">
                <a:avLst/>
              </a:prstGeom>
              <a:noFill/>
            </p:spPr>
            <p:txBody>
              <a:bodyPr wrap="square" rtlCol="0">
                <a:spAutoFit/>
              </a:bodyPr>
              <a:lstStyle/>
              <a:p>
                <a:r>
                  <a:rPr lang="en-US" sz="2000" b="1" dirty="0"/>
                  <a:t>90%</a:t>
                </a:r>
              </a:p>
            </p:txBody>
          </p:sp>
        </p:grpSp>
      </p:grpSp>
      <p:grpSp>
        <p:nvGrpSpPr>
          <p:cNvPr id="4" name="Group 3"/>
          <p:cNvGrpSpPr/>
          <p:nvPr/>
        </p:nvGrpSpPr>
        <p:grpSpPr>
          <a:xfrm>
            <a:off x="5128566" y="3437655"/>
            <a:ext cx="1455725" cy="1933068"/>
            <a:chOff x="3327184" y="3170827"/>
            <a:chExt cx="1455725" cy="1933068"/>
          </a:xfrm>
        </p:grpSpPr>
        <p:cxnSp>
          <p:nvCxnSpPr>
            <p:cNvPr id="16" name="Straight Connector 15"/>
            <p:cNvCxnSpPr/>
            <p:nvPr/>
          </p:nvCxnSpPr>
          <p:spPr>
            <a:xfrm>
              <a:off x="4055047" y="3663572"/>
              <a:ext cx="0" cy="597648"/>
            </a:xfrm>
            <a:prstGeom prst="line">
              <a:avLst/>
            </a:prstGeom>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3780117" y="3170827"/>
              <a:ext cx="732117" cy="400110"/>
            </a:xfrm>
            <a:prstGeom prst="rect">
              <a:avLst/>
            </a:prstGeom>
            <a:noFill/>
          </p:spPr>
          <p:txBody>
            <a:bodyPr wrap="square" rtlCol="0">
              <a:spAutoFit/>
            </a:bodyPr>
            <a:lstStyle/>
            <a:p>
              <a:r>
                <a:rPr lang="en-US" sz="2000" b="1" dirty="0"/>
                <a:t>60%</a:t>
              </a:r>
            </a:p>
          </p:txBody>
        </p:sp>
        <p:sp>
          <p:nvSpPr>
            <p:cNvPr id="26" name="TextBox 25"/>
            <p:cNvSpPr txBox="1"/>
            <p:nvPr/>
          </p:nvSpPr>
          <p:spPr>
            <a:xfrm>
              <a:off x="3327184" y="4796118"/>
              <a:ext cx="1455725" cy="307777"/>
            </a:xfrm>
            <a:prstGeom prst="rect">
              <a:avLst/>
            </a:prstGeom>
            <a:noFill/>
          </p:spPr>
          <p:txBody>
            <a:bodyPr wrap="square" rtlCol="0">
              <a:spAutoFit/>
            </a:bodyPr>
            <a:lstStyle/>
            <a:p>
              <a:pPr algn="ctr"/>
              <a:r>
                <a:rPr lang="en-US" sz="1400" b="1" dirty="0"/>
                <a:t>Symptoms start</a:t>
              </a:r>
            </a:p>
          </p:txBody>
        </p:sp>
      </p:grpSp>
      <p:cxnSp>
        <p:nvCxnSpPr>
          <p:cNvPr id="28" name="Straight Arrow Connector 27"/>
          <p:cNvCxnSpPr/>
          <p:nvPr/>
        </p:nvCxnSpPr>
        <p:spPr>
          <a:xfrm flipV="1">
            <a:off x="5856428" y="4632636"/>
            <a:ext cx="0" cy="4303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7" name="Group 6"/>
          <p:cNvGrpSpPr/>
          <p:nvPr/>
        </p:nvGrpSpPr>
        <p:grpSpPr>
          <a:xfrm>
            <a:off x="7355552" y="1873930"/>
            <a:ext cx="3261916" cy="3668545"/>
            <a:chOff x="5831551" y="1873930"/>
            <a:chExt cx="3261916" cy="3668545"/>
          </a:xfrm>
        </p:grpSpPr>
        <p:sp>
          <p:nvSpPr>
            <p:cNvPr id="25" name="TextBox 24"/>
            <p:cNvSpPr txBox="1"/>
            <p:nvPr/>
          </p:nvSpPr>
          <p:spPr>
            <a:xfrm>
              <a:off x="5831551" y="1873930"/>
              <a:ext cx="1011507" cy="400110"/>
            </a:xfrm>
            <a:prstGeom prst="rect">
              <a:avLst/>
            </a:prstGeom>
            <a:noFill/>
          </p:spPr>
          <p:txBody>
            <a:bodyPr wrap="square" rtlCol="0">
              <a:spAutoFit/>
            </a:bodyPr>
            <a:lstStyle/>
            <a:p>
              <a:r>
                <a:rPr lang="en-US" sz="2000" b="1" dirty="0"/>
                <a:t>100%</a:t>
              </a:r>
            </a:p>
          </p:txBody>
        </p:sp>
        <p:sp>
          <p:nvSpPr>
            <p:cNvPr id="30" name="TextBox 29"/>
            <p:cNvSpPr txBox="1"/>
            <p:nvPr/>
          </p:nvSpPr>
          <p:spPr>
            <a:xfrm>
              <a:off x="6588804" y="3295706"/>
              <a:ext cx="2504663" cy="2246769"/>
            </a:xfrm>
            <a:prstGeom prst="rect">
              <a:avLst/>
            </a:prstGeom>
            <a:noFill/>
          </p:spPr>
          <p:txBody>
            <a:bodyPr wrap="square" rtlCol="0">
              <a:spAutoFit/>
            </a:bodyPr>
            <a:lstStyle/>
            <a:p>
              <a:r>
                <a:rPr lang="en-US" sz="2800" b="1" dirty="0"/>
                <a:t>Emotional</a:t>
              </a:r>
            </a:p>
            <a:p>
              <a:r>
                <a:rPr lang="en-US" sz="2800" b="1" dirty="0"/>
                <a:t>CNS Health</a:t>
              </a:r>
            </a:p>
            <a:p>
              <a:r>
                <a:rPr lang="en-US" sz="2800" b="1" dirty="0"/>
                <a:t>Nutrition</a:t>
              </a:r>
            </a:p>
            <a:p>
              <a:r>
                <a:rPr lang="en-US" sz="2800" b="1" dirty="0"/>
                <a:t>Fitness</a:t>
              </a:r>
            </a:p>
            <a:p>
              <a:r>
                <a:rPr lang="en-US" sz="2800" b="1" dirty="0"/>
                <a:t>Rest</a:t>
              </a:r>
            </a:p>
          </p:txBody>
        </p:sp>
      </p:grpSp>
      <p:sp>
        <p:nvSpPr>
          <p:cNvPr id="31" name="TextBox 30"/>
          <p:cNvSpPr txBox="1"/>
          <p:nvPr/>
        </p:nvSpPr>
        <p:spPr>
          <a:xfrm>
            <a:off x="3475405" y="2026580"/>
            <a:ext cx="2149386" cy="369332"/>
          </a:xfrm>
          <a:prstGeom prst="rect">
            <a:avLst/>
          </a:prstGeom>
          <a:noFill/>
        </p:spPr>
        <p:txBody>
          <a:bodyPr wrap="square" rtlCol="0">
            <a:spAutoFit/>
          </a:bodyPr>
          <a:lstStyle/>
          <a:p>
            <a:pPr algn="r"/>
            <a:r>
              <a:rPr lang="en-US" b="1" dirty="0">
                <a:latin typeface="Calibri" panose="020F0502020204030204" pitchFamily="34" charset="0"/>
                <a:cs typeface="Calibri" panose="020F0502020204030204" pitchFamily="34" charset="0"/>
              </a:rPr>
              <a:t>Toward Real Heath</a:t>
            </a:r>
          </a:p>
        </p:txBody>
      </p:sp>
      <p:cxnSp>
        <p:nvCxnSpPr>
          <p:cNvPr id="32" name="Straight Arrow Connector 31"/>
          <p:cNvCxnSpPr/>
          <p:nvPr/>
        </p:nvCxnSpPr>
        <p:spPr>
          <a:xfrm>
            <a:off x="5581496" y="2237007"/>
            <a:ext cx="173319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4127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118275"/>
            <a:ext cx="10515600" cy="1325563"/>
          </a:xfrm>
        </p:spPr>
        <p:txBody>
          <a:bodyPr/>
          <a:lstStyle/>
          <a:p>
            <a:pPr algn="ctr"/>
            <a:r>
              <a:rPr lang="en-US" b="1" dirty="0">
                <a:latin typeface="+mn-lt"/>
              </a:rPr>
              <a:t>THE NERVOUS SYSTEM</a:t>
            </a:r>
            <a:br>
              <a:rPr lang="en-US" b="1" dirty="0">
                <a:latin typeface="+mn-lt"/>
              </a:rPr>
            </a:br>
            <a:r>
              <a:rPr lang="en-US" b="1" dirty="0">
                <a:latin typeface="+mn-lt"/>
              </a:rPr>
              <a:t>D.D. PALMER</a:t>
            </a:r>
          </a:p>
        </p:txBody>
      </p:sp>
      <p:pic>
        <p:nvPicPr>
          <p:cNvPr id="6" name="Content Placeholder 5">
            <a:extLst>
              <a:ext uri="{FF2B5EF4-FFF2-40B4-BE49-F238E27FC236}">
                <a16:creationId xmlns:a16="http://schemas.microsoft.com/office/drawing/2014/main" id="{69A1C402-4F85-4016-BA6D-CBD9612EDF26}"/>
              </a:ext>
            </a:extLst>
          </p:cNvPr>
          <p:cNvPicPr>
            <a:picLocks noGrp="1" noChangeAspect="1"/>
          </p:cNvPicPr>
          <p:nvPr>
            <p:ph idx="1"/>
          </p:nvPr>
        </p:nvPicPr>
        <p:blipFill>
          <a:blip r:embed="rId3"/>
          <a:stretch>
            <a:fillRect/>
          </a:stretch>
        </p:blipFill>
        <p:spPr>
          <a:xfrm>
            <a:off x="4138333" y="2499258"/>
            <a:ext cx="3915333" cy="3388924"/>
          </a:xfrm>
        </p:spPr>
      </p:pic>
    </p:spTree>
    <p:extLst>
      <p:ext uri="{BB962C8B-B14F-4D97-AF65-F5344CB8AC3E}">
        <p14:creationId xmlns:p14="http://schemas.microsoft.com/office/powerpoint/2010/main" val="3991761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981200" y="865917"/>
            <a:ext cx="8229600" cy="1143000"/>
          </a:xfrm>
        </p:spPr>
        <p:txBody>
          <a:bodyPr/>
          <a:lstStyle/>
          <a:p>
            <a:pPr algn="ctr" eaLnBrk="1" hangingPunct="1"/>
            <a:r>
              <a:rPr lang="en-US" dirty="0">
                <a:solidFill>
                  <a:srgbClr val="000000"/>
                </a:solidFill>
                <a:latin typeface="Trebuchet MS" charset="0"/>
              </a:rPr>
              <a:t>Cancer Killing Research</a:t>
            </a:r>
          </a:p>
        </p:txBody>
      </p:sp>
      <p:pic>
        <p:nvPicPr>
          <p:cNvPr id="4" name="Picture 3" descr="md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892" y="2060787"/>
            <a:ext cx="5130382" cy="3853846"/>
          </a:xfrm>
          <a:prstGeom prst="rect">
            <a:avLst/>
          </a:prstGeom>
        </p:spPr>
      </p:pic>
    </p:spTree>
    <p:extLst>
      <p:ext uri="{BB962C8B-B14F-4D97-AF65-F5344CB8AC3E}">
        <p14:creationId xmlns:p14="http://schemas.microsoft.com/office/powerpoint/2010/main" val="3443875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ML-SBS\RedirectedFolders\jhurtado\Desktop\Joshua Hurtado\Toolkits\By Month\2014\05_CancerKillers\PPT\links\1342482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1" y="5867401"/>
            <a:ext cx="1441387" cy="1050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L-SBS\RedirectedFolders\jhurtado\Desktop\Joshua Hurtado\Toolkits\By Month\2014\05_CancerKillers\PPT\links\1342482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426587">
            <a:off x="6705600" y="5562599"/>
            <a:ext cx="2438400" cy="17778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L-SBS\RedirectedFolders\jhurtado\Desktop\Joshua Hurtado\Toolkits\By Month\2014\05_CancerKillers\PPT\links\1342482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977829">
            <a:off x="5277323" y="5323837"/>
            <a:ext cx="1636294" cy="1193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L-SBS\RedirectedFolders\jhurtado\Desktop\Joshua Hurtado\Toolkits\By Month\2014\05_CancerKillers\PPT\links\1342482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496578">
            <a:off x="8920544" y="5540430"/>
            <a:ext cx="818147" cy="5965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990600"/>
            <a:ext cx="9144000" cy="1143000"/>
          </a:xfrm>
        </p:spPr>
        <p:txBody>
          <a:bodyPr>
            <a:normAutofit/>
          </a:bodyPr>
          <a:lstStyle/>
          <a:p>
            <a:pPr algn="ctr"/>
            <a:r>
              <a:rPr lang="en-US" sz="3600" b="1" dirty="0">
                <a:latin typeface="+mn-lt"/>
              </a:rPr>
              <a:t>Fully Activate Your Cancer Killing Systems</a:t>
            </a:r>
          </a:p>
        </p:txBody>
      </p:sp>
      <p:sp>
        <p:nvSpPr>
          <p:cNvPr id="3" name="Content Placeholder 2"/>
          <p:cNvSpPr>
            <a:spLocks noGrp="1"/>
          </p:cNvSpPr>
          <p:nvPr>
            <p:ph idx="1"/>
          </p:nvPr>
        </p:nvSpPr>
        <p:spPr>
          <a:xfrm>
            <a:off x="1752600" y="2362201"/>
            <a:ext cx="4648200" cy="3324087"/>
          </a:xfrm>
        </p:spPr>
        <p:txBody>
          <a:bodyPr>
            <a:normAutofit fontScale="92500" lnSpcReduction="10000"/>
          </a:bodyPr>
          <a:lstStyle/>
          <a:p>
            <a:pPr marL="0" indent="0">
              <a:lnSpc>
                <a:spcPct val="120000"/>
              </a:lnSpc>
              <a:spcBef>
                <a:spcPts val="638"/>
              </a:spcBef>
              <a:buNone/>
            </a:pPr>
            <a:r>
              <a:rPr lang="en-US" altLang="en-US" dirty="0">
                <a:solidFill>
                  <a:srgbClr val="262626"/>
                </a:solidFill>
                <a:latin typeface="Tahoma" pitchFamily="32" charset="0"/>
                <a:cs typeface="Tahoma" pitchFamily="32" charset="0"/>
              </a:rPr>
              <a:t>To call your Cancer killing systems into high gear, you’re nervous system will release of Interleukin-2. </a:t>
            </a:r>
          </a:p>
          <a:p>
            <a:pPr>
              <a:lnSpc>
                <a:spcPct val="120000"/>
              </a:lnSpc>
              <a:spcBef>
                <a:spcPts val="638"/>
              </a:spcBef>
            </a:pPr>
            <a:endParaRPr lang="en-US" altLang="en-US" sz="1800" dirty="0">
              <a:solidFill>
                <a:srgbClr val="262626"/>
              </a:solidFill>
              <a:latin typeface="Tahoma" pitchFamily="32" charset="0"/>
              <a:cs typeface="Tahoma" pitchFamily="32" charset="0"/>
            </a:endParaRPr>
          </a:p>
          <a:p>
            <a:pPr marL="0" indent="0">
              <a:lnSpc>
                <a:spcPct val="120000"/>
              </a:lnSpc>
              <a:spcBef>
                <a:spcPts val="638"/>
              </a:spcBef>
              <a:buNone/>
            </a:pPr>
            <a:r>
              <a:rPr lang="en-US" altLang="en-US" b="1" dirty="0">
                <a:solidFill>
                  <a:srgbClr val="262626"/>
                </a:solidFill>
                <a:latin typeface="Tahoma" pitchFamily="32" charset="0"/>
                <a:cs typeface="Tahoma" pitchFamily="32" charset="0"/>
              </a:rPr>
              <a:t>Interleukin-2 activates the killing of cancer cells.</a:t>
            </a:r>
          </a:p>
        </p:txBody>
      </p:sp>
      <p:sp>
        <p:nvSpPr>
          <p:cNvPr id="9" name="Rectangle 8"/>
          <p:cNvSpPr/>
          <p:nvPr/>
        </p:nvSpPr>
        <p:spPr>
          <a:xfrm>
            <a:off x="6477000" y="2438400"/>
            <a:ext cx="4191000" cy="2819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5" name="TextBox 4"/>
          <p:cNvSpPr txBox="1"/>
          <p:nvPr/>
        </p:nvSpPr>
        <p:spPr>
          <a:xfrm>
            <a:off x="6787181" y="2703256"/>
            <a:ext cx="3810000" cy="2554545"/>
          </a:xfrm>
          <a:prstGeom prst="rect">
            <a:avLst/>
          </a:prstGeom>
          <a:noFill/>
        </p:spPr>
        <p:txBody>
          <a:bodyPr wrap="square" rtlCol="0">
            <a:spAutoFit/>
          </a:bodyPr>
          <a:lstStyle/>
          <a:p>
            <a:r>
              <a:rPr lang="en-US" altLang="en-US" sz="2400" b="1" dirty="0">
                <a:solidFill>
                  <a:srgbClr val="FFFFFF"/>
                </a:solidFill>
                <a:latin typeface="Tahoma" pitchFamily="32" charset="0"/>
                <a:cs typeface="Tahoma" pitchFamily="32" charset="0"/>
              </a:rPr>
              <a:t>“Chiropractic adjustments </a:t>
            </a:r>
            <a:r>
              <a:rPr lang="en-US" altLang="en-US" sz="2400" dirty="0">
                <a:solidFill>
                  <a:srgbClr val="FFFFFF"/>
                </a:solidFill>
                <a:latin typeface="Tahoma" pitchFamily="32" charset="0"/>
                <a:cs typeface="Tahoma" pitchFamily="32" charset="0"/>
              </a:rPr>
              <a:t>temporarily influence interleukin-2 regulated biological responses following a </a:t>
            </a:r>
            <a:r>
              <a:rPr lang="en-US" altLang="en-US" sz="2400" u="sng" dirty="0">
                <a:solidFill>
                  <a:srgbClr val="FFFFFF"/>
                </a:solidFill>
                <a:latin typeface="Tahoma" pitchFamily="32" charset="0"/>
                <a:cs typeface="Tahoma" pitchFamily="32" charset="0"/>
              </a:rPr>
              <a:t>single</a:t>
            </a:r>
            <a:r>
              <a:rPr lang="en-US" altLang="en-US" sz="2400" dirty="0">
                <a:solidFill>
                  <a:srgbClr val="FFFFFF"/>
                </a:solidFill>
                <a:latin typeface="Tahoma" pitchFamily="32" charset="0"/>
                <a:cs typeface="Tahoma" pitchFamily="32" charset="0"/>
              </a:rPr>
              <a:t> adjustment.”  </a:t>
            </a:r>
          </a:p>
          <a:p>
            <a:endParaRPr lang="en-US" sz="1600" dirty="0"/>
          </a:p>
        </p:txBody>
      </p:sp>
      <p:sp>
        <p:nvSpPr>
          <p:cNvPr id="11" name="AutoShape 4"/>
          <p:cNvSpPr>
            <a:spLocks noChangeArrowheads="1"/>
          </p:cNvSpPr>
          <p:nvPr/>
        </p:nvSpPr>
        <p:spPr bwMode="auto">
          <a:xfrm rot="9180000">
            <a:off x="9614452" y="4914899"/>
            <a:ext cx="411162" cy="685800"/>
          </a:xfrm>
          <a:prstGeom prst="triangle">
            <a:avLst>
              <a:gd name="adj" fmla="val 50000"/>
            </a:avLst>
          </a:prstGeom>
          <a:solidFill>
            <a:schemeClr val="accent5">
              <a:lumMod val="50000"/>
            </a:schemeClr>
          </a:solidFill>
          <a:ln w="25560">
            <a:noFill/>
            <a:round/>
            <a:headEnd/>
            <a:tailEnd/>
          </a:ln>
          <a:effectLst/>
        </p:spPr>
        <p:txBody>
          <a:bodyPr wrap="none" anchor="ctr"/>
          <a:lstStyle/>
          <a:p>
            <a:endParaRPr lang="en-US"/>
          </a:p>
        </p:txBody>
      </p:sp>
      <p:sp>
        <p:nvSpPr>
          <p:cNvPr id="10" name="TextBox 9"/>
          <p:cNvSpPr txBox="1"/>
          <p:nvPr/>
        </p:nvSpPr>
        <p:spPr>
          <a:xfrm>
            <a:off x="6481851" y="5257801"/>
            <a:ext cx="4186149" cy="830997"/>
          </a:xfrm>
          <a:prstGeom prst="rect">
            <a:avLst/>
          </a:prstGeom>
          <a:noFill/>
        </p:spPr>
        <p:txBody>
          <a:bodyPr wrap="square" rtlCol="0">
            <a:spAutoFit/>
          </a:bodyPr>
          <a:lstStyle/>
          <a:p>
            <a:r>
              <a:rPr lang="en-US" altLang="en-US" sz="1000" dirty="0">
                <a:solidFill>
                  <a:srgbClr val="262626"/>
                </a:solidFill>
                <a:latin typeface="Tahoma" pitchFamily="32" charset="0"/>
                <a:cs typeface="Tahoma" pitchFamily="32" charset="0"/>
              </a:rPr>
              <a:t>*</a:t>
            </a:r>
            <a:r>
              <a:rPr lang="en-US" altLang="en-US" sz="1000" dirty="0" err="1">
                <a:solidFill>
                  <a:srgbClr val="262626"/>
                </a:solidFill>
                <a:latin typeface="Tahoma" pitchFamily="32" charset="0"/>
                <a:cs typeface="Tahoma" pitchFamily="32" charset="0"/>
              </a:rPr>
              <a:t>Chiropr</a:t>
            </a:r>
            <a:r>
              <a:rPr lang="en-US" altLang="en-US" sz="1000" dirty="0">
                <a:solidFill>
                  <a:srgbClr val="262626"/>
                </a:solidFill>
                <a:latin typeface="Tahoma" pitchFamily="32" charset="0"/>
                <a:cs typeface="Tahoma" pitchFamily="32" charset="0"/>
              </a:rPr>
              <a:t> </a:t>
            </a:r>
            <a:r>
              <a:rPr lang="en-US" altLang="en-US" sz="1000" dirty="0" err="1">
                <a:solidFill>
                  <a:srgbClr val="262626"/>
                </a:solidFill>
                <a:latin typeface="Tahoma" pitchFamily="32" charset="0"/>
                <a:cs typeface="Tahoma" pitchFamily="32" charset="0"/>
              </a:rPr>
              <a:t>Osteopat</a:t>
            </a:r>
            <a:r>
              <a:rPr lang="en-US" altLang="en-US" sz="1000" dirty="0">
                <a:solidFill>
                  <a:srgbClr val="262626"/>
                </a:solidFill>
                <a:latin typeface="Tahoma" pitchFamily="32" charset="0"/>
                <a:cs typeface="Tahoma" pitchFamily="32" charset="0"/>
              </a:rPr>
              <a:t>. 2010 ;18:26. </a:t>
            </a:r>
            <a:r>
              <a:rPr lang="en-US" altLang="en-US" sz="1000" dirty="0" err="1">
                <a:solidFill>
                  <a:srgbClr val="262626"/>
                </a:solidFill>
                <a:latin typeface="Tahoma" pitchFamily="32" charset="0"/>
                <a:cs typeface="Tahoma" pitchFamily="32" charset="0"/>
              </a:rPr>
              <a:t>Epub</a:t>
            </a:r>
            <a:r>
              <a:rPr lang="en-US" altLang="en-US" sz="1000" dirty="0">
                <a:solidFill>
                  <a:srgbClr val="262626"/>
                </a:solidFill>
                <a:latin typeface="Tahoma" pitchFamily="32" charset="0"/>
                <a:cs typeface="Tahoma" pitchFamily="32" charset="0"/>
              </a:rPr>
              <a:t> 2010 Sep 8. PMID: 20825650, </a:t>
            </a:r>
            <a:r>
              <a:rPr lang="en-US" altLang="en-US" sz="1000" dirty="0" err="1">
                <a:solidFill>
                  <a:srgbClr val="262626"/>
                </a:solidFill>
                <a:latin typeface="Tahoma" pitchFamily="32" charset="0"/>
                <a:cs typeface="Tahoma" pitchFamily="32" charset="0"/>
              </a:rPr>
              <a:t>Julita</a:t>
            </a:r>
            <a:r>
              <a:rPr lang="en-US" altLang="en-US" sz="1000" dirty="0">
                <a:solidFill>
                  <a:srgbClr val="262626"/>
                </a:solidFill>
                <a:latin typeface="Tahoma" pitchFamily="32" charset="0"/>
                <a:cs typeface="Tahoma" pitchFamily="32" charset="0"/>
              </a:rPr>
              <a:t> A </a:t>
            </a:r>
            <a:r>
              <a:rPr lang="en-US" altLang="en-US" sz="1000" dirty="0" err="1">
                <a:solidFill>
                  <a:srgbClr val="262626"/>
                </a:solidFill>
                <a:latin typeface="Tahoma" pitchFamily="32" charset="0"/>
                <a:cs typeface="Tahoma" pitchFamily="32" charset="0"/>
              </a:rPr>
              <a:t>Teodorczyk-Injeyan</a:t>
            </a:r>
            <a:r>
              <a:rPr lang="en-US" altLang="en-US" sz="1000" dirty="0">
                <a:solidFill>
                  <a:srgbClr val="262626"/>
                </a:solidFill>
                <a:latin typeface="Tahoma" pitchFamily="32" charset="0"/>
                <a:cs typeface="Tahoma" pitchFamily="32" charset="0"/>
              </a:rPr>
              <a:t>, Marion McGregor, Richard </a:t>
            </a:r>
            <a:r>
              <a:rPr lang="en-US" altLang="en-US" sz="1000" dirty="0" err="1">
                <a:solidFill>
                  <a:srgbClr val="262626"/>
                </a:solidFill>
                <a:latin typeface="Tahoma" pitchFamily="32" charset="0"/>
                <a:cs typeface="Tahoma" pitchFamily="32" charset="0"/>
              </a:rPr>
              <a:t>Ruegg</a:t>
            </a:r>
            <a:r>
              <a:rPr lang="en-US" altLang="en-US" sz="1000" dirty="0">
                <a:solidFill>
                  <a:srgbClr val="262626"/>
                </a:solidFill>
                <a:latin typeface="Tahoma" pitchFamily="32" charset="0"/>
                <a:cs typeface="Tahoma" pitchFamily="32" charset="0"/>
              </a:rPr>
              <a:t>, H Stephen </a:t>
            </a:r>
            <a:r>
              <a:rPr lang="en-US" altLang="en-US" sz="1000" dirty="0" err="1">
                <a:solidFill>
                  <a:srgbClr val="262626"/>
                </a:solidFill>
                <a:latin typeface="Tahoma" pitchFamily="32" charset="0"/>
                <a:cs typeface="Tahoma" pitchFamily="32" charset="0"/>
              </a:rPr>
              <a:t>Injeyan</a:t>
            </a:r>
            <a:endParaRPr lang="en-US" altLang="en-US" sz="1000" dirty="0">
              <a:solidFill>
                <a:srgbClr val="262626"/>
              </a:solidFill>
              <a:latin typeface="Tahoma" pitchFamily="32" charset="0"/>
              <a:cs typeface="Tahoma" pitchFamily="32" charset="0"/>
            </a:endParaRPr>
          </a:p>
          <a:p>
            <a:endParaRPr lang="en-US" dirty="0"/>
          </a:p>
        </p:txBody>
      </p:sp>
    </p:spTree>
    <p:extLst>
      <p:ext uri="{BB962C8B-B14F-4D97-AF65-F5344CB8AC3E}">
        <p14:creationId xmlns:p14="http://schemas.microsoft.com/office/powerpoint/2010/main" val="15535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nodeType="clickEffect">
                                  <p:stCondLst>
                                    <p:cond delay="0"/>
                                  </p:stCondLst>
                                  <p:childTnLst>
                                    <p:animEffect transition="out" filter="randombar(horizontal)">
                                      <p:cBhvr>
                                        <p:cTn id="20" dur="500"/>
                                        <p:tgtEl>
                                          <p:spTgt spid="21507"/>
                                        </p:tgtEl>
                                      </p:cBhvr>
                                    </p:animEffect>
                                    <p:set>
                                      <p:cBhvr>
                                        <p:cTn id="21" dur="1" fill="hold">
                                          <p:stCondLst>
                                            <p:cond delay="499"/>
                                          </p:stCondLst>
                                        </p:cTn>
                                        <p:tgtEl>
                                          <p:spTgt spid="21507"/>
                                        </p:tgtEl>
                                        <p:attrNameLst>
                                          <p:attrName>style.visibility</p:attrName>
                                        </p:attrNameLst>
                                      </p:cBhvr>
                                      <p:to>
                                        <p:strVal val="hidden"/>
                                      </p:to>
                                    </p:set>
                                  </p:childTnLst>
                                </p:cTn>
                              </p:par>
                              <p:par>
                                <p:cTn id="22" presetID="14" presetClass="exit" presetSubtype="10" fill="hold" nodeType="withEffect">
                                  <p:stCondLst>
                                    <p:cond delay="0"/>
                                  </p:stCondLst>
                                  <p:childTnLst>
                                    <p:animEffect transition="out" filter="randombar(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4" presetClass="exit" presetSubtype="10" fill="hold" nodeType="withEffect">
                                  <p:stCondLst>
                                    <p:cond delay="0"/>
                                  </p:stCondLst>
                                  <p:childTnLst>
                                    <p:animEffect transition="out" filter="randombar(horizont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4" presetClass="exit" presetSubtype="10" fill="hold" nodeType="with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1"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89232"/>
            <a:ext cx="8229600" cy="1143000"/>
          </a:xfrm>
        </p:spPr>
        <p:txBody>
          <a:bodyPr>
            <a:normAutofit/>
          </a:bodyPr>
          <a:lstStyle/>
          <a:p>
            <a:pPr algn="ctr"/>
            <a:r>
              <a:rPr lang="en-US" sz="3600" b="1" dirty="0">
                <a:latin typeface="Calibri" panose="020F0502020204030204" pitchFamily="34" charset="0"/>
                <a:cs typeface="Calibri" panose="020F0502020204030204" pitchFamily="34" charset="0"/>
              </a:rPr>
              <a:t>DIET AND NUTRIENT SUFFICIENCY</a:t>
            </a:r>
            <a:endParaRPr lang="en-US" sz="3600" b="1" dirty="0"/>
          </a:p>
        </p:txBody>
      </p:sp>
      <p:sp>
        <p:nvSpPr>
          <p:cNvPr id="3" name="Content Placeholder 2"/>
          <p:cNvSpPr>
            <a:spLocks noGrp="1"/>
          </p:cNvSpPr>
          <p:nvPr>
            <p:ph idx="1"/>
          </p:nvPr>
        </p:nvSpPr>
        <p:spPr>
          <a:xfrm>
            <a:off x="5654600" y="2622885"/>
            <a:ext cx="4930272" cy="2210373"/>
          </a:xfrm>
        </p:spPr>
        <p:txBody>
          <a:bodyPr>
            <a:normAutofit/>
          </a:bodyPr>
          <a:lstStyle/>
          <a:p>
            <a:pPr marL="0" indent="0" algn="ctr">
              <a:buNone/>
            </a:pPr>
            <a:r>
              <a:rPr lang="en-US" sz="3600" b="1" dirty="0"/>
              <a:t>EMBRACE PREVENTION</a:t>
            </a:r>
          </a:p>
          <a:p>
            <a:pPr marL="0" indent="0">
              <a:buNone/>
            </a:pPr>
            <a:r>
              <a:rPr lang="en-US" sz="3600" dirty="0"/>
              <a:t>No one thinks it’s going to be them, but you can’t live that way</a:t>
            </a:r>
          </a:p>
          <a:p>
            <a:endParaRPr lang="en-US" dirty="0"/>
          </a:p>
        </p:txBody>
      </p:sp>
      <p:pic>
        <p:nvPicPr>
          <p:cNvPr id="4" name="Picture 3" descr="healthy vs unhealthy.jpg"/>
          <p:cNvPicPr>
            <a:picLocks noChangeAspect="1"/>
          </p:cNvPicPr>
          <p:nvPr/>
        </p:nvPicPr>
        <p:blipFill rotWithShape="1">
          <a:blip r:embed="rId2">
            <a:extLst>
              <a:ext uri="{28A0092B-C50C-407E-A947-70E740481C1C}">
                <a14:useLocalDpi xmlns:a14="http://schemas.microsoft.com/office/drawing/2010/main" val="0"/>
              </a:ext>
            </a:extLst>
          </a:blip>
          <a:srcRect l="3763" r="4095"/>
          <a:stretch/>
        </p:blipFill>
        <p:spPr>
          <a:xfrm>
            <a:off x="1766880" y="1875844"/>
            <a:ext cx="3083430" cy="3984630"/>
          </a:xfrm>
          <a:prstGeom prst="rect">
            <a:avLst/>
          </a:prstGeom>
        </p:spPr>
      </p:pic>
    </p:spTree>
    <p:extLst>
      <p:ext uri="{BB962C8B-B14F-4D97-AF65-F5344CB8AC3E}">
        <p14:creationId xmlns:p14="http://schemas.microsoft.com/office/powerpoint/2010/main" val="88924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7C6E-4507-4667-A318-B65714CCF362}"/>
              </a:ext>
            </a:extLst>
          </p:cNvPr>
          <p:cNvSpPr>
            <a:spLocks noGrp="1"/>
          </p:cNvSpPr>
          <p:nvPr>
            <p:ph type="title"/>
          </p:nvPr>
        </p:nvSpPr>
        <p:spPr>
          <a:xfrm>
            <a:off x="838200" y="822325"/>
            <a:ext cx="10515600" cy="1325563"/>
          </a:xfrm>
        </p:spPr>
        <p:txBody>
          <a:bodyPr>
            <a:normAutofit/>
          </a:bodyPr>
          <a:lstStyle/>
          <a:p>
            <a:pPr algn="ctr"/>
            <a:r>
              <a:rPr lang="en-US" sz="3600" b="1" dirty="0">
                <a:latin typeface="Calibri" panose="020F0502020204030204" pitchFamily="34" charset="0"/>
                <a:cs typeface="Calibri" panose="020F0502020204030204" pitchFamily="34" charset="0"/>
              </a:rPr>
              <a:t>MEDITERRANEAN DIET CANCER STUDY</a:t>
            </a:r>
          </a:p>
        </p:txBody>
      </p:sp>
      <p:sp>
        <p:nvSpPr>
          <p:cNvPr id="3" name="Content Placeholder 2">
            <a:extLst>
              <a:ext uri="{FF2B5EF4-FFF2-40B4-BE49-F238E27FC236}">
                <a16:creationId xmlns:a16="http://schemas.microsoft.com/office/drawing/2014/main" id="{CB62F9FD-869C-451B-B416-28290976EA20}"/>
              </a:ext>
            </a:extLst>
          </p:cNvPr>
          <p:cNvSpPr>
            <a:spLocks noGrp="1"/>
          </p:cNvSpPr>
          <p:nvPr>
            <p:ph idx="1"/>
          </p:nvPr>
        </p:nvSpPr>
        <p:spPr>
          <a:xfrm>
            <a:off x="838200" y="2047298"/>
            <a:ext cx="10515600" cy="4351338"/>
          </a:xfrm>
        </p:spPr>
        <p:txBody>
          <a:bodyPr>
            <a:normAutofit/>
          </a:bodyPr>
          <a:lstStyle/>
          <a:p>
            <a:pPr marL="0" indent="0" algn="ctr">
              <a:buNone/>
            </a:pPr>
            <a:r>
              <a:rPr lang="en-US" sz="2000" b="1" dirty="0">
                <a:solidFill>
                  <a:srgbClr val="000000"/>
                </a:solidFill>
                <a:latin typeface="PT Serif Caption"/>
              </a:rPr>
              <a:t>808 individuals from ages 40 to 70 years cut cancer risk in half:</a:t>
            </a:r>
            <a:endParaRPr lang="en-US" sz="2000" b="0" i="0" dirty="0">
              <a:solidFill>
                <a:srgbClr val="000000"/>
              </a:solidFill>
              <a:effectLst/>
              <a:latin typeface="PT Serif Caption"/>
            </a:endParaRPr>
          </a:p>
          <a:p>
            <a:pPr algn="l">
              <a:buFont typeface="Arial" panose="020B0604020202020204" pitchFamily="34" charset="0"/>
              <a:buChar char="•"/>
            </a:pPr>
            <a:r>
              <a:rPr lang="en-US" sz="2000" dirty="0">
                <a:solidFill>
                  <a:srgbClr val="000000"/>
                </a:solidFill>
                <a:latin typeface="PT Serif Caption"/>
              </a:rPr>
              <a:t>Avoided </a:t>
            </a:r>
            <a:r>
              <a:rPr lang="en-US" sz="2000" b="0" i="0" dirty="0">
                <a:solidFill>
                  <a:srgbClr val="000000"/>
                </a:solidFill>
                <a:effectLst/>
                <a:latin typeface="PT Serif Caption"/>
              </a:rPr>
              <a:t>inflammation caused by saturated fat  ‘</a:t>
            </a:r>
          </a:p>
          <a:p>
            <a:pPr algn="l">
              <a:buFont typeface="Arial" panose="020B0604020202020204" pitchFamily="34" charset="0"/>
              <a:buChar char="•"/>
            </a:pPr>
            <a:r>
              <a:rPr lang="en-US" sz="2000" b="0" i="0" dirty="0">
                <a:solidFill>
                  <a:srgbClr val="000000"/>
                </a:solidFill>
                <a:effectLst/>
                <a:latin typeface="PT Serif Caption"/>
              </a:rPr>
              <a:t>High use of fruits, vegetables and legumes, nuts and seeds, whole grains, fish and poultry</a:t>
            </a:r>
          </a:p>
          <a:p>
            <a:pPr algn="l">
              <a:buFont typeface="Arial" panose="020B0604020202020204" pitchFamily="34" charset="0"/>
              <a:buChar char="•"/>
            </a:pPr>
            <a:r>
              <a:rPr lang="en-US" sz="2000" b="0" i="0" dirty="0">
                <a:solidFill>
                  <a:srgbClr val="000000"/>
                </a:solidFill>
                <a:effectLst/>
                <a:latin typeface="PT Serif Caption"/>
              </a:rPr>
              <a:t>A high ratio of healthy fat to saturated fat</a:t>
            </a:r>
          </a:p>
          <a:p>
            <a:pPr algn="l">
              <a:buFont typeface="Arial" panose="020B0604020202020204" pitchFamily="34" charset="0"/>
              <a:buChar char="•"/>
            </a:pPr>
            <a:r>
              <a:rPr lang="en-US" sz="2000" b="0" i="0" dirty="0">
                <a:solidFill>
                  <a:srgbClr val="000000"/>
                </a:solidFill>
                <a:effectLst/>
                <a:latin typeface="PT Serif Caption"/>
              </a:rPr>
              <a:t>Low use of alcohol and soft drinks</a:t>
            </a:r>
          </a:p>
          <a:p>
            <a:pPr algn="l">
              <a:buFont typeface="Arial" panose="020B0604020202020204" pitchFamily="34" charset="0"/>
              <a:buChar char="•"/>
            </a:pPr>
            <a:r>
              <a:rPr lang="en-US" sz="2000" b="0" i="0" dirty="0">
                <a:solidFill>
                  <a:srgbClr val="000000"/>
                </a:solidFill>
                <a:effectLst/>
                <a:latin typeface="PT Serif Caption"/>
              </a:rPr>
              <a:t>Avoid processed meats and sugar</a:t>
            </a:r>
          </a:p>
          <a:p>
            <a:pPr algn="l">
              <a:buFont typeface="Arial" panose="020B0604020202020204" pitchFamily="34" charset="0"/>
              <a:buChar char="•"/>
            </a:pPr>
            <a:r>
              <a:rPr lang="en-US" sz="2000" b="0" i="0" dirty="0">
                <a:solidFill>
                  <a:srgbClr val="000000"/>
                </a:solidFill>
                <a:effectLst/>
                <a:latin typeface="PT Serif Caption"/>
              </a:rPr>
              <a:t>The foods primarily improved microbiome (Pre-biotics)</a:t>
            </a:r>
          </a:p>
          <a:p>
            <a:pPr algn="l">
              <a:buFont typeface="Arial" panose="020B0604020202020204" pitchFamily="34" charset="0"/>
              <a:buChar char="•"/>
            </a:pPr>
            <a:r>
              <a:rPr lang="en-US" sz="2000" b="0" i="0" dirty="0">
                <a:solidFill>
                  <a:srgbClr val="000000"/>
                </a:solidFill>
                <a:effectLst/>
                <a:latin typeface="PT Serif Caption"/>
              </a:rPr>
              <a:t>Low glycemic (Reduced insulin load)</a:t>
            </a:r>
          </a:p>
          <a:p>
            <a:endParaRPr lang="en-US" dirty="0"/>
          </a:p>
        </p:txBody>
      </p:sp>
    </p:spTree>
    <p:extLst>
      <p:ext uri="{BB962C8B-B14F-4D97-AF65-F5344CB8AC3E}">
        <p14:creationId xmlns:p14="http://schemas.microsoft.com/office/powerpoint/2010/main" val="215720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189F-2E06-4554-AACC-C0AEFCAD27B7}"/>
              </a:ext>
            </a:extLst>
          </p:cNvPr>
          <p:cNvSpPr>
            <a:spLocks noGrp="1"/>
          </p:cNvSpPr>
          <p:nvPr>
            <p:ph type="title"/>
          </p:nvPr>
        </p:nvSpPr>
        <p:spPr>
          <a:xfrm>
            <a:off x="838200" y="794616"/>
            <a:ext cx="10515600" cy="1325563"/>
          </a:xfrm>
        </p:spPr>
        <p:txBody>
          <a:bodyPr>
            <a:normAutofit/>
          </a:bodyPr>
          <a:lstStyle/>
          <a:p>
            <a:pPr algn="ctr"/>
            <a:r>
              <a:rPr lang="en-US" sz="4000" b="1" dirty="0">
                <a:latin typeface="+mn-lt"/>
              </a:rPr>
              <a:t>S.A.D. DIET: ANTI-MEDITERRANEAN</a:t>
            </a:r>
          </a:p>
        </p:txBody>
      </p:sp>
      <p:sp>
        <p:nvSpPr>
          <p:cNvPr id="3" name="Content Placeholder 2">
            <a:extLst>
              <a:ext uri="{FF2B5EF4-FFF2-40B4-BE49-F238E27FC236}">
                <a16:creationId xmlns:a16="http://schemas.microsoft.com/office/drawing/2014/main" id="{21FDCF56-500B-4061-8355-067E95C0BB26}"/>
              </a:ext>
            </a:extLst>
          </p:cNvPr>
          <p:cNvSpPr>
            <a:spLocks noGrp="1"/>
          </p:cNvSpPr>
          <p:nvPr>
            <p:ph idx="1"/>
          </p:nvPr>
        </p:nvSpPr>
        <p:spPr>
          <a:xfrm>
            <a:off x="1156854" y="2120179"/>
            <a:ext cx="10515600" cy="4351338"/>
          </a:xfrm>
        </p:spPr>
        <p:txBody>
          <a:bodyPr>
            <a:normAutofit/>
          </a:bodyPr>
          <a:lstStyle/>
          <a:p>
            <a:r>
              <a:rPr lang="en-US" dirty="0"/>
              <a:t>High glycemic, Low fiber</a:t>
            </a:r>
          </a:p>
          <a:p>
            <a:r>
              <a:rPr lang="en-US" dirty="0"/>
              <a:t>Red and processed meats, eggs, and dairy</a:t>
            </a:r>
          </a:p>
          <a:p>
            <a:r>
              <a:rPr lang="en-US" dirty="0"/>
              <a:t>Refined grains and flours</a:t>
            </a:r>
          </a:p>
          <a:p>
            <a:r>
              <a:rPr lang="en-US" dirty="0"/>
              <a:t>Vegetable, nut, and seed oils</a:t>
            </a:r>
          </a:p>
          <a:p>
            <a:r>
              <a:rPr lang="en-US" dirty="0"/>
              <a:t>Hydrogenated oils</a:t>
            </a:r>
          </a:p>
          <a:p>
            <a:r>
              <a:rPr lang="en-US" dirty="0"/>
              <a:t>Soft drinks and </a:t>
            </a:r>
            <a:r>
              <a:rPr lang="en-US" dirty="0" err="1"/>
              <a:t>alcholol</a:t>
            </a:r>
            <a:endParaRPr lang="en-US" dirty="0"/>
          </a:p>
          <a:p>
            <a:r>
              <a:rPr lang="en-US" dirty="0"/>
              <a:t>Additives, Artificial sweeteners</a:t>
            </a:r>
          </a:p>
          <a:p>
            <a:endParaRPr lang="en-US" sz="2000" dirty="0"/>
          </a:p>
          <a:p>
            <a:endParaRPr lang="en-US" sz="2000" dirty="0"/>
          </a:p>
        </p:txBody>
      </p:sp>
    </p:spTree>
    <p:extLst>
      <p:ext uri="{BB962C8B-B14F-4D97-AF65-F5344CB8AC3E}">
        <p14:creationId xmlns:p14="http://schemas.microsoft.com/office/powerpoint/2010/main" val="3544279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1835216" y="899645"/>
            <a:ext cx="8686800" cy="1143000"/>
          </a:xfrm>
        </p:spPr>
        <p:txBody>
          <a:bodyPr rtlCol="0">
            <a:normAutofit/>
          </a:bodyPr>
          <a:lstStyle/>
          <a:p>
            <a:pPr algn="ctr">
              <a:defRPr/>
            </a:pPr>
            <a:r>
              <a:rPr lang="en-US" sz="2800" b="1" dirty="0">
                <a:latin typeface="+mn-lt"/>
              </a:rPr>
              <a:t>Anti-Angiogenic Foods</a:t>
            </a:r>
            <a:br>
              <a:rPr lang="en-US" sz="2800" b="1" dirty="0">
                <a:latin typeface="+mn-lt"/>
              </a:rPr>
            </a:br>
            <a:r>
              <a:rPr lang="en-US" sz="2800" b="1" dirty="0">
                <a:latin typeface="+mn-lt"/>
              </a:rPr>
              <a:t>Angiogenesis: Transition benign tumors to malignant</a:t>
            </a:r>
          </a:p>
        </p:txBody>
      </p:sp>
      <p:sp>
        <p:nvSpPr>
          <p:cNvPr id="65538" name="Text Box 2"/>
          <p:cNvSpPr txBox="1">
            <a:spLocks noChangeArrowheads="1"/>
          </p:cNvSpPr>
          <p:nvPr/>
        </p:nvSpPr>
        <p:spPr bwMode="auto">
          <a:xfrm>
            <a:off x="1981200" y="1600200"/>
            <a:ext cx="8229600" cy="51054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normAutofit fontScale="97500"/>
          </a:bodyPr>
          <a:lstStyle>
            <a:lvl1pPr algn="ctr">
              <a:spcBef>
                <a:spcPct val="0"/>
              </a:spcBef>
              <a:buNone/>
              <a:defRPr sz="4400">
                <a:solidFill>
                  <a:srgbClr val="FF6C76"/>
                </a:solidFill>
                <a:latin typeface="+mj-lt"/>
                <a:ea typeface="+mj-ea"/>
                <a:cs typeface="+mj-cs"/>
              </a:defRPr>
            </a:lvl1pPr>
          </a:lstStyle>
          <a:p>
            <a:pPr>
              <a:defRPr/>
            </a:pP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4074058823"/>
              </p:ext>
            </p:extLst>
          </p:nvPr>
        </p:nvGraphicFramePr>
        <p:xfrm>
          <a:off x="2279584" y="1928560"/>
          <a:ext cx="7994073" cy="3953413"/>
        </p:xfrm>
        <a:graphic>
          <a:graphicData uri="http://schemas.openxmlformats.org/drawingml/2006/table">
            <a:tbl>
              <a:tblPr firstRow="1" bandRow="1">
                <a:tableStyleId>{16D9F66E-5EB9-4882-86FB-DCBF35E3C3E4}</a:tableStyleId>
              </a:tblPr>
              <a:tblGrid>
                <a:gridCol w="1862828">
                  <a:extLst>
                    <a:ext uri="{9D8B030D-6E8A-4147-A177-3AD203B41FA5}">
                      <a16:colId xmlns:a16="http://schemas.microsoft.com/office/drawing/2014/main" val="20000"/>
                    </a:ext>
                  </a:extLst>
                </a:gridCol>
                <a:gridCol w="1862828">
                  <a:extLst>
                    <a:ext uri="{9D8B030D-6E8A-4147-A177-3AD203B41FA5}">
                      <a16:colId xmlns:a16="http://schemas.microsoft.com/office/drawing/2014/main" val="20001"/>
                    </a:ext>
                  </a:extLst>
                </a:gridCol>
                <a:gridCol w="1862828">
                  <a:extLst>
                    <a:ext uri="{9D8B030D-6E8A-4147-A177-3AD203B41FA5}">
                      <a16:colId xmlns:a16="http://schemas.microsoft.com/office/drawing/2014/main" val="20002"/>
                    </a:ext>
                  </a:extLst>
                </a:gridCol>
                <a:gridCol w="2405589">
                  <a:extLst>
                    <a:ext uri="{9D8B030D-6E8A-4147-A177-3AD203B41FA5}">
                      <a16:colId xmlns:a16="http://schemas.microsoft.com/office/drawing/2014/main" val="20003"/>
                    </a:ext>
                  </a:extLst>
                </a:gridCol>
              </a:tblGrid>
              <a:tr h="733029">
                <a:tc gridSpan="4">
                  <a:txBody>
                    <a:bodyPr/>
                    <a:lstStyle/>
                    <a:p>
                      <a:pPr algn="ctr"/>
                      <a:r>
                        <a:rPr lang="en-US" sz="2400" dirty="0"/>
                        <a:t>Dietary</a:t>
                      </a:r>
                      <a:r>
                        <a:rPr lang="en-US" sz="2400" baseline="0" dirty="0"/>
                        <a:t> Sources of Naturally-Occurring Anti Angiogenic Substances</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25790">
                <a:tc>
                  <a:txBody>
                    <a:bodyPr/>
                    <a:lstStyle/>
                    <a:p>
                      <a:r>
                        <a:rPr lang="en-US" dirty="0"/>
                        <a:t>Green tea</a:t>
                      </a:r>
                    </a:p>
                  </a:txBody>
                  <a:tcPr/>
                </a:tc>
                <a:tc>
                  <a:txBody>
                    <a:bodyPr/>
                    <a:lstStyle/>
                    <a:p>
                      <a:r>
                        <a:rPr lang="en-US" dirty="0"/>
                        <a:t>Red</a:t>
                      </a:r>
                      <a:r>
                        <a:rPr lang="en-US" baseline="0" dirty="0"/>
                        <a:t> wine</a:t>
                      </a:r>
                      <a:endParaRPr lang="en-US" dirty="0"/>
                    </a:p>
                  </a:txBody>
                  <a:tcPr/>
                </a:tc>
                <a:tc>
                  <a:txBody>
                    <a:bodyPr/>
                    <a:lstStyle/>
                    <a:p>
                      <a:r>
                        <a:rPr lang="en-US" dirty="0"/>
                        <a:t>Lavender</a:t>
                      </a:r>
                    </a:p>
                  </a:txBody>
                  <a:tcPr/>
                </a:tc>
                <a:tc>
                  <a:txBody>
                    <a:bodyPr/>
                    <a:lstStyle/>
                    <a:p>
                      <a:r>
                        <a:rPr lang="en-US" dirty="0"/>
                        <a:t>Strawberries</a:t>
                      </a:r>
                    </a:p>
                  </a:txBody>
                  <a:tcPr/>
                </a:tc>
                <a:extLst>
                  <a:ext uri="{0D108BD9-81ED-4DB2-BD59-A6C34878D82A}">
                    <a16:rowId xmlns:a16="http://schemas.microsoft.com/office/drawing/2014/main" val="10001"/>
                  </a:ext>
                </a:extLst>
              </a:tr>
              <a:tr h="325790">
                <a:tc>
                  <a:txBody>
                    <a:bodyPr/>
                    <a:lstStyle/>
                    <a:p>
                      <a:r>
                        <a:rPr lang="en-US" dirty="0"/>
                        <a:t>Olive</a:t>
                      </a:r>
                      <a:r>
                        <a:rPr lang="en-US" baseline="0" dirty="0"/>
                        <a:t> oil</a:t>
                      </a:r>
                      <a:endParaRPr lang="en-US" dirty="0"/>
                    </a:p>
                  </a:txBody>
                  <a:tcPr/>
                </a:tc>
                <a:tc>
                  <a:txBody>
                    <a:bodyPr/>
                    <a:lstStyle/>
                    <a:p>
                      <a:r>
                        <a:rPr lang="en-US" dirty="0"/>
                        <a:t>Dark chocolate</a:t>
                      </a:r>
                    </a:p>
                  </a:txBody>
                  <a:tcPr/>
                </a:tc>
                <a:tc>
                  <a:txBody>
                    <a:bodyPr/>
                    <a:lstStyle/>
                    <a:p>
                      <a:r>
                        <a:rPr lang="en-US" dirty="0"/>
                        <a:t>Lemons</a:t>
                      </a:r>
                    </a:p>
                  </a:txBody>
                  <a:tcPr/>
                </a:tc>
                <a:tc>
                  <a:txBody>
                    <a:bodyPr/>
                    <a:lstStyle/>
                    <a:p>
                      <a:r>
                        <a:rPr lang="en-US" dirty="0"/>
                        <a:t>Raspberries</a:t>
                      </a:r>
                    </a:p>
                  </a:txBody>
                  <a:tcPr/>
                </a:tc>
                <a:extLst>
                  <a:ext uri="{0D108BD9-81ED-4DB2-BD59-A6C34878D82A}">
                    <a16:rowId xmlns:a16="http://schemas.microsoft.com/office/drawing/2014/main" val="10002"/>
                  </a:ext>
                </a:extLst>
              </a:tr>
              <a:tr h="325790">
                <a:tc>
                  <a:txBody>
                    <a:bodyPr/>
                    <a:lstStyle/>
                    <a:p>
                      <a:r>
                        <a:rPr lang="en-US" dirty="0"/>
                        <a:t>Grapeseed oil</a:t>
                      </a:r>
                    </a:p>
                  </a:txBody>
                  <a:tcPr/>
                </a:tc>
                <a:tc>
                  <a:txBody>
                    <a:bodyPr/>
                    <a:lstStyle/>
                    <a:p>
                      <a:r>
                        <a:rPr lang="en-US" dirty="0"/>
                        <a:t>Nutmeg</a:t>
                      </a:r>
                    </a:p>
                  </a:txBody>
                  <a:tcPr/>
                </a:tc>
                <a:tc>
                  <a:txBody>
                    <a:bodyPr/>
                    <a:lstStyle/>
                    <a:p>
                      <a:r>
                        <a:rPr lang="en-US" dirty="0"/>
                        <a:t>Apples</a:t>
                      </a:r>
                    </a:p>
                  </a:txBody>
                  <a:tcPr/>
                </a:tc>
                <a:tc>
                  <a:txBody>
                    <a:bodyPr/>
                    <a:lstStyle/>
                    <a:p>
                      <a:r>
                        <a:rPr lang="en-US" dirty="0"/>
                        <a:t>Blackberries</a:t>
                      </a:r>
                    </a:p>
                  </a:txBody>
                  <a:tcPr/>
                </a:tc>
                <a:extLst>
                  <a:ext uri="{0D108BD9-81ED-4DB2-BD59-A6C34878D82A}">
                    <a16:rowId xmlns:a16="http://schemas.microsoft.com/office/drawing/2014/main" val="10003"/>
                  </a:ext>
                </a:extLst>
              </a:tr>
              <a:tr h="32579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Bok Choy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Ginseng</a:t>
                      </a:r>
                    </a:p>
                  </a:txBody>
                  <a:tcPr/>
                </a:tc>
                <a:tc>
                  <a:txBody>
                    <a:bodyPr/>
                    <a:lstStyle/>
                    <a:p>
                      <a:r>
                        <a:rPr lang="en-US" dirty="0"/>
                        <a:t>Pineapple</a:t>
                      </a:r>
                    </a:p>
                  </a:txBody>
                  <a:tcPr/>
                </a:tc>
                <a:tc>
                  <a:txBody>
                    <a:bodyPr/>
                    <a:lstStyle/>
                    <a:p>
                      <a:r>
                        <a:rPr lang="en-US" dirty="0"/>
                        <a:t>Blueberries</a:t>
                      </a:r>
                    </a:p>
                  </a:txBody>
                  <a:tcPr/>
                </a:tc>
                <a:extLst>
                  <a:ext uri="{0D108BD9-81ED-4DB2-BD59-A6C34878D82A}">
                    <a16:rowId xmlns:a16="http://schemas.microsoft.com/office/drawing/2014/main" val="10004"/>
                  </a:ext>
                </a:extLst>
              </a:tr>
              <a:tr h="325790">
                <a:tc>
                  <a:txBody>
                    <a:bodyPr/>
                    <a:lstStyle/>
                    <a:p>
                      <a:r>
                        <a:rPr lang="en-US" dirty="0"/>
                        <a:t>Kale</a:t>
                      </a:r>
                    </a:p>
                  </a:txBody>
                  <a:tcPr/>
                </a:tc>
                <a:tc>
                  <a:txBody>
                    <a:bodyPr/>
                    <a:lstStyle/>
                    <a:p>
                      <a:r>
                        <a:rPr lang="en-US" dirty="0"/>
                        <a:t>Turmeric</a:t>
                      </a:r>
                    </a:p>
                  </a:txBody>
                  <a:tcPr/>
                </a:tc>
                <a:tc>
                  <a:txBody>
                    <a:bodyPr/>
                    <a:lstStyle/>
                    <a:p>
                      <a:r>
                        <a:rPr lang="en-US" dirty="0"/>
                        <a:t>Cherries</a:t>
                      </a:r>
                    </a:p>
                  </a:txBody>
                  <a:tcPr/>
                </a:tc>
                <a:tc>
                  <a:txBody>
                    <a:bodyPr/>
                    <a:lstStyle/>
                    <a:p>
                      <a:r>
                        <a:rPr lang="en-US" dirty="0"/>
                        <a:t>Oranges</a:t>
                      </a:r>
                    </a:p>
                  </a:txBody>
                  <a:tcPr/>
                </a:tc>
                <a:extLst>
                  <a:ext uri="{0D108BD9-81ED-4DB2-BD59-A6C34878D82A}">
                    <a16:rowId xmlns:a16="http://schemas.microsoft.com/office/drawing/2014/main" val="10005"/>
                  </a:ext>
                </a:extLst>
              </a:tr>
              <a:tr h="32579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Sea cucumber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Pumpkin</a:t>
                      </a:r>
                    </a:p>
                  </a:txBody>
                  <a:tcPr/>
                </a:tc>
                <a:tc>
                  <a:txBody>
                    <a:bodyPr/>
                    <a:lstStyle/>
                    <a:p>
                      <a:r>
                        <a:rPr lang="en-US" dirty="0"/>
                        <a:t>Red grapes</a:t>
                      </a:r>
                    </a:p>
                  </a:txBody>
                  <a:tcPr/>
                </a:tc>
                <a:tc>
                  <a:txBody>
                    <a:bodyPr/>
                    <a:lstStyle/>
                    <a:p>
                      <a:r>
                        <a:rPr lang="en-US" dirty="0"/>
                        <a:t>Grapefruit</a:t>
                      </a:r>
                    </a:p>
                  </a:txBody>
                  <a:tcPr/>
                </a:tc>
                <a:extLst>
                  <a:ext uri="{0D108BD9-81ED-4DB2-BD59-A6C34878D82A}">
                    <a16:rowId xmlns:a16="http://schemas.microsoft.com/office/drawing/2014/main" val="10006"/>
                  </a:ext>
                </a:extLst>
              </a:tr>
              <a:tr h="57013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Artichokes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Licorice</a:t>
                      </a:r>
                    </a:p>
                  </a:txBody>
                  <a:tcPr/>
                </a:tc>
                <a:tc>
                  <a:txBody>
                    <a:bodyPr/>
                    <a:lstStyle/>
                    <a:p>
                      <a:r>
                        <a:rPr lang="en-US" dirty="0"/>
                        <a:t>Parsley</a:t>
                      </a:r>
                    </a:p>
                  </a:txBody>
                  <a:tcPr/>
                </a:tc>
                <a:tc>
                  <a:txBody>
                    <a:bodyPr/>
                    <a:lstStyle/>
                    <a:p>
                      <a:r>
                        <a:rPr lang="en-US" dirty="0" err="1"/>
                        <a:t>Maitake</a:t>
                      </a:r>
                      <a:r>
                        <a:rPr lang="en-US" dirty="0"/>
                        <a:t> mushrooms</a:t>
                      </a:r>
                    </a:p>
                  </a:txBody>
                  <a:tcPr/>
                </a:tc>
                <a:extLst>
                  <a:ext uri="{0D108BD9-81ED-4DB2-BD59-A6C34878D82A}">
                    <a16:rowId xmlns:a16="http://schemas.microsoft.com/office/drawing/2014/main" val="10007"/>
                  </a:ext>
                </a:extLst>
              </a:tr>
              <a:tr h="32579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Garlic</a:t>
                      </a:r>
                    </a:p>
                  </a:txBody>
                  <a:tcPr/>
                </a:tc>
                <a:tc>
                  <a:txBody>
                    <a:bodyPr/>
                    <a:lstStyle/>
                    <a:p>
                      <a:r>
                        <a:rPr lang="en-US" dirty="0"/>
                        <a:t>Tomato</a:t>
                      </a:r>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
        <p:nvSpPr>
          <p:cNvPr id="3" name="TextBox 2"/>
          <p:cNvSpPr txBox="1"/>
          <p:nvPr/>
        </p:nvSpPr>
        <p:spPr>
          <a:xfrm>
            <a:off x="1835216" y="5966745"/>
            <a:ext cx="5005088" cy="923330"/>
          </a:xfrm>
          <a:prstGeom prst="rect">
            <a:avLst/>
          </a:prstGeom>
          <a:noFill/>
        </p:spPr>
        <p:txBody>
          <a:bodyPr wrap="none" rtlCol="0">
            <a:spAutoFit/>
          </a:bodyPr>
          <a:lstStyle/>
          <a:p>
            <a:endParaRPr lang="en-US" dirty="0"/>
          </a:p>
          <a:p>
            <a:endParaRPr lang="en-US" dirty="0"/>
          </a:p>
          <a:p>
            <a:r>
              <a:rPr lang="en-US" dirty="0"/>
              <a:t>Source: Angiogenesis Foundation (www.angio.com)</a:t>
            </a:r>
          </a:p>
        </p:txBody>
      </p:sp>
    </p:spTree>
    <p:extLst>
      <p:ext uri="{BB962C8B-B14F-4D97-AF65-F5344CB8AC3E}">
        <p14:creationId xmlns:p14="http://schemas.microsoft.com/office/powerpoint/2010/main" val="19394373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1524000" y="1164279"/>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400" b="1" dirty="0">
                <a:solidFill>
                  <a:srgbClr val="000000"/>
                </a:solidFill>
              </a:rPr>
              <a:t>The Cancer Igniter: </a:t>
            </a:r>
          </a:p>
          <a:p>
            <a:pPr algn="ctr"/>
            <a:r>
              <a:rPr lang="en-US" sz="4400" b="1" dirty="0">
                <a:solidFill>
                  <a:srgbClr val="000000"/>
                </a:solidFill>
              </a:rPr>
              <a:t>Inflammation</a:t>
            </a:r>
          </a:p>
        </p:txBody>
      </p:sp>
      <p:sp>
        <p:nvSpPr>
          <p:cNvPr id="47106" name="Text Box 2"/>
          <p:cNvSpPr txBox="1">
            <a:spLocks noChangeArrowheads="1"/>
          </p:cNvSpPr>
          <p:nvPr/>
        </p:nvSpPr>
        <p:spPr bwMode="auto">
          <a:xfrm>
            <a:off x="5939292" y="2585445"/>
            <a:ext cx="4728708" cy="45992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nchor="t"/>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ea typeface="ＭＳ Ｐゴシック" charset="0"/>
                <a:cs typeface="Arial Unicode MS"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ea typeface="ＭＳ Ｐゴシック" charset="0"/>
                <a:cs typeface="Arial Unicode MS"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ea typeface="ＭＳ Ｐゴシック" charset="0"/>
                <a:cs typeface="Arial Unicode MS"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ea typeface="ＭＳ Ｐゴシック" charset="0"/>
                <a:cs typeface="Arial Unicode MS"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ea typeface="ＭＳ Ｐゴシック" charset="0"/>
                <a:cs typeface="Arial Unicode MS" charset="0"/>
              </a:defRPr>
            </a:lvl9pPr>
          </a:lstStyle>
          <a:p>
            <a:pPr marL="914400" lvl="1" indent="-457200">
              <a:buFont typeface="Arial"/>
              <a:buChar char="•"/>
              <a:defRPr/>
            </a:pPr>
            <a:r>
              <a:rPr lang="en-US" sz="3200" b="1" dirty="0">
                <a:latin typeface="+mn-lt"/>
              </a:rPr>
              <a:t>Sugar, Grains</a:t>
            </a:r>
          </a:p>
          <a:p>
            <a:pPr marL="914400" lvl="1" indent="-457200">
              <a:buFont typeface="Arial"/>
              <a:buChar char="•"/>
              <a:defRPr/>
            </a:pPr>
            <a:r>
              <a:rPr lang="en-US" sz="3200" b="1" dirty="0">
                <a:latin typeface="+mn-lt"/>
              </a:rPr>
              <a:t>Veg/Nut/Seed Oil</a:t>
            </a:r>
            <a:endParaRPr lang="en-US" sz="3200" b="1" dirty="0">
              <a:solidFill>
                <a:schemeClr val="tx1"/>
              </a:solidFill>
              <a:latin typeface="+mn-lt"/>
            </a:endParaRPr>
          </a:p>
          <a:p>
            <a:pPr marL="914400" lvl="1" indent="-457200">
              <a:buFont typeface="Arial"/>
              <a:buChar char="•"/>
              <a:defRPr/>
            </a:pPr>
            <a:r>
              <a:rPr lang="en-US" sz="3200" b="1" dirty="0">
                <a:latin typeface="+mn-lt"/>
              </a:rPr>
              <a:t>Common allergens (Casein and Gluten)</a:t>
            </a:r>
            <a:endParaRPr lang="en-US" sz="3200" b="1" dirty="0">
              <a:solidFill>
                <a:schemeClr val="tx1"/>
              </a:solidFill>
              <a:latin typeface="+mn-lt"/>
            </a:endParaRPr>
          </a:p>
          <a:p>
            <a:pPr marL="914400" lvl="1" indent="-457200">
              <a:buFont typeface="Arial"/>
              <a:buChar char="•"/>
              <a:defRPr/>
            </a:pPr>
            <a:r>
              <a:rPr lang="en-US" sz="3200" b="1" dirty="0">
                <a:latin typeface="+mn-lt"/>
              </a:rPr>
              <a:t>Excess cortisol from stress and poor sleep</a:t>
            </a:r>
            <a:endParaRPr lang="en-US" sz="3200" b="1" dirty="0">
              <a:solidFill>
                <a:schemeClr val="tx1"/>
              </a:solidFill>
              <a:latin typeface="+mn-lt"/>
            </a:endParaRPr>
          </a:p>
          <a:p>
            <a:pPr marL="914400" lvl="1" indent="-457200">
              <a:buFont typeface="Arial"/>
              <a:buChar char="•"/>
              <a:defRPr/>
            </a:pPr>
            <a:endParaRPr lang="en-US" sz="2800" dirty="0">
              <a:solidFill>
                <a:schemeClr val="tx1"/>
              </a:solidFill>
              <a:latin typeface="+mn-lt"/>
            </a:endParaRPr>
          </a:p>
        </p:txBody>
      </p:sp>
      <p:pic>
        <p:nvPicPr>
          <p:cNvPr id="4" name="Picture 3">
            <a:extLst>
              <a:ext uri="{FF2B5EF4-FFF2-40B4-BE49-F238E27FC236}">
                <a16:creationId xmlns:a16="http://schemas.microsoft.com/office/drawing/2014/main" id="{26878C87-BA0C-4161-BCB3-384B4088A2B6}"/>
              </a:ext>
            </a:extLst>
          </p:cNvPr>
          <p:cNvPicPr>
            <a:picLocks noChangeAspect="1"/>
          </p:cNvPicPr>
          <p:nvPr/>
        </p:nvPicPr>
        <p:blipFill>
          <a:blip r:embed="rId3"/>
          <a:stretch>
            <a:fillRect/>
          </a:stretch>
        </p:blipFill>
        <p:spPr>
          <a:xfrm>
            <a:off x="1666997" y="2710135"/>
            <a:ext cx="4728708" cy="2928665"/>
          </a:xfrm>
          <a:prstGeom prst="rect">
            <a:avLst/>
          </a:prstGeom>
        </p:spPr>
      </p:pic>
    </p:spTree>
    <p:extLst>
      <p:ext uri="{BB962C8B-B14F-4D97-AF65-F5344CB8AC3E}">
        <p14:creationId xmlns:p14="http://schemas.microsoft.com/office/powerpoint/2010/main" val="3380309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83006"/>
            <a:ext cx="8229600" cy="1417638"/>
          </a:xfrm>
        </p:spPr>
        <p:txBody>
          <a:bodyPr>
            <a:normAutofit/>
          </a:bodyPr>
          <a:lstStyle/>
          <a:p>
            <a:pPr algn="ctr"/>
            <a:r>
              <a:rPr lang="en-US" sz="3600" b="1" dirty="0">
                <a:latin typeface="+mn-lt"/>
              </a:rPr>
              <a:t>SUGAR FEEDS CANCER</a:t>
            </a:r>
          </a:p>
        </p:txBody>
      </p:sp>
      <p:sp>
        <p:nvSpPr>
          <p:cNvPr id="3" name="Content Placeholder 2"/>
          <p:cNvSpPr>
            <a:spLocks noGrp="1"/>
          </p:cNvSpPr>
          <p:nvPr>
            <p:ph idx="1"/>
          </p:nvPr>
        </p:nvSpPr>
        <p:spPr>
          <a:xfrm>
            <a:off x="5553263" y="2228354"/>
            <a:ext cx="4993419" cy="5382901"/>
          </a:xfrm>
        </p:spPr>
        <p:txBody>
          <a:bodyPr>
            <a:normAutofit/>
          </a:bodyPr>
          <a:lstStyle/>
          <a:p>
            <a:r>
              <a:rPr lang="en-US" dirty="0"/>
              <a:t>Cancer cells are glucose metabolizers</a:t>
            </a:r>
          </a:p>
          <a:p>
            <a:r>
              <a:rPr lang="en-US" dirty="0"/>
              <a:t>Raises insulin levels; a major source of inflammation.</a:t>
            </a:r>
          </a:p>
          <a:p>
            <a:r>
              <a:rPr lang="en-US" dirty="0"/>
              <a:t>Anti-nutrient: Nutrients can’t get in, toxins can’t get out, and cells become hypoxic and turn into cancer. </a:t>
            </a:r>
          </a:p>
        </p:txBody>
      </p:sp>
      <p:pic>
        <p:nvPicPr>
          <p:cNvPr id="6" name="Picture 5">
            <a:extLst>
              <a:ext uri="{FF2B5EF4-FFF2-40B4-BE49-F238E27FC236}">
                <a16:creationId xmlns:a16="http://schemas.microsoft.com/office/drawing/2014/main" id="{44820ED0-D8C2-4CFC-93D6-7C2B44E444E4}"/>
              </a:ext>
            </a:extLst>
          </p:cNvPr>
          <p:cNvPicPr>
            <a:picLocks noChangeAspect="1"/>
          </p:cNvPicPr>
          <p:nvPr/>
        </p:nvPicPr>
        <p:blipFill>
          <a:blip r:embed="rId3"/>
          <a:stretch>
            <a:fillRect/>
          </a:stretch>
        </p:blipFill>
        <p:spPr>
          <a:xfrm>
            <a:off x="2272144" y="2015407"/>
            <a:ext cx="3156427" cy="3896420"/>
          </a:xfrm>
          <a:prstGeom prst="rect">
            <a:avLst/>
          </a:prstGeom>
        </p:spPr>
      </p:pic>
    </p:spTree>
    <p:extLst>
      <p:ext uri="{BB962C8B-B14F-4D97-AF65-F5344CB8AC3E}">
        <p14:creationId xmlns:p14="http://schemas.microsoft.com/office/powerpoint/2010/main" val="228537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7124-69B3-478A-BD62-24A30825E8C8}"/>
              </a:ext>
            </a:extLst>
          </p:cNvPr>
          <p:cNvSpPr>
            <a:spLocks noGrp="1"/>
          </p:cNvSpPr>
          <p:nvPr>
            <p:ph type="title"/>
          </p:nvPr>
        </p:nvSpPr>
        <p:spPr>
          <a:xfrm>
            <a:off x="838200" y="794616"/>
            <a:ext cx="10515600" cy="1325563"/>
          </a:xfrm>
        </p:spPr>
        <p:txBody>
          <a:bodyPr>
            <a:normAutofit/>
          </a:bodyPr>
          <a:lstStyle/>
          <a:p>
            <a:pPr algn="ctr"/>
            <a:r>
              <a:rPr lang="en-US" b="1" dirty="0">
                <a:latin typeface="Calibri" panose="020F0502020204030204" pitchFamily="34" charset="0"/>
                <a:cs typeface="Calibri" panose="020F0502020204030204" pitchFamily="34" charset="0"/>
              </a:rPr>
              <a:t>STAY VIGILANT </a:t>
            </a:r>
          </a:p>
        </p:txBody>
      </p:sp>
      <p:sp>
        <p:nvSpPr>
          <p:cNvPr id="3" name="Content Placeholder 2">
            <a:extLst>
              <a:ext uri="{FF2B5EF4-FFF2-40B4-BE49-F238E27FC236}">
                <a16:creationId xmlns:a16="http://schemas.microsoft.com/office/drawing/2014/main" id="{095C948B-62A5-4099-BE8E-A72865C24BB1}"/>
              </a:ext>
            </a:extLst>
          </p:cNvPr>
          <p:cNvSpPr>
            <a:spLocks noGrp="1"/>
          </p:cNvSpPr>
          <p:nvPr>
            <p:ph idx="1"/>
          </p:nvPr>
        </p:nvSpPr>
        <p:spPr>
          <a:xfrm>
            <a:off x="2152650" y="2255122"/>
            <a:ext cx="7886700" cy="4853471"/>
          </a:xfrm>
        </p:spPr>
        <p:txBody>
          <a:bodyPr>
            <a:normAutofit/>
          </a:bodyPr>
          <a:lstStyle/>
          <a:p>
            <a:r>
              <a:rPr lang="en-US" sz="3600" b="1" dirty="0">
                <a:latin typeface="Calibri" panose="020F0502020204030204" pitchFamily="34" charset="0"/>
                <a:cs typeface="Calibri" panose="020F0502020204030204" pitchFamily="34" charset="0"/>
              </a:rPr>
              <a:t>1 in 2 men </a:t>
            </a:r>
            <a:r>
              <a:rPr lang="en-US" sz="3600" dirty="0">
                <a:latin typeface="Calibri" panose="020F0502020204030204" pitchFamily="34" charset="0"/>
                <a:cs typeface="Calibri" panose="020F0502020204030204" pitchFamily="34" charset="0"/>
              </a:rPr>
              <a:t>and </a:t>
            </a:r>
            <a:r>
              <a:rPr lang="en-US" sz="3600" b="1" dirty="0">
                <a:latin typeface="Calibri" panose="020F0502020204030204" pitchFamily="34" charset="0"/>
                <a:cs typeface="Calibri" panose="020F0502020204030204" pitchFamily="34" charset="0"/>
              </a:rPr>
              <a:t>1 in 3 women </a:t>
            </a:r>
            <a:r>
              <a:rPr lang="en-US" sz="3600" dirty="0">
                <a:latin typeface="Calibri" panose="020F0502020204030204" pitchFamily="34" charset="0"/>
                <a:cs typeface="Calibri" panose="020F0502020204030204" pitchFamily="34" charset="0"/>
              </a:rPr>
              <a:t>are projected to develop cancer at some point in their life </a:t>
            </a:r>
            <a:r>
              <a:rPr lang="en-US" sz="3600" i="1" dirty="0">
                <a:latin typeface="Calibri" panose="020F0502020204030204" pitchFamily="34" charset="0"/>
                <a:cs typeface="Calibri" panose="020F0502020204030204" pitchFamily="34" charset="0"/>
              </a:rPr>
              <a:t> </a:t>
            </a:r>
            <a:endParaRPr lang="en-US" sz="3600" dirty="0">
              <a:latin typeface="Calibri" panose="020F0502020204030204" pitchFamily="34" charset="0"/>
              <a:cs typeface="Calibri" panose="020F0502020204030204" pitchFamily="34" charset="0"/>
            </a:endParaRPr>
          </a:p>
          <a:p>
            <a:r>
              <a:rPr lang="en-US" sz="3600" dirty="0">
                <a:latin typeface="Calibri" panose="020F0502020204030204" pitchFamily="34" charset="0"/>
                <a:ea typeface="Tahoma" pitchFamily="34" charset="0"/>
                <a:cs typeface="Calibri" panose="020F0502020204030204" pitchFamily="34" charset="0"/>
              </a:rPr>
              <a:t>Cancer is still the </a:t>
            </a:r>
            <a:r>
              <a:rPr lang="en-US" sz="3600" b="1" dirty="0">
                <a:latin typeface="Calibri" panose="020F0502020204030204" pitchFamily="34" charset="0"/>
                <a:ea typeface="Tahoma" pitchFamily="34" charset="0"/>
                <a:cs typeface="Calibri" panose="020F0502020204030204" pitchFamily="34" charset="0"/>
              </a:rPr>
              <a:t>leading cause of death </a:t>
            </a:r>
            <a:r>
              <a:rPr lang="en-US" sz="3600" dirty="0">
                <a:latin typeface="Calibri" panose="020F0502020204030204" pitchFamily="34" charset="0"/>
                <a:ea typeface="Tahoma" pitchFamily="34" charset="0"/>
                <a:cs typeface="Calibri" panose="020F0502020204030204" pitchFamily="34" charset="0"/>
              </a:rPr>
              <a:t>from disease among U.S. children over one year of age</a:t>
            </a:r>
            <a:endParaRPr lang="en-US" sz="3600" i="1" dirty="0">
              <a:latin typeface="Calibri" panose="020F0502020204030204" pitchFamily="34" charset="0"/>
              <a:ea typeface="Tahoma" pitchFamily="34" charset="0"/>
              <a:cs typeface="Calibri" panose="020F0502020204030204" pitchFamily="34" charset="0"/>
            </a:endParaRPr>
          </a:p>
        </p:txBody>
      </p:sp>
    </p:spTree>
    <p:extLst>
      <p:ext uri="{BB962C8B-B14F-4D97-AF65-F5344CB8AC3E}">
        <p14:creationId xmlns:p14="http://schemas.microsoft.com/office/powerpoint/2010/main" val="1404494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354C-E3B1-4414-87EF-6818672C7652}"/>
              </a:ext>
            </a:extLst>
          </p:cNvPr>
          <p:cNvSpPr>
            <a:spLocks noGrp="1"/>
          </p:cNvSpPr>
          <p:nvPr>
            <p:ph type="title"/>
          </p:nvPr>
        </p:nvSpPr>
        <p:spPr>
          <a:xfrm>
            <a:off x="838200" y="836180"/>
            <a:ext cx="10515600" cy="1325563"/>
          </a:xfrm>
        </p:spPr>
        <p:txBody>
          <a:bodyPr>
            <a:normAutofit/>
          </a:bodyPr>
          <a:lstStyle/>
          <a:p>
            <a:pPr algn="ctr"/>
            <a:r>
              <a:rPr lang="en-US" sz="3600" b="1" dirty="0">
                <a:solidFill>
                  <a:srgbClr val="000000"/>
                </a:solidFill>
                <a:latin typeface="+mn-lt"/>
              </a:rPr>
              <a:t>Studies Show That </a:t>
            </a:r>
            <a:r>
              <a:rPr lang="en-US" sz="3600" b="1" dirty="0" err="1">
                <a:solidFill>
                  <a:srgbClr val="000000"/>
                </a:solidFill>
                <a:latin typeface="+mn-lt"/>
              </a:rPr>
              <a:t>hs</a:t>
            </a:r>
            <a:r>
              <a:rPr lang="en-US" sz="3600" b="1" dirty="0">
                <a:solidFill>
                  <a:srgbClr val="000000"/>
                </a:solidFill>
                <a:latin typeface="+mn-lt"/>
              </a:rPr>
              <a:t>-CRP level Causes Cancer</a:t>
            </a:r>
            <a:endParaRPr lang="en-US" sz="3600" b="1" dirty="0">
              <a:latin typeface="+mn-lt"/>
            </a:endParaRPr>
          </a:p>
        </p:txBody>
      </p:sp>
      <p:sp>
        <p:nvSpPr>
          <p:cNvPr id="3" name="Content Placeholder 2">
            <a:extLst>
              <a:ext uri="{FF2B5EF4-FFF2-40B4-BE49-F238E27FC236}">
                <a16:creationId xmlns:a16="http://schemas.microsoft.com/office/drawing/2014/main" id="{BA9AD6A9-057F-4678-BB8A-DCE62BF7C1C4}"/>
              </a:ext>
            </a:extLst>
          </p:cNvPr>
          <p:cNvSpPr>
            <a:spLocks noGrp="1"/>
          </p:cNvSpPr>
          <p:nvPr>
            <p:ph idx="1"/>
          </p:nvPr>
        </p:nvSpPr>
        <p:spPr>
          <a:xfrm>
            <a:off x="838200" y="2340402"/>
            <a:ext cx="10515600" cy="4351338"/>
          </a:xfrm>
        </p:spPr>
        <p:txBody>
          <a:bodyPr>
            <a:normAutofit/>
          </a:bodyPr>
          <a:lstStyle/>
          <a:p>
            <a:r>
              <a:rPr lang="en-US" sz="3200" dirty="0">
                <a:solidFill>
                  <a:srgbClr val="000000"/>
                </a:solidFill>
                <a:latin typeface="Times New Roman" panose="02020603050405020304" pitchFamily="18" charset="0"/>
              </a:rPr>
              <a:t>Chronic inflammation and elevated </a:t>
            </a:r>
            <a:r>
              <a:rPr lang="en-US" sz="3200" dirty="0" err="1">
                <a:solidFill>
                  <a:srgbClr val="000000"/>
                </a:solidFill>
                <a:latin typeface="Times New Roman" panose="02020603050405020304" pitchFamily="18" charset="0"/>
              </a:rPr>
              <a:t>hs</a:t>
            </a:r>
            <a:r>
              <a:rPr lang="en-US" sz="3200" dirty="0">
                <a:solidFill>
                  <a:srgbClr val="000000"/>
                </a:solidFill>
                <a:latin typeface="Times New Roman" panose="02020603050405020304" pitchFamily="18" charset="0"/>
              </a:rPr>
              <a:t>-CRP have a causal role in carcinogenesis. </a:t>
            </a:r>
          </a:p>
          <a:p>
            <a:endParaRPr lang="en-US" sz="3200" dirty="0">
              <a:solidFill>
                <a:srgbClr val="000000"/>
              </a:solidFill>
              <a:latin typeface="Times New Roman" panose="02020603050405020304" pitchFamily="18" charset="0"/>
            </a:endParaRPr>
          </a:p>
          <a:p>
            <a:r>
              <a:rPr lang="en-US" sz="3200" dirty="0">
                <a:solidFill>
                  <a:srgbClr val="000000"/>
                </a:solidFill>
                <a:latin typeface="Times New Roman" panose="02020603050405020304" pitchFamily="18" charset="0"/>
              </a:rPr>
              <a:t>In this latter view, inflammation-associated oxidative damage initiates carcinogenesis and promote the growth and proliferation of cancer cells.</a:t>
            </a:r>
            <a:endParaRPr lang="en-US" sz="3200" baseline="30000" dirty="0">
              <a:solidFill>
                <a:srgbClr val="642A8F"/>
              </a:solidFill>
              <a:latin typeface="Times New Roman" panose="02020603050405020304" pitchFamily="18" charset="0"/>
            </a:endParaRPr>
          </a:p>
        </p:txBody>
      </p:sp>
    </p:spTree>
    <p:extLst>
      <p:ext uri="{BB962C8B-B14F-4D97-AF65-F5344CB8AC3E}">
        <p14:creationId xmlns:p14="http://schemas.microsoft.com/office/powerpoint/2010/main" val="3115037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1111"/>
            <a:ext cx="10515600" cy="1325563"/>
          </a:xfrm>
        </p:spPr>
        <p:txBody>
          <a:bodyPr>
            <a:normAutofit/>
          </a:bodyPr>
          <a:lstStyle/>
          <a:p>
            <a:pPr algn="ctr"/>
            <a:r>
              <a:rPr lang="en-US" sz="4800" b="1" dirty="0">
                <a:latin typeface="Calibri" panose="020F0502020204030204" pitchFamily="34" charset="0"/>
                <a:cs typeface="Calibri" panose="020F0502020204030204" pitchFamily="34" charset="0"/>
              </a:rPr>
              <a:t>Fat and Cancer</a:t>
            </a:r>
          </a:p>
        </p:txBody>
      </p:sp>
      <p:sp>
        <p:nvSpPr>
          <p:cNvPr id="3" name="Content Placeholder 2"/>
          <p:cNvSpPr>
            <a:spLocks noGrp="1"/>
          </p:cNvSpPr>
          <p:nvPr>
            <p:ph idx="1"/>
          </p:nvPr>
        </p:nvSpPr>
        <p:spPr>
          <a:xfrm>
            <a:off x="838200" y="2126674"/>
            <a:ext cx="8229600" cy="3352799"/>
          </a:xfrm>
        </p:spPr>
        <p:txBody>
          <a:bodyPr>
            <a:normAutofit fontScale="92500" lnSpcReduction="10000"/>
          </a:bodyPr>
          <a:lstStyle/>
          <a:p>
            <a:pPr>
              <a:spcBef>
                <a:spcPts val="900"/>
              </a:spcBef>
              <a:spcAft>
                <a:spcPts val="1425"/>
              </a:spcAft>
              <a:defRPr/>
            </a:pPr>
            <a:r>
              <a:rPr lang="en-US" sz="3200" dirty="0">
                <a:cs typeface="Tahoma" charset="0"/>
              </a:rPr>
              <a:t>Cellular inflammation caused by a high ratio of Omega-6 fats to Omega-3 fats</a:t>
            </a:r>
          </a:p>
          <a:p>
            <a:pPr>
              <a:spcBef>
                <a:spcPts val="900"/>
              </a:spcBef>
              <a:spcAft>
                <a:spcPts val="1425"/>
              </a:spcAft>
              <a:defRPr/>
            </a:pPr>
            <a:r>
              <a:rPr lang="en-US" sz="3200" dirty="0">
                <a:cs typeface="Tahoma" charset="0"/>
              </a:rPr>
              <a:t>The healthy ratio is 3-4:1 and modern ratio is 30-50:1</a:t>
            </a:r>
          </a:p>
          <a:p>
            <a:pPr>
              <a:spcBef>
                <a:spcPts val="900"/>
              </a:spcBef>
              <a:spcAft>
                <a:spcPts val="1425"/>
              </a:spcAft>
              <a:defRPr/>
            </a:pPr>
            <a:r>
              <a:rPr lang="en-US" sz="3200" dirty="0">
                <a:cs typeface="Tahoma" charset="0"/>
              </a:rPr>
              <a:t>Causes inflammation and increase risk of cancer.</a:t>
            </a:r>
          </a:p>
          <a:p>
            <a:pPr>
              <a:spcBef>
                <a:spcPts val="900"/>
              </a:spcBef>
              <a:spcAft>
                <a:spcPts val="1425"/>
              </a:spcAft>
              <a:defRPr/>
            </a:pPr>
            <a:r>
              <a:rPr lang="en-US" sz="3200" b="1" dirty="0">
                <a:cs typeface="Tahoma" charset="0"/>
              </a:rPr>
              <a:t>Supplement 3g/day</a:t>
            </a:r>
          </a:p>
          <a:p>
            <a:pPr marL="0" indent="0">
              <a:buNone/>
            </a:pPr>
            <a:endParaRPr lang="en-US" dirty="0"/>
          </a:p>
        </p:txBody>
      </p:sp>
      <p:pic>
        <p:nvPicPr>
          <p:cNvPr id="5" name="Picture 4">
            <a:extLst>
              <a:ext uri="{FF2B5EF4-FFF2-40B4-BE49-F238E27FC236}">
                <a16:creationId xmlns:a16="http://schemas.microsoft.com/office/drawing/2014/main" id="{8D2F1B37-F3BD-4E54-9395-2C43D8687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154" y="801111"/>
            <a:ext cx="7933292" cy="5283696"/>
          </a:xfrm>
          <a:prstGeom prst="rect">
            <a:avLst/>
          </a:prstGeom>
        </p:spPr>
      </p:pic>
    </p:spTree>
    <p:extLst>
      <p:ext uri="{BB962C8B-B14F-4D97-AF65-F5344CB8AC3E}">
        <p14:creationId xmlns:p14="http://schemas.microsoft.com/office/powerpoint/2010/main" val="331077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mer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0964" y="1930401"/>
            <a:ext cx="6089150" cy="3958462"/>
          </a:xfrm>
          <a:prstGeom prst="rect">
            <a:avLst/>
          </a:prstGeom>
        </p:spPr>
      </p:pic>
      <p:sp>
        <p:nvSpPr>
          <p:cNvPr id="2" name="Title 1"/>
          <p:cNvSpPr>
            <a:spLocks noGrp="1"/>
          </p:cNvSpPr>
          <p:nvPr>
            <p:ph type="title"/>
          </p:nvPr>
        </p:nvSpPr>
        <p:spPr>
          <a:xfrm>
            <a:off x="464457" y="757012"/>
            <a:ext cx="11727543" cy="1325563"/>
          </a:xfrm>
        </p:spPr>
        <p:txBody>
          <a:bodyPr/>
          <a:lstStyle/>
          <a:p>
            <a:pPr algn="ctr"/>
            <a:r>
              <a:rPr lang="en-US" b="1" dirty="0"/>
              <a:t>Product containing 100mg+ of Curcuminoids </a:t>
            </a:r>
          </a:p>
        </p:txBody>
      </p:sp>
    </p:spTree>
    <p:extLst>
      <p:ext uri="{BB962C8B-B14F-4D97-AF65-F5344CB8AC3E}">
        <p14:creationId xmlns:p14="http://schemas.microsoft.com/office/powerpoint/2010/main" val="3856001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06D3-2221-46A8-B60E-7227FA93F5C8}"/>
              </a:ext>
            </a:extLst>
          </p:cNvPr>
          <p:cNvSpPr>
            <a:spLocks noGrp="1"/>
          </p:cNvSpPr>
          <p:nvPr>
            <p:ph type="title"/>
          </p:nvPr>
        </p:nvSpPr>
        <p:spPr>
          <a:xfrm>
            <a:off x="838200" y="800553"/>
            <a:ext cx="10515600" cy="1325563"/>
          </a:xfrm>
        </p:spPr>
        <p:txBody>
          <a:bodyPr/>
          <a:lstStyle/>
          <a:p>
            <a:pPr algn="ctr"/>
            <a:r>
              <a:rPr lang="en-US" b="1" dirty="0"/>
              <a:t>THE EDISON PACK</a:t>
            </a:r>
          </a:p>
        </p:txBody>
      </p:sp>
      <p:sp>
        <p:nvSpPr>
          <p:cNvPr id="3" name="Content Placeholder 2">
            <a:extLst>
              <a:ext uri="{FF2B5EF4-FFF2-40B4-BE49-F238E27FC236}">
                <a16:creationId xmlns:a16="http://schemas.microsoft.com/office/drawing/2014/main" id="{0E6C78AF-D65E-4137-A146-DA89D928D758}"/>
              </a:ext>
            </a:extLst>
          </p:cNvPr>
          <p:cNvSpPr>
            <a:spLocks noGrp="1"/>
          </p:cNvSpPr>
          <p:nvPr>
            <p:ph idx="1"/>
          </p:nvPr>
        </p:nvSpPr>
        <p:spPr>
          <a:xfrm>
            <a:off x="562428" y="2282153"/>
            <a:ext cx="5257800" cy="4351338"/>
          </a:xfrm>
        </p:spPr>
        <p:txBody>
          <a:bodyPr/>
          <a:lstStyle/>
          <a:p>
            <a:pPr algn="ctr"/>
            <a:r>
              <a:rPr lang="en-US" b="1" dirty="0"/>
              <a:t>Anti-inflammatory, Anti-oxidant, Pro-cellular Effect</a:t>
            </a:r>
          </a:p>
          <a:p>
            <a:pPr algn="ctr"/>
            <a:r>
              <a:rPr lang="en-US" b="0" i="0" dirty="0">
                <a:solidFill>
                  <a:srgbClr val="000000"/>
                </a:solidFill>
                <a:effectLst/>
                <a:latin typeface="Times New Roman" panose="02020603050405020304" pitchFamily="18" charset="0"/>
              </a:rPr>
              <a:t>Oxidation can lead to the expression of over 500 different genes and activate inflammatory pathways leading to transformation of a normal cell to tumor cell</a:t>
            </a:r>
            <a:endParaRPr lang="en-US" b="1" dirty="0"/>
          </a:p>
        </p:txBody>
      </p:sp>
      <p:pic>
        <p:nvPicPr>
          <p:cNvPr id="6" name="Picture 5">
            <a:extLst>
              <a:ext uri="{FF2B5EF4-FFF2-40B4-BE49-F238E27FC236}">
                <a16:creationId xmlns:a16="http://schemas.microsoft.com/office/drawing/2014/main" id="{22405764-B2A9-4788-A349-B6253A325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9" y="1252597"/>
            <a:ext cx="7024221" cy="4678241"/>
          </a:xfrm>
          <a:prstGeom prst="rect">
            <a:avLst/>
          </a:prstGeom>
        </p:spPr>
      </p:pic>
    </p:spTree>
    <p:extLst>
      <p:ext uri="{BB962C8B-B14F-4D97-AF65-F5344CB8AC3E}">
        <p14:creationId xmlns:p14="http://schemas.microsoft.com/office/powerpoint/2010/main" val="428594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941A-0251-4ACA-B0DF-E48F6F4B7640}"/>
              </a:ext>
            </a:extLst>
          </p:cNvPr>
          <p:cNvSpPr>
            <a:spLocks noGrp="1"/>
          </p:cNvSpPr>
          <p:nvPr>
            <p:ph type="title"/>
          </p:nvPr>
        </p:nvSpPr>
        <p:spPr>
          <a:xfrm>
            <a:off x="838199" y="702748"/>
            <a:ext cx="10515600" cy="1325563"/>
          </a:xfrm>
        </p:spPr>
        <p:txBody>
          <a:bodyPr>
            <a:normAutofit/>
          </a:bodyPr>
          <a:lstStyle/>
          <a:p>
            <a:pPr algn="ctr"/>
            <a:r>
              <a:rPr lang="en-US" sz="3600" b="1" dirty="0">
                <a:latin typeface="+mn-lt"/>
              </a:rPr>
              <a:t>E-</a:t>
            </a:r>
            <a:r>
              <a:rPr lang="en-US" sz="3600" b="1" dirty="0" err="1">
                <a:latin typeface="+mn-lt"/>
              </a:rPr>
              <a:t>FlamX</a:t>
            </a:r>
            <a:endParaRPr lang="en-US" sz="3600" b="1" dirty="0">
              <a:latin typeface="+mn-lt"/>
            </a:endParaRPr>
          </a:p>
        </p:txBody>
      </p:sp>
      <p:sp>
        <p:nvSpPr>
          <p:cNvPr id="3" name="Content Placeholder 2">
            <a:extLst>
              <a:ext uri="{FF2B5EF4-FFF2-40B4-BE49-F238E27FC236}">
                <a16:creationId xmlns:a16="http://schemas.microsoft.com/office/drawing/2014/main" id="{A553F663-F8D8-43AB-8A0F-36A17F0A55C2}"/>
              </a:ext>
            </a:extLst>
          </p:cNvPr>
          <p:cNvSpPr>
            <a:spLocks noGrp="1"/>
          </p:cNvSpPr>
          <p:nvPr>
            <p:ph idx="1"/>
          </p:nvPr>
        </p:nvSpPr>
        <p:spPr>
          <a:xfrm>
            <a:off x="838200" y="1801641"/>
            <a:ext cx="10515600" cy="453341"/>
          </a:xfrm>
        </p:spPr>
        <p:txBody>
          <a:bodyPr>
            <a:normAutofit lnSpcReduction="10000"/>
          </a:bodyPr>
          <a:lstStyle/>
          <a:p>
            <a:pPr marL="0" indent="0" algn="ctr">
              <a:buNone/>
            </a:pPr>
            <a:r>
              <a:rPr lang="en-US" b="1" dirty="0"/>
              <a:t>3 Powerful Anti-inflammatories in 1 Bottle</a:t>
            </a:r>
          </a:p>
        </p:txBody>
      </p:sp>
      <p:pic>
        <p:nvPicPr>
          <p:cNvPr id="6" name="Picture 5">
            <a:extLst>
              <a:ext uri="{FF2B5EF4-FFF2-40B4-BE49-F238E27FC236}">
                <a16:creationId xmlns:a16="http://schemas.microsoft.com/office/drawing/2014/main" id="{E553AE3D-C5E7-4EC4-A1C2-5C104475C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8" y="1801641"/>
            <a:ext cx="6700663" cy="4462746"/>
          </a:xfrm>
          <a:prstGeom prst="rect">
            <a:avLst/>
          </a:prstGeom>
        </p:spPr>
      </p:pic>
      <p:pic>
        <p:nvPicPr>
          <p:cNvPr id="8" name="Picture 7" descr="Table&#10;&#10;Description automatically generated">
            <a:extLst>
              <a:ext uri="{FF2B5EF4-FFF2-40B4-BE49-F238E27FC236}">
                <a16:creationId xmlns:a16="http://schemas.microsoft.com/office/drawing/2014/main" id="{593A5AE3-0347-427A-A5D5-1489EB286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840" y="2475676"/>
            <a:ext cx="4076700" cy="3114675"/>
          </a:xfrm>
          <a:prstGeom prst="rect">
            <a:avLst/>
          </a:prstGeom>
        </p:spPr>
      </p:pic>
    </p:spTree>
    <p:extLst>
      <p:ext uri="{BB962C8B-B14F-4D97-AF65-F5344CB8AC3E}">
        <p14:creationId xmlns:p14="http://schemas.microsoft.com/office/powerpoint/2010/main" val="168862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L-SBS\RedirectedFolders\jhurtado\Desktop\Joshua Hurtado\Toolkits\By Month\2014\05_CancerKillers\PPT\links\4649652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316" y="3408362"/>
            <a:ext cx="9164637" cy="91646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58000" y="3810000"/>
            <a:ext cx="3505200" cy="12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837227"/>
            <a:ext cx="10515600" cy="1325563"/>
          </a:xfrm>
        </p:spPr>
        <p:txBody>
          <a:bodyPr>
            <a:normAutofit/>
          </a:bodyPr>
          <a:lstStyle/>
          <a:p>
            <a:pPr algn="ctr"/>
            <a:r>
              <a:rPr lang="en-US" sz="4000" b="1" dirty="0">
                <a:latin typeface="+mn-lt"/>
              </a:rPr>
              <a:t>Nutrient Sufficiency: Vitamin D3</a:t>
            </a:r>
          </a:p>
        </p:txBody>
      </p:sp>
      <p:sp>
        <p:nvSpPr>
          <p:cNvPr id="4" name="Rectangle 2"/>
          <p:cNvSpPr>
            <a:spLocks noChangeArrowheads="1"/>
          </p:cNvSpPr>
          <p:nvPr/>
        </p:nvSpPr>
        <p:spPr bwMode="auto">
          <a:xfrm>
            <a:off x="1524000" y="2849563"/>
            <a:ext cx="9144000" cy="1600200"/>
          </a:xfrm>
          <a:prstGeom prst="rect">
            <a:avLst/>
          </a:prstGeom>
          <a:solidFill>
            <a:srgbClr val="0D0D0D"/>
          </a:solidFill>
          <a:ln>
            <a:noFill/>
          </a:ln>
          <a:effectLst/>
          <a:extLst>
            <a:ext uri="{91240B29-F687-4F45-9708-019B960494DF}">
              <a14:hiddenLine xmlns:a14="http://schemas.microsoft.com/office/drawing/2010/main" w="2556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 name="Text Box 4"/>
          <p:cNvSpPr txBox="1">
            <a:spLocks noChangeArrowheads="1"/>
          </p:cNvSpPr>
          <p:nvPr/>
        </p:nvSpPr>
        <p:spPr bwMode="auto">
          <a:xfrm>
            <a:off x="1714500" y="1828801"/>
            <a:ext cx="87630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cs typeface="Arial Unicode MS" charset="0"/>
              </a:defRPr>
            </a:lvl9pPr>
          </a:lstStyle>
          <a:p>
            <a:pPr>
              <a:spcBef>
                <a:spcPts val="638"/>
              </a:spcBef>
            </a:pPr>
            <a:r>
              <a:rPr lang="en-US" altLang="en-US" sz="2800" dirty="0">
                <a:solidFill>
                  <a:srgbClr val="262626"/>
                </a:solidFill>
                <a:latin typeface="Tahoma" pitchFamily="32" charset="0"/>
              </a:rPr>
              <a:t>Research shows that the vitamin can help the body kill Cancer cells.</a:t>
            </a:r>
          </a:p>
          <a:p>
            <a:pPr>
              <a:spcBef>
                <a:spcPts val="638"/>
              </a:spcBef>
            </a:pPr>
            <a:endParaRPr lang="en-US" altLang="en-US" sz="1100" dirty="0">
              <a:solidFill>
                <a:srgbClr val="404040"/>
              </a:solidFill>
              <a:latin typeface="Tahoma" pitchFamily="32" charset="0"/>
            </a:endParaRPr>
          </a:p>
          <a:p>
            <a:pPr>
              <a:spcBef>
                <a:spcPts val="638"/>
              </a:spcBef>
            </a:pPr>
            <a:r>
              <a:rPr lang="en-US" altLang="en-US" sz="2800" dirty="0">
                <a:solidFill>
                  <a:srgbClr val="FFFFFF"/>
                </a:solidFill>
                <a:latin typeface="Tahoma" pitchFamily="32" charset="0"/>
              </a:rPr>
              <a:t>“Within a few days, half the cancer cells shriveled up and died. The vitamin has the same effect as a drug used for breast Cancer treatment.”</a:t>
            </a:r>
          </a:p>
          <a:p>
            <a:pPr>
              <a:spcBef>
                <a:spcPts val="638"/>
              </a:spcBef>
            </a:pPr>
            <a:endParaRPr lang="en-US" altLang="en-US" sz="1600" dirty="0">
              <a:solidFill>
                <a:srgbClr val="FFFFFF"/>
              </a:solidFill>
              <a:latin typeface="Tahoma" pitchFamily="32" charset="0"/>
            </a:endParaRPr>
          </a:p>
          <a:p>
            <a:pPr>
              <a:spcBef>
                <a:spcPts val="638"/>
              </a:spcBef>
            </a:pPr>
            <a:r>
              <a:rPr lang="en-US" altLang="en-US" sz="2000" b="1" dirty="0" err="1">
                <a:solidFill>
                  <a:srgbClr val="262626"/>
                </a:solidFill>
                <a:latin typeface="Tahoma" pitchFamily="32" charset="0"/>
              </a:rPr>
              <a:t>JoEllen</a:t>
            </a:r>
            <a:r>
              <a:rPr lang="en-US" altLang="en-US" sz="2000" b="1" dirty="0">
                <a:solidFill>
                  <a:srgbClr val="262626"/>
                </a:solidFill>
                <a:latin typeface="Tahoma" pitchFamily="32" charset="0"/>
              </a:rPr>
              <a:t> Welsh</a:t>
            </a:r>
            <a:r>
              <a:rPr lang="en-US" altLang="en-US" sz="2000" dirty="0">
                <a:solidFill>
                  <a:srgbClr val="262626"/>
                </a:solidFill>
                <a:latin typeface="Tahoma" pitchFamily="32" charset="0"/>
              </a:rPr>
              <a:t>, a researcher at State University of New York.  She was featured on ABC News and Good Morning America with the findings.</a:t>
            </a:r>
          </a:p>
        </p:txBody>
      </p:sp>
      <p:sp>
        <p:nvSpPr>
          <p:cNvPr id="6" name="AutoShape 5"/>
          <p:cNvSpPr>
            <a:spLocks noChangeArrowheads="1"/>
          </p:cNvSpPr>
          <p:nvPr/>
        </p:nvSpPr>
        <p:spPr bwMode="auto">
          <a:xfrm rot="8580000">
            <a:off x="9802813" y="4171950"/>
            <a:ext cx="609600" cy="838200"/>
          </a:xfrm>
          <a:prstGeom prst="triangle">
            <a:avLst>
              <a:gd name="adj" fmla="val 50000"/>
            </a:avLst>
          </a:prstGeom>
          <a:solidFill>
            <a:srgbClr val="0D0D0D"/>
          </a:solidFill>
          <a:ln>
            <a:noFill/>
          </a:ln>
          <a:effectLst/>
          <a:extLst>
            <a:ext uri="{91240B29-F687-4F45-9708-019B960494DF}">
              <a14:hiddenLine xmlns:a14="http://schemas.microsoft.com/office/drawing/2010/main" w="2556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67017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187" y="1069146"/>
            <a:ext cx="6689354" cy="4780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008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5F562-C350-4E69-8D0B-C83F3CFFE9B8}"/>
              </a:ext>
            </a:extLst>
          </p:cNvPr>
          <p:cNvSpPr>
            <a:spLocks noGrp="1"/>
          </p:cNvSpPr>
          <p:nvPr>
            <p:ph type="title"/>
          </p:nvPr>
        </p:nvSpPr>
        <p:spPr>
          <a:xfrm>
            <a:off x="609600" y="1007016"/>
            <a:ext cx="10972800" cy="1143000"/>
          </a:xfrm>
        </p:spPr>
        <p:txBody>
          <a:bodyPr>
            <a:normAutofit/>
          </a:bodyPr>
          <a:lstStyle/>
          <a:p>
            <a:pPr algn="ctr"/>
            <a:r>
              <a:rPr lang="en-US" dirty="0"/>
              <a:t>D Regulates the Expression of Over 900 Genes*</a:t>
            </a:r>
          </a:p>
        </p:txBody>
      </p:sp>
      <p:sp>
        <p:nvSpPr>
          <p:cNvPr id="3" name="Content Placeholder 2">
            <a:extLst>
              <a:ext uri="{FF2B5EF4-FFF2-40B4-BE49-F238E27FC236}">
                <a16:creationId xmlns:a16="http://schemas.microsoft.com/office/drawing/2014/main" id="{560103E6-2688-4F20-8679-3C4A183982C1}"/>
              </a:ext>
            </a:extLst>
          </p:cNvPr>
          <p:cNvSpPr>
            <a:spLocks noGrp="1"/>
          </p:cNvSpPr>
          <p:nvPr>
            <p:ph idx="1"/>
          </p:nvPr>
        </p:nvSpPr>
        <p:spPr>
          <a:xfrm>
            <a:off x="1772530" y="2278966"/>
            <a:ext cx="8989256" cy="3291840"/>
          </a:xfrm>
        </p:spPr>
        <p:txBody>
          <a:bodyPr>
            <a:normAutofit fontScale="85000" lnSpcReduction="20000"/>
          </a:bodyPr>
          <a:lstStyle/>
          <a:p>
            <a:pPr marL="0" indent="0" algn="ctr">
              <a:buNone/>
            </a:pPr>
            <a:r>
              <a:rPr lang="en-US" altLang="en-US" b="1" dirty="0">
                <a:solidFill>
                  <a:srgbClr val="000000"/>
                </a:solidFill>
                <a:latin typeface="Calibri" panose="020F0502020204030204" pitchFamily="34" charset="0"/>
                <a:cs typeface="Calibri" panose="020F0502020204030204" pitchFamily="34" charset="0"/>
              </a:rPr>
              <a:t>Over 900 genes have vitamin D receptors, or proteins that bind to vitamin D.</a:t>
            </a:r>
            <a:endParaRPr lang="en-US" altLang="en-US" sz="600" dirty="0">
              <a:solidFill>
                <a:srgbClr val="222222"/>
              </a:solidFill>
              <a:latin typeface="Arial" panose="020B0604020202020204" pitchFamily="34" charset="0"/>
              <a:cs typeface="Arial" panose="020B0604020202020204" pitchFamily="34" charset="0"/>
            </a:endParaRPr>
          </a:p>
          <a:p>
            <a:endParaRPr lang="en-US" altLang="en-US" dirty="0">
              <a:solidFill>
                <a:srgbClr val="000000"/>
              </a:solidFill>
              <a:latin typeface="Calibri" panose="020F0502020204030204" pitchFamily="34" charset="0"/>
              <a:cs typeface="Calibri" panose="020F0502020204030204" pitchFamily="34" charset="0"/>
            </a:endParaRPr>
          </a:p>
          <a:p>
            <a:r>
              <a:rPr lang="en-US" altLang="en-US" sz="3150" dirty="0">
                <a:solidFill>
                  <a:srgbClr val="000000"/>
                </a:solidFill>
                <a:latin typeface="Calibri" panose="020F0502020204030204" pitchFamily="34" charset="0"/>
                <a:cs typeface="Calibri" panose="020F0502020204030204" pitchFamily="34" charset="0"/>
              </a:rPr>
              <a:t>Vitamin D supports the immune system, pancreas, heart,  blood, cellular, muscle, bone and bone marrow, breast, colon, intestine, kidney, lung, prostate, retina, skin, stomach, uterine and brain health—and positively impacts 36 bodily organs.”</a:t>
            </a:r>
            <a:br>
              <a:rPr lang="en-US" altLang="en-US" dirty="0">
                <a:solidFill>
                  <a:srgbClr val="000000"/>
                </a:solidFill>
                <a:latin typeface="Calibri" panose="020F0502020204030204" pitchFamily="34" charset="0"/>
                <a:cs typeface="Calibri" panose="020F0502020204030204" pitchFamily="34" charset="0"/>
              </a:rPr>
            </a:br>
            <a:endParaRPr lang="en-US" altLang="en-US" dirty="0">
              <a:solidFill>
                <a:srgbClr val="000000"/>
              </a:solidFill>
              <a:latin typeface="Calibri" panose="020F0502020204030204" pitchFamily="34" charset="0"/>
              <a:cs typeface="Calibri" panose="020F0502020204030204" pitchFamily="34" charset="0"/>
            </a:endParaRPr>
          </a:p>
          <a:p>
            <a:pPr marL="0" indent="0">
              <a:buNone/>
            </a:pPr>
            <a:r>
              <a:rPr lang="en-US" altLang="en-US" dirty="0">
                <a:solidFill>
                  <a:srgbClr val="000000"/>
                </a:solidFill>
                <a:latin typeface="Calibri" panose="020F0502020204030204" pitchFamily="34" charset="0"/>
                <a:cs typeface="Calibri" panose="020F0502020204030204" pitchFamily="34" charset="0"/>
              </a:rPr>
              <a:t>*Dr. Bess Dawson-Hughes, M.D., USDA Human Nutrition and Research Center on Aging at Tufts University</a:t>
            </a:r>
            <a:endParaRPr lang="en-US" altLang="en-US" sz="1350" dirty="0">
              <a:latin typeface="Arial" panose="020B0604020202020204" pitchFamily="34" charset="0"/>
            </a:endParaRPr>
          </a:p>
          <a:p>
            <a:endParaRPr lang="en-US" dirty="0"/>
          </a:p>
        </p:txBody>
      </p:sp>
    </p:spTree>
    <p:extLst>
      <p:ext uri="{BB962C8B-B14F-4D97-AF65-F5344CB8AC3E}">
        <p14:creationId xmlns:p14="http://schemas.microsoft.com/office/powerpoint/2010/main" val="2103401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E62A-4BFA-443D-898C-79B6E8BE0A65}"/>
              </a:ext>
            </a:extLst>
          </p:cNvPr>
          <p:cNvSpPr>
            <a:spLocks noGrp="1"/>
          </p:cNvSpPr>
          <p:nvPr>
            <p:ph type="title"/>
          </p:nvPr>
        </p:nvSpPr>
        <p:spPr>
          <a:xfrm>
            <a:off x="1981200" y="1696329"/>
            <a:ext cx="8229600" cy="1143000"/>
          </a:xfrm>
        </p:spPr>
        <p:txBody>
          <a:bodyPr>
            <a:normAutofit fontScale="90000"/>
          </a:bodyPr>
          <a:lstStyle/>
          <a:p>
            <a:pPr algn="ctr"/>
            <a:br>
              <a:rPr lang="en-US" b="1" dirty="0">
                <a:latin typeface="+mn-lt"/>
              </a:rPr>
            </a:br>
            <a:r>
              <a:rPr lang="en-US" b="1" dirty="0">
                <a:latin typeface="+mn-lt"/>
              </a:rPr>
              <a:t>The role of vitamin D in the prevention of coronavirus disease 2019 infection and mortality</a:t>
            </a:r>
            <a:br>
              <a:rPr lang="en-US"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6D7548B2-D107-4B90-B1C0-C38CF4A57EF9}"/>
              </a:ext>
            </a:extLst>
          </p:cNvPr>
          <p:cNvSpPr>
            <a:spLocks noGrp="1"/>
          </p:cNvSpPr>
          <p:nvPr>
            <p:ph idx="1"/>
          </p:nvPr>
        </p:nvSpPr>
        <p:spPr>
          <a:xfrm>
            <a:off x="609600" y="3035105"/>
            <a:ext cx="10972800" cy="3287734"/>
          </a:xfrm>
        </p:spPr>
        <p:txBody>
          <a:bodyPr>
            <a:normAutofit/>
          </a:bodyPr>
          <a:lstStyle/>
          <a:p>
            <a:pPr marL="0" indent="0">
              <a:buNone/>
            </a:pPr>
            <a:endParaRPr lang="en-US" dirty="0"/>
          </a:p>
          <a:p>
            <a:r>
              <a:rPr lang="en-US" b="1" dirty="0"/>
              <a:t>The mean levels of vitamin D for 20 European countries and morbidity and mortality caused by COVID-19 were acquired. </a:t>
            </a:r>
          </a:p>
          <a:p>
            <a:r>
              <a:rPr lang="en-US" b="1" dirty="0"/>
              <a:t>There was a direct correlation between lower Vitamin D levels, infection, and death in these nations.  </a:t>
            </a:r>
            <a:endParaRPr lang="en-US" dirty="0"/>
          </a:p>
          <a:p>
            <a:pPr marL="0" indent="0">
              <a:buNone/>
            </a:pPr>
            <a:r>
              <a:rPr lang="en-US" dirty="0"/>
              <a:t> </a:t>
            </a:r>
          </a:p>
        </p:txBody>
      </p:sp>
    </p:spTree>
    <p:extLst>
      <p:ext uri="{BB962C8B-B14F-4D97-AF65-F5344CB8AC3E}">
        <p14:creationId xmlns:p14="http://schemas.microsoft.com/office/powerpoint/2010/main" val="3272538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0226-BF6B-43A4-B54A-C8085CBC2556}"/>
              </a:ext>
            </a:extLst>
          </p:cNvPr>
          <p:cNvSpPr>
            <a:spLocks noGrp="1"/>
          </p:cNvSpPr>
          <p:nvPr>
            <p:ph type="title"/>
          </p:nvPr>
        </p:nvSpPr>
        <p:spPr>
          <a:xfrm>
            <a:off x="609600" y="894472"/>
            <a:ext cx="10972800" cy="1143000"/>
          </a:xfrm>
        </p:spPr>
        <p:txBody>
          <a:bodyPr/>
          <a:lstStyle/>
          <a:p>
            <a:pPr algn="ctr"/>
            <a:r>
              <a:rPr lang="en-US" b="1" dirty="0"/>
              <a:t>D REGULATES IMMUNITY</a:t>
            </a:r>
          </a:p>
        </p:txBody>
      </p:sp>
      <p:sp>
        <p:nvSpPr>
          <p:cNvPr id="3" name="Content Placeholder 2">
            <a:extLst>
              <a:ext uri="{FF2B5EF4-FFF2-40B4-BE49-F238E27FC236}">
                <a16:creationId xmlns:a16="http://schemas.microsoft.com/office/drawing/2014/main" id="{A57CED20-5C30-4027-8841-CCBC74D18163}"/>
              </a:ext>
            </a:extLst>
          </p:cNvPr>
          <p:cNvSpPr>
            <a:spLocks noGrp="1"/>
          </p:cNvSpPr>
          <p:nvPr>
            <p:ph idx="1"/>
          </p:nvPr>
        </p:nvSpPr>
        <p:spPr>
          <a:xfrm>
            <a:off x="1981200" y="2164083"/>
            <a:ext cx="8229600" cy="3617742"/>
          </a:xfrm>
        </p:spPr>
        <p:txBody>
          <a:bodyPr>
            <a:normAutofit/>
          </a:bodyPr>
          <a:lstStyle/>
          <a:p>
            <a:r>
              <a:rPr lang="en-US" sz="3600" b="1" dirty="0"/>
              <a:t>Researchers have found that Vitamin D not only affects key cells of the immune system, but plays a critical role in actually regulating immune reactions.  </a:t>
            </a:r>
          </a:p>
        </p:txBody>
      </p:sp>
    </p:spTree>
    <p:extLst>
      <p:ext uri="{BB962C8B-B14F-4D97-AF65-F5344CB8AC3E}">
        <p14:creationId xmlns:p14="http://schemas.microsoft.com/office/powerpoint/2010/main" val="277355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BFBA-35FB-472F-AE5C-29B3A0F4CE76}"/>
              </a:ext>
            </a:extLst>
          </p:cNvPr>
          <p:cNvSpPr>
            <a:spLocks noGrp="1"/>
          </p:cNvSpPr>
          <p:nvPr>
            <p:ph type="title"/>
          </p:nvPr>
        </p:nvSpPr>
        <p:spPr>
          <a:xfrm>
            <a:off x="838200" y="794614"/>
            <a:ext cx="10515600" cy="1325563"/>
          </a:xfrm>
        </p:spPr>
        <p:txBody>
          <a:bodyPr>
            <a:normAutofit/>
          </a:bodyPr>
          <a:lstStyle/>
          <a:p>
            <a:pPr algn="ctr"/>
            <a:r>
              <a:rPr lang="en-US" b="1" dirty="0"/>
              <a:t>U.S. CANCER PROJECTIONS</a:t>
            </a:r>
          </a:p>
        </p:txBody>
      </p:sp>
      <p:sp>
        <p:nvSpPr>
          <p:cNvPr id="3" name="Content Placeholder 2">
            <a:extLst>
              <a:ext uri="{FF2B5EF4-FFF2-40B4-BE49-F238E27FC236}">
                <a16:creationId xmlns:a16="http://schemas.microsoft.com/office/drawing/2014/main" id="{393D3828-526F-4593-992E-38CE34899064}"/>
              </a:ext>
            </a:extLst>
          </p:cNvPr>
          <p:cNvSpPr>
            <a:spLocks noGrp="1"/>
          </p:cNvSpPr>
          <p:nvPr>
            <p:ph idx="1"/>
          </p:nvPr>
        </p:nvSpPr>
        <p:spPr>
          <a:xfrm>
            <a:off x="2152650" y="2004211"/>
            <a:ext cx="7886700" cy="5200153"/>
          </a:xfrm>
        </p:spPr>
        <p:txBody>
          <a:bodyPr>
            <a:noAutofit/>
          </a:bodyPr>
          <a:lstStyle/>
          <a:p>
            <a:pPr marL="0" indent="0" algn="ctr">
              <a:lnSpc>
                <a:spcPct val="100000"/>
              </a:lnSpc>
              <a:buNone/>
            </a:pPr>
            <a:r>
              <a:rPr lang="en-US" b="1" dirty="0"/>
              <a:t>2017:</a:t>
            </a:r>
          </a:p>
          <a:p>
            <a:pPr marL="0" indent="0" algn="ctr">
              <a:lnSpc>
                <a:spcPct val="100000"/>
              </a:lnSpc>
              <a:buNone/>
            </a:pPr>
            <a:r>
              <a:rPr lang="en-US" b="1" dirty="0"/>
              <a:t>1,688,780 new cancer cases </a:t>
            </a:r>
          </a:p>
          <a:p>
            <a:pPr marL="0" indent="0" algn="ctr">
              <a:lnSpc>
                <a:spcPct val="100000"/>
              </a:lnSpc>
              <a:buNone/>
            </a:pPr>
            <a:r>
              <a:rPr lang="en-US" b="1" dirty="0"/>
              <a:t>600,920 cancer deaths </a:t>
            </a:r>
          </a:p>
          <a:p>
            <a:pPr marL="0" indent="0" algn="ctr">
              <a:lnSpc>
                <a:spcPct val="100000"/>
              </a:lnSpc>
              <a:buNone/>
            </a:pPr>
            <a:r>
              <a:rPr lang="en-US" sz="2400" b="1" dirty="0"/>
              <a:t>  </a:t>
            </a:r>
            <a:r>
              <a:rPr lang="en-US" sz="1600" b="1" dirty="0"/>
              <a:t>CA J Clin 2017;67:7–30. VC 2017 American Cancer Society</a:t>
            </a:r>
            <a:r>
              <a:rPr lang="en-US" sz="2400" b="1" dirty="0"/>
              <a:t>.</a:t>
            </a:r>
          </a:p>
          <a:p>
            <a:pPr marL="0" indent="0" algn="ctr">
              <a:lnSpc>
                <a:spcPct val="100000"/>
              </a:lnSpc>
              <a:buNone/>
            </a:pPr>
            <a:r>
              <a:rPr lang="en-US" b="1" dirty="0"/>
              <a:t>2021:</a:t>
            </a:r>
          </a:p>
          <a:p>
            <a:pPr marL="0" indent="0" algn="ctr">
              <a:lnSpc>
                <a:spcPct val="100000"/>
              </a:lnSpc>
              <a:buNone/>
            </a:pPr>
            <a:r>
              <a:rPr lang="en-US" b="1" dirty="0"/>
              <a:t>1.89 million new cancer cases</a:t>
            </a:r>
          </a:p>
          <a:p>
            <a:pPr marL="0" indent="0" algn="ctr">
              <a:lnSpc>
                <a:spcPct val="100000"/>
              </a:lnSpc>
              <a:buNone/>
            </a:pPr>
            <a:r>
              <a:rPr lang="en-US" b="1" dirty="0"/>
              <a:t>608,570 deaths </a:t>
            </a:r>
          </a:p>
        </p:txBody>
      </p:sp>
    </p:spTree>
    <p:extLst>
      <p:ext uri="{BB962C8B-B14F-4D97-AF65-F5344CB8AC3E}">
        <p14:creationId xmlns:p14="http://schemas.microsoft.com/office/powerpoint/2010/main" val="2989094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66614-842D-423F-B11A-C3904B257B21}"/>
              </a:ext>
            </a:extLst>
          </p:cNvPr>
          <p:cNvSpPr>
            <a:spLocks noGrp="1"/>
          </p:cNvSpPr>
          <p:nvPr>
            <p:ph type="title"/>
          </p:nvPr>
        </p:nvSpPr>
        <p:spPr>
          <a:xfrm>
            <a:off x="609600" y="922604"/>
            <a:ext cx="10972800" cy="1143000"/>
          </a:xfrm>
        </p:spPr>
        <p:txBody>
          <a:bodyPr>
            <a:normAutofit/>
          </a:bodyPr>
          <a:lstStyle/>
          <a:p>
            <a:pPr algn="ctr"/>
            <a:r>
              <a:rPr lang="en-US" sz="3600" b="1" dirty="0">
                <a:latin typeface="+mn-lt"/>
              </a:rPr>
              <a:t>THE IMMUNE TEST: CRP &amp; D</a:t>
            </a:r>
          </a:p>
        </p:txBody>
      </p:sp>
      <p:pic>
        <p:nvPicPr>
          <p:cNvPr id="5" name="Picture 4">
            <a:extLst>
              <a:ext uri="{FF2B5EF4-FFF2-40B4-BE49-F238E27FC236}">
                <a16:creationId xmlns:a16="http://schemas.microsoft.com/office/drawing/2014/main" id="{0918B992-D0E4-C94D-A8B0-67B0DF3E8DDF}"/>
              </a:ext>
            </a:extLst>
          </p:cNvPr>
          <p:cNvPicPr>
            <a:picLocks noChangeAspect="1"/>
          </p:cNvPicPr>
          <p:nvPr/>
        </p:nvPicPr>
        <p:blipFill rotWithShape="1">
          <a:blip r:embed="rId2">
            <a:extLst>
              <a:ext uri="{28A0092B-C50C-407E-A947-70E740481C1C}">
                <a14:useLocalDpi xmlns:a14="http://schemas.microsoft.com/office/drawing/2010/main" val="0"/>
              </a:ext>
            </a:extLst>
          </a:blip>
          <a:srcRect t="1" b="54060"/>
          <a:stretch/>
        </p:blipFill>
        <p:spPr>
          <a:xfrm>
            <a:off x="3031239" y="1941342"/>
            <a:ext cx="6718287" cy="3994054"/>
          </a:xfrm>
          <a:prstGeom prst="rect">
            <a:avLst/>
          </a:prstGeom>
        </p:spPr>
      </p:pic>
    </p:spTree>
    <p:extLst>
      <p:ext uri="{BB962C8B-B14F-4D97-AF65-F5344CB8AC3E}">
        <p14:creationId xmlns:p14="http://schemas.microsoft.com/office/powerpoint/2010/main" val="2466493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2129692" y="664888"/>
            <a:ext cx="8081108"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400" dirty="0">
                <a:solidFill>
                  <a:srgbClr val="000000"/>
                </a:solidFill>
              </a:rPr>
              <a:t>Your Gut</a:t>
            </a:r>
          </a:p>
        </p:txBody>
      </p:sp>
      <p:sp>
        <p:nvSpPr>
          <p:cNvPr id="51202" name="Text Box 2"/>
          <p:cNvSpPr txBox="1">
            <a:spLocks noChangeArrowheads="1"/>
          </p:cNvSpPr>
          <p:nvPr/>
        </p:nvSpPr>
        <p:spPr bwMode="auto">
          <a:xfrm>
            <a:off x="2649831" y="1776958"/>
            <a:ext cx="9392114" cy="5125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Arial Unicode MS" charset="0"/>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Arial Unicode MS"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Arial Unicode MS"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Arial Unicode MS"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Arial Unicode MS" charset="0"/>
              </a:defRPr>
            </a:lvl9pPr>
          </a:lstStyle>
          <a:p>
            <a:pPr>
              <a:lnSpc>
                <a:spcPct val="90000"/>
              </a:lnSpc>
              <a:spcBef>
                <a:spcPts val="638"/>
              </a:spcBef>
              <a:spcAft>
                <a:spcPts val="1425"/>
              </a:spcAft>
              <a:buFont typeface="Arial" charset="0"/>
              <a:buChar char="•"/>
              <a:defRPr/>
            </a:pPr>
            <a:r>
              <a:rPr lang="en-US" sz="2800" dirty="0">
                <a:latin typeface="Tahoma" charset="0"/>
                <a:cs typeface="Tahoma" charset="0"/>
              </a:rPr>
              <a:t>The gut has over 100 trillion micro-organisms.</a:t>
            </a:r>
          </a:p>
          <a:p>
            <a:pPr>
              <a:lnSpc>
                <a:spcPct val="90000"/>
              </a:lnSpc>
              <a:spcBef>
                <a:spcPts val="638"/>
              </a:spcBef>
              <a:spcAft>
                <a:spcPts val="1425"/>
              </a:spcAft>
              <a:buFont typeface="Arial" charset="0"/>
              <a:buChar char="•"/>
              <a:defRPr/>
            </a:pPr>
            <a:r>
              <a:rPr lang="en-US" sz="2800" dirty="0">
                <a:latin typeface="Tahoma" charset="0"/>
                <a:cs typeface="Tahoma" charset="0"/>
              </a:rPr>
              <a:t>The gut flora provides protection from infection, regulates metabolism and comprises more than 80% of our immune system.</a:t>
            </a:r>
          </a:p>
          <a:p>
            <a:pPr>
              <a:lnSpc>
                <a:spcPct val="90000"/>
              </a:lnSpc>
              <a:spcBef>
                <a:spcPts val="638"/>
              </a:spcBef>
              <a:spcAft>
                <a:spcPts val="1425"/>
              </a:spcAft>
              <a:buFont typeface="Arial" charset="0"/>
              <a:buChar char="•"/>
              <a:defRPr/>
            </a:pPr>
            <a:r>
              <a:rPr lang="en-US" sz="2800" dirty="0">
                <a:latin typeface="Tahoma" charset="0"/>
                <a:cs typeface="Tahoma" charset="0"/>
              </a:rPr>
              <a:t>Up to </a:t>
            </a:r>
            <a:r>
              <a:rPr lang="en-US" sz="2800" b="1" dirty="0">
                <a:latin typeface="Tahoma" charset="0"/>
                <a:cs typeface="Tahoma" charset="0"/>
              </a:rPr>
              <a:t>80%</a:t>
            </a:r>
            <a:r>
              <a:rPr lang="en-US" sz="2800" dirty="0">
                <a:latin typeface="Tahoma" charset="0"/>
                <a:cs typeface="Tahoma" charset="0"/>
              </a:rPr>
              <a:t> of the immune system is located in the GI tract.</a:t>
            </a:r>
          </a:p>
          <a:p>
            <a:pPr>
              <a:lnSpc>
                <a:spcPct val="90000"/>
              </a:lnSpc>
              <a:spcBef>
                <a:spcPts val="638"/>
              </a:spcBef>
              <a:spcAft>
                <a:spcPts val="1425"/>
              </a:spcAft>
              <a:buFont typeface="Arial" charset="0"/>
              <a:buChar char="•"/>
              <a:defRPr/>
            </a:pPr>
            <a:r>
              <a:rPr lang="en-US" sz="2800" dirty="0">
                <a:latin typeface="Tahoma" charset="0"/>
                <a:cs typeface="Tahoma" charset="0"/>
              </a:rPr>
              <a:t>A healthy immune system depends upon gut flora and optimal digestion.</a:t>
            </a:r>
          </a:p>
          <a:p>
            <a:pPr>
              <a:lnSpc>
                <a:spcPct val="90000"/>
              </a:lnSpc>
              <a:spcBef>
                <a:spcPts val="638"/>
              </a:spcBef>
              <a:spcAft>
                <a:spcPts val="1425"/>
              </a:spcAft>
              <a:defRPr/>
            </a:pPr>
            <a:endParaRPr lang="en-US" sz="2800" b="1" dirty="0">
              <a:solidFill>
                <a:srgbClr val="FFFFFF"/>
              </a:solidFill>
              <a:latin typeface="Tahoma" charset="0"/>
              <a:cs typeface="Tahoma" charset="0"/>
            </a:endParaRPr>
          </a:p>
        </p:txBody>
      </p:sp>
      <p:sp>
        <p:nvSpPr>
          <p:cNvPr id="51205" name="Rectangle 5"/>
          <p:cNvSpPr>
            <a:spLocks noChangeArrowheads="1"/>
          </p:cNvSpPr>
          <p:nvPr/>
        </p:nvSpPr>
        <p:spPr bwMode="auto">
          <a:xfrm>
            <a:off x="1981200" y="4495800"/>
            <a:ext cx="8229600" cy="2209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p>
            <a:pPr marL="339725" indent="-339725">
              <a:spcBef>
                <a:spcPts val="638"/>
              </a:spcBef>
              <a:buClr>
                <a:srgbClr val="215968"/>
              </a:buClr>
              <a:buSzPct val="45000"/>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000" dirty="0">
              <a:solidFill>
                <a:srgbClr val="FFFFFF"/>
              </a:solidFill>
              <a:latin typeface="Tahoma" charset="0"/>
              <a:cs typeface="Tahoma" charset="0"/>
            </a:endParaRPr>
          </a:p>
        </p:txBody>
      </p:sp>
      <p:pic>
        <p:nvPicPr>
          <p:cNvPr id="2" name="Picture 1" descr="Screen Shot 2016-06-24 at 12.03.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03" y="1875042"/>
            <a:ext cx="1430337" cy="1430337"/>
          </a:xfrm>
          <a:prstGeom prst="rect">
            <a:avLst/>
          </a:prstGeom>
        </p:spPr>
      </p:pic>
      <p:pic>
        <p:nvPicPr>
          <p:cNvPr id="3" name="Picture 2" descr="Screen Shot 2016-06-24 at 12.03.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404" y="3079864"/>
            <a:ext cx="1430336" cy="1434170"/>
          </a:xfrm>
          <a:prstGeom prst="rect">
            <a:avLst/>
          </a:prstGeom>
        </p:spPr>
      </p:pic>
      <p:pic>
        <p:nvPicPr>
          <p:cNvPr id="4" name="Picture 3" descr="Screen Shot 2016-06-24 at 12.04.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04" y="4282262"/>
            <a:ext cx="1430336" cy="1438004"/>
          </a:xfrm>
          <a:prstGeom prst="rect">
            <a:avLst/>
          </a:prstGeom>
        </p:spPr>
      </p:pic>
    </p:spTree>
    <p:extLst>
      <p:ext uri="{BB962C8B-B14F-4D97-AF65-F5344CB8AC3E}">
        <p14:creationId xmlns:p14="http://schemas.microsoft.com/office/powerpoint/2010/main" val="2366872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txBox="1">
            <a:spLocks noChangeArrowheads="1"/>
          </p:cNvSpPr>
          <p:nvPr/>
        </p:nvSpPr>
        <p:spPr bwMode="auto">
          <a:xfrm>
            <a:off x="1524000" y="760333"/>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sz="4200" b="1" dirty="0">
              <a:latin typeface="Trebuchet MS" charset="0"/>
            </a:endParaRPr>
          </a:p>
        </p:txBody>
      </p:sp>
      <p:sp>
        <p:nvSpPr>
          <p:cNvPr id="3" name="Rectangle 3"/>
          <p:cNvSpPr txBox="1">
            <a:spLocks noChangeArrowheads="1"/>
          </p:cNvSpPr>
          <p:nvPr/>
        </p:nvSpPr>
        <p:spPr>
          <a:xfrm>
            <a:off x="1981200" y="2713038"/>
            <a:ext cx="8229600" cy="4525962"/>
          </a:xfrm>
          <a:prstGeom prst="rect">
            <a:avLst/>
          </a:prstGeom>
        </p:spPr>
        <p:txBody>
          <a:bodyPr>
            <a:norm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buFont typeface="Arial" charset="0"/>
              <a:buNone/>
            </a:pPr>
            <a:endParaRPr lang="en-US" dirty="0">
              <a:solidFill>
                <a:srgbClr val="000000"/>
              </a:solidFill>
              <a:latin typeface="Tahoma" charset="0"/>
              <a:cs typeface="Tahoma" charset="0"/>
            </a:endParaRPr>
          </a:p>
        </p:txBody>
      </p:sp>
      <p:sp>
        <p:nvSpPr>
          <p:cNvPr id="4" name="TextBox 3"/>
          <p:cNvSpPr txBox="1"/>
          <p:nvPr/>
        </p:nvSpPr>
        <p:spPr>
          <a:xfrm>
            <a:off x="5721684" y="2001708"/>
            <a:ext cx="4625474" cy="461665"/>
          </a:xfrm>
          <a:prstGeom prst="rect">
            <a:avLst/>
          </a:prstGeom>
          <a:noFill/>
        </p:spPr>
        <p:txBody>
          <a:bodyPr wrap="square" rtlCol="0">
            <a:spAutoFit/>
          </a:bodyPr>
          <a:lstStyle/>
          <a:p>
            <a:r>
              <a:rPr lang="en-US" sz="2400" dirty="0"/>
              <a:t>. </a:t>
            </a:r>
          </a:p>
        </p:txBody>
      </p:sp>
      <p:pic>
        <p:nvPicPr>
          <p:cNvPr id="2" name="Picture 1" descr="bacteriag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57979"/>
            <a:ext cx="4090803" cy="3796404"/>
          </a:xfrm>
          <a:prstGeom prst="rect">
            <a:avLst/>
          </a:prstGeom>
        </p:spPr>
      </p:pic>
      <p:sp>
        <p:nvSpPr>
          <p:cNvPr id="10" name="Title 9">
            <a:extLst>
              <a:ext uri="{FF2B5EF4-FFF2-40B4-BE49-F238E27FC236}">
                <a16:creationId xmlns:a16="http://schemas.microsoft.com/office/drawing/2014/main" id="{39D1D18D-3070-488E-B656-6B9D45B75E78}"/>
              </a:ext>
            </a:extLst>
          </p:cNvPr>
          <p:cNvSpPr>
            <a:spLocks noGrp="1"/>
          </p:cNvSpPr>
          <p:nvPr>
            <p:ph type="title"/>
          </p:nvPr>
        </p:nvSpPr>
        <p:spPr>
          <a:xfrm>
            <a:off x="2152650" y="1267831"/>
            <a:ext cx="7886700" cy="914000"/>
          </a:xfrm>
        </p:spPr>
        <p:txBody>
          <a:bodyPr>
            <a:normAutofit fontScale="90000"/>
          </a:bodyPr>
          <a:lstStyle/>
          <a:p>
            <a:pPr algn="ctr"/>
            <a:r>
              <a:rPr lang="en-US" b="1" dirty="0">
                <a:latin typeface="Trebuchet MS" charset="0"/>
              </a:rPr>
              <a:t>The Gut and Immunity</a:t>
            </a:r>
            <a:br>
              <a:rPr lang="en-US" sz="3600" b="1" dirty="0">
                <a:latin typeface="Trebuchet MS" charset="0"/>
              </a:rPr>
            </a:br>
            <a:endParaRPr lang="en-US" dirty="0"/>
          </a:p>
        </p:txBody>
      </p:sp>
      <p:sp>
        <p:nvSpPr>
          <p:cNvPr id="11" name="Content Placeholder 10">
            <a:extLst>
              <a:ext uri="{FF2B5EF4-FFF2-40B4-BE49-F238E27FC236}">
                <a16:creationId xmlns:a16="http://schemas.microsoft.com/office/drawing/2014/main" id="{21658571-B729-4B10-BD0C-E2072343B469}"/>
              </a:ext>
            </a:extLst>
          </p:cNvPr>
          <p:cNvSpPr>
            <a:spLocks noGrp="1"/>
          </p:cNvSpPr>
          <p:nvPr>
            <p:ph idx="1"/>
          </p:nvPr>
        </p:nvSpPr>
        <p:spPr>
          <a:xfrm>
            <a:off x="6062746" y="2231018"/>
            <a:ext cx="3943349" cy="4351338"/>
          </a:xfrm>
        </p:spPr>
        <p:txBody>
          <a:bodyPr>
            <a:normAutofit/>
          </a:bodyPr>
          <a:lstStyle/>
          <a:p>
            <a:r>
              <a:rPr lang="en-US" sz="3600" dirty="0"/>
              <a:t>The Gut plays a critical role in all immune functions – including the fight against cancer. </a:t>
            </a:r>
          </a:p>
        </p:txBody>
      </p:sp>
    </p:spTree>
    <p:extLst>
      <p:ext uri="{BB962C8B-B14F-4D97-AF65-F5344CB8AC3E}">
        <p14:creationId xmlns:p14="http://schemas.microsoft.com/office/powerpoint/2010/main" val="1191514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C0B3-9886-4718-BB25-302B62DA7702}"/>
              </a:ext>
            </a:extLst>
          </p:cNvPr>
          <p:cNvSpPr>
            <a:spLocks noGrp="1"/>
          </p:cNvSpPr>
          <p:nvPr>
            <p:ph type="title"/>
          </p:nvPr>
        </p:nvSpPr>
        <p:spPr>
          <a:xfrm>
            <a:off x="838200" y="798658"/>
            <a:ext cx="10515600" cy="1325563"/>
          </a:xfrm>
        </p:spPr>
        <p:txBody>
          <a:bodyPr>
            <a:normAutofit/>
          </a:bodyPr>
          <a:lstStyle/>
          <a:p>
            <a:pPr algn="ctr"/>
            <a:r>
              <a:rPr lang="en-US" sz="4000" b="1" dirty="0"/>
              <a:t>Gut Testing – Food Sensitivities &amp; Stool</a:t>
            </a:r>
          </a:p>
        </p:txBody>
      </p:sp>
      <p:pic>
        <p:nvPicPr>
          <p:cNvPr id="4" name="Picture 3" descr="Chart, bar chart&#10;&#10;Description automatically generated">
            <a:extLst>
              <a:ext uri="{FF2B5EF4-FFF2-40B4-BE49-F238E27FC236}">
                <a16:creationId xmlns:a16="http://schemas.microsoft.com/office/drawing/2014/main" id="{2BE0C7A7-2AA8-4366-8B38-B37AF8204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167" y="2208627"/>
            <a:ext cx="3621448" cy="3671669"/>
          </a:xfrm>
          <a:prstGeom prst="rect">
            <a:avLst/>
          </a:prstGeom>
        </p:spPr>
      </p:pic>
    </p:spTree>
    <p:extLst>
      <p:ext uri="{BB962C8B-B14F-4D97-AF65-F5344CB8AC3E}">
        <p14:creationId xmlns:p14="http://schemas.microsoft.com/office/powerpoint/2010/main" val="2938411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49" y="884302"/>
            <a:ext cx="6667499" cy="1143000"/>
          </a:xfrm>
        </p:spPr>
        <p:txBody>
          <a:bodyPr>
            <a:normAutofit/>
          </a:bodyPr>
          <a:lstStyle/>
          <a:p>
            <a:pPr algn="ctr"/>
            <a:r>
              <a:rPr lang="en-US" sz="3600" b="1" dirty="0"/>
              <a:t>Stress &amp; Cancer</a:t>
            </a:r>
          </a:p>
        </p:txBody>
      </p:sp>
      <p:pic>
        <p:nvPicPr>
          <p:cNvPr id="7" name="Content Placeholder 6">
            <a:extLst>
              <a:ext uri="{FF2B5EF4-FFF2-40B4-BE49-F238E27FC236}">
                <a16:creationId xmlns:a16="http://schemas.microsoft.com/office/drawing/2014/main" id="{916A49C0-9D77-4F47-9DAD-7FE9639DC47A}"/>
              </a:ext>
            </a:extLst>
          </p:cNvPr>
          <p:cNvPicPr>
            <a:picLocks noGrp="1" noChangeAspect="1"/>
          </p:cNvPicPr>
          <p:nvPr>
            <p:ph idx="1"/>
          </p:nvPr>
        </p:nvPicPr>
        <p:blipFill>
          <a:blip r:embed="rId3"/>
          <a:stretch>
            <a:fillRect/>
          </a:stretch>
        </p:blipFill>
        <p:spPr>
          <a:xfrm>
            <a:off x="3369312" y="2236618"/>
            <a:ext cx="5453375" cy="3635583"/>
          </a:xfrm>
        </p:spPr>
      </p:pic>
    </p:spTree>
    <p:extLst>
      <p:ext uri="{BB962C8B-B14F-4D97-AF65-F5344CB8AC3E}">
        <p14:creationId xmlns:p14="http://schemas.microsoft.com/office/powerpoint/2010/main" val="3139108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0409"/>
            <a:ext cx="10515600" cy="1325563"/>
          </a:xfrm>
        </p:spPr>
        <p:txBody>
          <a:bodyPr/>
          <a:lstStyle/>
          <a:p>
            <a:pPr algn="ctr"/>
            <a:r>
              <a:rPr lang="en-US" b="1" dirty="0"/>
              <a:t>(HIIT) Exercise &amp; Cancer Prevention</a:t>
            </a:r>
          </a:p>
        </p:txBody>
      </p:sp>
      <p:sp>
        <p:nvSpPr>
          <p:cNvPr id="3" name="Content Placeholder 2"/>
          <p:cNvSpPr>
            <a:spLocks noGrp="1"/>
          </p:cNvSpPr>
          <p:nvPr>
            <p:ph idx="1"/>
          </p:nvPr>
        </p:nvSpPr>
        <p:spPr>
          <a:xfrm>
            <a:off x="590842" y="2051564"/>
            <a:ext cx="11296357" cy="4351338"/>
          </a:xfrm>
        </p:spPr>
        <p:txBody>
          <a:bodyPr>
            <a:normAutofit/>
          </a:bodyPr>
          <a:lstStyle/>
          <a:p>
            <a:r>
              <a:rPr lang="en-US" sz="2400" dirty="0"/>
              <a:t>Exercise reduces the risk of </a:t>
            </a:r>
            <a:r>
              <a:rPr lang="en-US" sz="2400" b="1" dirty="0"/>
              <a:t>breast cancer </a:t>
            </a:r>
            <a:r>
              <a:rPr lang="en-US" sz="2400" dirty="0"/>
              <a:t>by up to 80% and </a:t>
            </a:r>
            <a:r>
              <a:rPr lang="en-US" sz="2400" b="1" dirty="0"/>
              <a:t>colon cancer </a:t>
            </a:r>
            <a:r>
              <a:rPr lang="en-US" sz="2400" dirty="0"/>
              <a:t>by up to 40%.</a:t>
            </a:r>
          </a:p>
          <a:p>
            <a:r>
              <a:rPr lang="en-US" sz="2400" dirty="0"/>
              <a:t>A decreased risk of endometrial cancer, lung cancer, and prostate cancer, again by up to 40%</a:t>
            </a:r>
          </a:p>
        </p:txBody>
      </p:sp>
      <p:pic>
        <p:nvPicPr>
          <p:cNvPr id="5" name="Picture 4">
            <a:extLst>
              <a:ext uri="{FF2B5EF4-FFF2-40B4-BE49-F238E27FC236}">
                <a16:creationId xmlns:a16="http://schemas.microsoft.com/office/drawing/2014/main" id="{D0FB2959-A244-438E-9DB6-CA1142AF5226}"/>
              </a:ext>
            </a:extLst>
          </p:cNvPr>
          <p:cNvPicPr>
            <a:picLocks noChangeAspect="1"/>
          </p:cNvPicPr>
          <p:nvPr/>
        </p:nvPicPr>
        <p:blipFill>
          <a:blip r:embed="rId2"/>
          <a:stretch>
            <a:fillRect/>
          </a:stretch>
        </p:blipFill>
        <p:spPr>
          <a:xfrm>
            <a:off x="3867443" y="3161714"/>
            <a:ext cx="4457114" cy="2726530"/>
          </a:xfrm>
          <a:prstGeom prst="rect">
            <a:avLst/>
          </a:prstGeom>
        </p:spPr>
      </p:pic>
    </p:spTree>
    <p:extLst>
      <p:ext uri="{BB962C8B-B14F-4D97-AF65-F5344CB8AC3E}">
        <p14:creationId xmlns:p14="http://schemas.microsoft.com/office/powerpoint/2010/main" val="645884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8016-8357-43FC-81A9-B1B2C340AB38}"/>
              </a:ext>
            </a:extLst>
          </p:cNvPr>
          <p:cNvSpPr>
            <a:spLocks noGrp="1"/>
          </p:cNvSpPr>
          <p:nvPr>
            <p:ph type="title"/>
          </p:nvPr>
        </p:nvSpPr>
        <p:spPr>
          <a:xfrm>
            <a:off x="838200" y="1139530"/>
            <a:ext cx="10515600" cy="1325563"/>
          </a:xfrm>
        </p:spPr>
        <p:txBody>
          <a:bodyPr/>
          <a:lstStyle/>
          <a:p>
            <a:pPr algn="ctr"/>
            <a:r>
              <a:rPr lang="en-US" b="1" dirty="0">
                <a:latin typeface="+mn-lt"/>
              </a:rPr>
              <a:t>Toxins – Possibly The Leading Cause of Cancer</a:t>
            </a:r>
          </a:p>
        </p:txBody>
      </p:sp>
      <p:sp>
        <p:nvSpPr>
          <p:cNvPr id="3" name="Content Placeholder 2">
            <a:extLst>
              <a:ext uri="{FF2B5EF4-FFF2-40B4-BE49-F238E27FC236}">
                <a16:creationId xmlns:a16="http://schemas.microsoft.com/office/drawing/2014/main" id="{D4440243-3327-48D8-A50B-8C49B8B0EA0D}"/>
              </a:ext>
            </a:extLst>
          </p:cNvPr>
          <p:cNvSpPr>
            <a:spLocks noGrp="1"/>
          </p:cNvSpPr>
          <p:nvPr>
            <p:ph idx="1"/>
          </p:nvPr>
        </p:nvSpPr>
        <p:spPr>
          <a:xfrm>
            <a:off x="838200" y="2465093"/>
            <a:ext cx="10515600" cy="4351338"/>
          </a:xfrm>
        </p:spPr>
        <p:txBody>
          <a:bodyPr>
            <a:normAutofit/>
          </a:bodyPr>
          <a:lstStyle/>
          <a:p>
            <a:pPr marL="0" indent="0" algn="ctr">
              <a:buNone/>
            </a:pPr>
            <a:r>
              <a:rPr lang="en-US" b="1" dirty="0"/>
              <a:t>Environmental Toxins</a:t>
            </a:r>
            <a:br>
              <a:rPr lang="en-US" dirty="0"/>
            </a:br>
            <a:r>
              <a:rPr lang="en-US" dirty="0"/>
              <a:t>■</a:t>
            </a:r>
            <a:r>
              <a:rPr lang="en-US" sz="2400" dirty="0"/>
              <a:t>“Dirty” food</a:t>
            </a:r>
            <a:br>
              <a:rPr lang="en-US" sz="2400" dirty="0"/>
            </a:br>
            <a:r>
              <a:rPr lang="en-US" sz="2400" dirty="0"/>
              <a:t>■“Dirty” water</a:t>
            </a:r>
            <a:br>
              <a:rPr lang="en-US" sz="2400" dirty="0"/>
            </a:br>
            <a:r>
              <a:rPr lang="en-US" sz="2400" dirty="0"/>
              <a:t>■“Dirty” air—including indoor air</a:t>
            </a:r>
            <a:br>
              <a:rPr lang="en-US" sz="2400" dirty="0"/>
            </a:br>
            <a:r>
              <a:rPr lang="en-US" sz="2400" dirty="0"/>
              <a:t>■“Dirty” products: sprays, cleaners, cosmetics, paints, pesticides, herbicides</a:t>
            </a:r>
            <a:br>
              <a:rPr lang="en-US" sz="2400" dirty="0"/>
            </a:br>
            <a:br>
              <a:rPr lang="en-US" dirty="0"/>
            </a:br>
            <a:r>
              <a:rPr lang="en-US" dirty="0"/>
              <a:t>If it were just one, or two, or even twenty exposures daily, but more than 120 million industrial chemicals are found in our environment</a:t>
            </a:r>
          </a:p>
        </p:txBody>
      </p:sp>
    </p:spTree>
    <p:extLst>
      <p:ext uri="{BB962C8B-B14F-4D97-AF65-F5344CB8AC3E}">
        <p14:creationId xmlns:p14="http://schemas.microsoft.com/office/powerpoint/2010/main" val="3580270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52600" y="1004460"/>
            <a:ext cx="8686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F99D28"/>
                </a:solidFill>
                <a:latin typeface="Quicksand" pitchFamily="2" charset="0"/>
                <a:ea typeface="+mj-ea"/>
                <a:cs typeface="+mj-cs"/>
              </a:defRPr>
            </a:lvl1pPr>
          </a:lstStyle>
          <a:p>
            <a:pPr>
              <a:lnSpc>
                <a:spcPct val="80000"/>
              </a:lnSpc>
            </a:pPr>
            <a:r>
              <a:rPr lang="en-US" sz="4000" b="0" dirty="0">
                <a:solidFill>
                  <a:schemeClr val="tx1"/>
                </a:solidFill>
                <a:latin typeface="Arial"/>
                <a:cs typeface="Arial"/>
              </a:rPr>
              <a:t>Toxins are EVERYWHERE!</a:t>
            </a:r>
          </a:p>
        </p:txBody>
      </p:sp>
      <p:sp>
        <p:nvSpPr>
          <p:cNvPr id="5" name="Content Placeholder 2"/>
          <p:cNvSpPr>
            <a:spLocks noGrp="1"/>
          </p:cNvSpPr>
          <p:nvPr>
            <p:ph idx="1"/>
          </p:nvPr>
        </p:nvSpPr>
        <p:spPr>
          <a:xfrm>
            <a:off x="5518327" y="2459501"/>
            <a:ext cx="4800600" cy="4648200"/>
          </a:xfrm>
          <a:noFill/>
        </p:spPr>
        <p:txBody>
          <a:bodyPr>
            <a:noAutofit/>
          </a:bodyPr>
          <a:lstStyle/>
          <a:p>
            <a:pPr marL="514350" indent="-514350">
              <a:buFont typeface="+mj-lt"/>
              <a:buAutoNum type="arabicPeriod"/>
            </a:pPr>
            <a:r>
              <a:rPr lang="en-US" sz="2400" b="1" dirty="0">
                <a:latin typeface="Arial"/>
                <a:cs typeface="Arial"/>
              </a:rPr>
              <a:t>Outside the body</a:t>
            </a:r>
          </a:p>
          <a:p>
            <a:pPr lvl="1"/>
            <a:r>
              <a:rPr lang="en-US" sz="2000" dirty="0">
                <a:latin typeface="Arial"/>
                <a:cs typeface="Arial"/>
              </a:rPr>
              <a:t>#1 – THE HOME</a:t>
            </a:r>
          </a:p>
          <a:p>
            <a:pPr lvl="1"/>
            <a:r>
              <a:rPr lang="en-US" sz="2000" dirty="0">
                <a:latin typeface="Arial"/>
                <a:cs typeface="Arial"/>
              </a:rPr>
              <a:t>Agricultural</a:t>
            </a:r>
          </a:p>
          <a:p>
            <a:pPr lvl="1"/>
            <a:r>
              <a:rPr lang="en-US" sz="2000" dirty="0">
                <a:latin typeface="Arial"/>
                <a:cs typeface="Arial"/>
              </a:rPr>
              <a:t>Prescriptions</a:t>
            </a:r>
          </a:p>
          <a:p>
            <a:pPr lvl="1"/>
            <a:r>
              <a:rPr lang="en-US" sz="2000" dirty="0">
                <a:latin typeface="Arial"/>
                <a:cs typeface="Arial"/>
              </a:rPr>
              <a:t>Environmental</a:t>
            </a:r>
          </a:p>
          <a:p>
            <a:pPr lvl="1"/>
            <a:r>
              <a:rPr lang="en-US" sz="2000" dirty="0">
                <a:latin typeface="Arial"/>
                <a:cs typeface="Arial"/>
              </a:rPr>
              <a:t>Consumer products</a:t>
            </a:r>
          </a:p>
          <a:p>
            <a:pPr marL="514350" indent="-514350">
              <a:buFont typeface="+mj-lt"/>
              <a:buAutoNum type="arabicPeriod"/>
            </a:pPr>
            <a:r>
              <a:rPr lang="en-US" sz="2400" b="1" dirty="0">
                <a:latin typeface="Arial"/>
                <a:cs typeface="Arial"/>
              </a:rPr>
              <a:t>Inside the body</a:t>
            </a:r>
          </a:p>
          <a:p>
            <a:pPr lvl="1"/>
            <a:r>
              <a:rPr lang="en-US" sz="2000" dirty="0">
                <a:latin typeface="Arial"/>
                <a:cs typeface="Arial"/>
              </a:rPr>
              <a:t>Metabolic by-products </a:t>
            </a:r>
          </a:p>
        </p:txBody>
      </p:sp>
      <p:pic>
        <p:nvPicPr>
          <p:cNvPr id="15" name="Picture 14" descr="Cit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3073" y="2293043"/>
            <a:ext cx="2966560" cy="1977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push up.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3073" y="4283008"/>
            <a:ext cx="2980282" cy="1570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8031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881" y="829409"/>
            <a:ext cx="8229600" cy="1143000"/>
          </a:xfrm>
        </p:spPr>
        <p:txBody>
          <a:bodyPr>
            <a:normAutofit/>
          </a:bodyPr>
          <a:lstStyle/>
          <a:p>
            <a:r>
              <a:rPr lang="en-US" b="1" dirty="0">
                <a:latin typeface="+mn-lt"/>
              </a:rPr>
              <a:t>Detox: Toxins Cause Cancer</a:t>
            </a:r>
          </a:p>
        </p:txBody>
      </p:sp>
      <p:sp>
        <p:nvSpPr>
          <p:cNvPr id="3" name="Content Placeholder 2"/>
          <p:cNvSpPr>
            <a:spLocks noGrp="1"/>
          </p:cNvSpPr>
          <p:nvPr>
            <p:ph idx="1"/>
          </p:nvPr>
        </p:nvSpPr>
        <p:spPr>
          <a:xfrm>
            <a:off x="2362723" y="2332037"/>
            <a:ext cx="5893296" cy="4525963"/>
          </a:xfrm>
        </p:spPr>
        <p:txBody>
          <a:bodyPr>
            <a:normAutofit/>
          </a:bodyPr>
          <a:lstStyle/>
          <a:p>
            <a:r>
              <a:rPr lang="en-US" sz="2400" b="1" dirty="0"/>
              <a:t>The National </a:t>
            </a:r>
            <a:r>
              <a:rPr lang="en-US" sz="2400" b="1" dirty="0" err="1"/>
              <a:t>Biomonitoring</a:t>
            </a:r>
            <a:r>
              <a:rPr lang="en-US" sz="2400" b="1" dirty="0"/>
              <a:t> Program, conducted through the Centers for Disease Control and Prevention, has found and measured </a:t>
            </a:r>
            <a:r>
              <a:rPr lang="en-US" sz="2400" b="1" u="sng" dirty="0"/>
              <a:t>265 environmental chemicals in human blood </a:t>
            </a:r>
            <a:r>
              <a:rPr lang="en-US" sz="2400" b="1" dirty="0"/>
              <a:t>and urine samples collected as part of the National Health and Nutrition Examination Survey (NHANES). </a:t>
            </a:r>
          </a:p>
        </p:txBody>
      </p:sp>
      <p:pic>
        <p:nvPicPr>
          <p:cNvPr id="4" name="Picture 3" descr="Pois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60" y="1893276"/>
            <a:ext cx="1681518" cy="3563815"/>
          </a:xfrm>
          <a:prstGeom prst="rect">
            <a:avLst/>
          </a:prstGeom>
        </p:spPr>
      </p:pic>
      <p:pic>
        <p:nvPicPr>
          <p:cNvPr id="5" name="Picture 4">
            <a:extLst>
              <a:ext uri="{FF2B5EF4-FFF2-40B4-BE49-F238E27FC236}">
                <a16:creationId xmlns:a16="http://schemas.microsoft.com/office/drawing/2014/main" id="{325B267E-E146-4249-9C1C-8BEB0EC072FB}"/>
              </a:ext>
            </a:extLst>
          </p:cNvPr>
          <p:cNvPicPr>
            <a:picLocks noChangeAspect="1"/>
          </p:cNvPicPr>
          <p:nvPr/>
        </p:nvPicPr>
        <p:blipFill>
          <a:blip r:embed="rId4"/>
          <a:stretch>
            <a:fillRect/>
          </a:stretch>
        </p:blipFill>
        <p:spPr>
          <a:xfrm>
            <a:off x="8256019" y="2254107"/>
            <a:ext cx="3526721" cy="3018421"/>
          </a:xfrm>
          <a:prstGeom prst="rect">
            <a:avLst/>
          </a:prstGeom>
        </p:spPr>
      </p:pic>
    </p:spTree>
    <p:extLst>
      <p:ext uri="{BB962C8B-B14F-4D97-AF65-F5344CB8AC3E}">
        <p14:creationId xmlns:p14="http://schemas.microsoft.com/office/powerpoint/2010/main" val="1090114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D0B824-FBC2-46D6-9601-50B65AC164D7}"/>
              </a:ext>
            </a:extLst>
          </p:cNvPr>
          <p:cNvPicPr>
            <a:picLocks noChangeAspect="1"/>
          </p:cNvPicPr>
          <p:nvPr/>
        </p:nvPicPr>
        <p:blipFill>
          <a:blip r:embed="rId3"/>
          <a:stretch>
            <a:fillRect/>
          </a:stretch>
        </p:blipFill>
        <p:spPr>
          <a:xfrm>
            <a:off x="4658138" y="1840863"/>
            <a:ext cx="2875724" cy="2662910"/>
          </a:xfrm>
          <a:prstGeom prst="rect">
            <a:avLst/>
          </a:prstGeom>
        </p:spPr>
      </p:pic>
      <p:sp>
        <p:nvSpPr>
          <p:cNvPr id="2" name="Title 1">
            <a:extLst>
              <a:ext uri="{FF2B5EF4-FFF2-40B4-BE49-F238E27FC236}">
                <a16:creationId xmlns:a16="http://schemas.microsoft.com/office/drawing/2014/main" id="{F6DFF7FA-BEFE-45A8-AF76-759B92F9EE7D}"/>
              </a:ext>
            </a:extLst>
          </p:cNvPr>
          <p:cNvSpPr>
            <a:spLocks noGrp="1"/>
          </p:cNvSpPr>
          <p:nvPr>
            <p:ph type="title"/>
          </p:nvPr>
        </p:nvSpPr>
        <p:spPr>
          <a:xfrm>
            <a:off x="838200" y="767390"/>
            <a:ext cx="10515600" cy="1325563"/>
          </a:xfrm>
        </p:spPr>
        <p:txBody>
          <a:bodyPr/>
          <a:lstStyle/>
          <a:p>
            <a:pPr algn="ctr"/>
            <a:r>
              <a:rPr lang="en-US" b="1" dirty="0"/>
              <a:t>WIN THE WAR</a:t>
            </a:r>
          </a:p>
        </p:txBody>
      </p:sp>
      <p:sp>
        <p:nvSpPr>
          <p:cNvPr id="5" name="Title 1">
            <a:extLst>
              <a:ext uri="{FF2B5EF4-FFF2-40B4-BE49-F238E27FC236}">
                <a16:creationId xmlns:a16="http://schemas.microsoft.com/office/drawing/2014/main" id="{0782BFD7-2039-4673-B5C8-BB47FBF565BB}"/>
              </a:ext>
            </a:extLst>
          </p:cNvPr>
          <p:cNvSpPr txBox="1">
            <a:spLocks/>
          </p:cNvSpPr>
          <p:nvPr/>
        </p:nvSpPr>
        <p:spPr>
          <a:xfrm>
            <a:off x="838200" y="45037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Act now: Webinar attendees can get Titanium</a:t>
            </a:r>
            <a:br>
              <a:rPr lang="en-US" dirty="0"/>
            </a:br>
            <a:r>
              <a:rPr lang="en-US" dirty="0"/>
              <a:t>for 10% off with the code:  titanium10</a:t>
            </a:r>
          </a:p>
        </p:txBody>
      </p:sp>
    </p:spTree>
    <p:extLst>
      <p:ext uri="{BB962C8B-B14F-4D97-AF65-F5344CB8AC3E}">
        <p14:creationId xmlns:p14="http://schemas.microsoft.com/office/powerpoint/2010/main" val="77883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D4FD-E454-45A6-A948-142F5456A582}"/>
              </a:ext>
            </a:extLst>
          </p:cNvPr>
          <p:cNvSpPr>
            <a:spLocks noGrp="1"/>
          </p:cNvSpPr>
          <p:nvPr>
            <p:ph type="title"/>
          </p:nvPr>
        </p:nvSpPr>
        <p:spPr>
          <a:xfrm>
            <a:off x="838200" y="794625"/>
            <a:ext cx="10515600" cy="1325563"/>
          </a:xfrm>
        </p:spPr>
        <p:txBody>
          <a:bodyPr>
            <a:normAutofit/>
          </a:bodyPr>
          <a:lstStyle/>
          <a:p>
            <a:pPr algn="ctr"/>
            <a:r>
              <a:rPr lang="en-US" sz="4800" b="1" dirty="0">
                <a:latin typeface="Calibri" panose="020F0502020204030204" pitchFamily="34" charset="0"/>
                <a:cs typeface="Calibri" panose="020F0502020204030204" pitchFamily="34" charset="0"/>
              </a:rPr>
              <a:t>KIDS AND CANCER</a:t>
            </a:r>
          </a:p>
        </p:txBody>
      </p:sp>
      <p:sp>
        <p:nvSpPr>
          <p:cNvPr id="3" name="Content Placeholder 2">
            <a:extLst>
              <a:ext uri="{FF2B5EF4-FFF2-40B4-BE49-F238E27FC236}">
                <a16:creationId xmlns:a16="http://schemas.microsoft.com/office/drawing/2014/main" id="{D1544691-6248-4B1C-B067-D8EFF921C17D}"/>
              </a:ext>
            </a:extLst>
          </p:cNvPr>
          <p:cNvSpPr>
            <a:spLocks noGrp="1"/>
          </p:cNvSpPr>
          <p:nvPr>
            <p:ph idx="1"/>
          </p:nvPr>
        </p:nvSpPr>
        <p:spPr>
          <a:xfrm>
            <a:off x="838200" y="2120628"/>
            <a:ext cx="10515600" cy="4351338"/>
          </a:xfrm>
        </p:spPr>
        <p:txBody>
          <a:bodyPr>
            <a:normAutofit/>
          </a:bodyPr>
          <a:lstStyle/>
          <a:p>
            <a:pPr marL="0" indent="0" algn="ctr">
              <a:buNone/>
            </a:pPr>
            <a:r>
              <a:rPr lang="en-US" sz="2400" dirty="0">
                <a:latin typeface="Arial Rounded MT Bold" panose="020F0704030504030204" pitchFamily="34" charset="0"/>
              </a:rPr>
              <a:t>The rate of new childhood cancer cases, including leukemia, has steadily increased over the last 40 years. </a:t>
            </a:r>
            <a:r>
              <a:rPr lang="en-US" sz="2000" dirty="0">
                <a:latin typeface="Arial Rounded MT Bold" panose="020F0704030504030204" pitchFamily="34" charset="0"/>
              </a:rPr>
              <a:t>(seer.cancer.gov)</a:t>
            </a:r>
          </a:p>
          <a:p>
            <a:pPr>
              <a:buFont typeface="Arial"/>
              <a:buChar char="•"/>
            </a:pPr>
            <a:endParaRPr lang="en-US" sz="2000" dirty="0">
              <a:latin typeface="Arial Rounded MT Bold" panose="020F0704030504030204" pitchFamily="34" charset="0"/>
            </a:endParaRPr>
          </a:p>
          <a:p>
            <a:pPr>
              <a:buFont typeface="Arial"/>
              <a:buChar char="•"/>
            </a:pPr>
            <a:endParaRPr lang="en-US" sz="2000" dirty="0">
              <a:latin typeface="Arial Rounded MT Bold" panose="020F0704030504030204" pitchFamily="34" charset="0"/>
            </a:endParaRPr>
          </a:p>
          <a:p>
            <a:pPr marL="0" indent="0">
              <a:buNone/>
            </a:pPr>
            <a:endParaRPr lang="en-US" sz="18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1AAEA62A-5D6F-4C8A-B3D4-1507846D7ABE}"/>
              </a:ext>
            </a:extLst>
          </p:cNvPr>
          <p:cNvPicPr>
            <a:picLocks noChangeAspect="1"/>
          </p:cNvPicPr>
          <p:nvPr/>
        </p:nvPicPr>
        <p:blipFill>
          <a:blip r:embed="rId2"/>
          <a:stretch>
            <a:fillRect/>
          </a:stretch>
        </p:blipFill>
        <p:spPr>
          <a:xfrm>
            <a:off x="1766514" y="3248723"/>
            <a:ext cx="8658972" cy="2623441"/>
          </a:xfrm>
          <a:prstGeom prst="rect">
            <a:avLst/>
          </a:prstGeom>
        </p:spPr>
      </p:pic>
    </p:spTree>
    <p:extLst>
      <p:ext uri="{BB962C8B-B14F-4D97-AF65-F5344CB8AC3E}">
        <p14:creationId xmlns:p14="http://schemas.microsoft.com/office/powerpoint/2010/main" val="159994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E790C-BD4A-48BA-B1CA-B7AA3A87CB51}"/>
              </a:ext>
            </a:extLst>
          </p:cNvPr>
          <p:cNvSpPr>
            <a:spLocks noGrp="1"/>
          </p:cNvSpPr>
          <p:nvPr>
            <p:ph type="title"/>
          </p:nvPr>
        </p:nvSpPr>
        <p:spPr>
          <a:xfrm>
            <a:off x="1146672" y="1788169"/>
            <a:ext cx="10515600" cy="1325563"/>
          </a:xfrm>
        </p:spPr>
        <p:txBody>
          <a:bodyPr>
            <a:normAutofit fontScale="90000"/>
          </a:bodyPr>
          <a:lstStyle/>
          <a:p>
            <a:r>
              <a:rPr lang="en-US" dirty="0"/>
              <a:t>For your cancer talk/event: </a:t>
            </a:r>
            <a:br>
              <a:rPr lang="en-US" dirty="0"/>
            </a:br>
            <a:r>
              <a:rPr lang="en-US" sz="3600" dirty="0"/>
              <a:t>https://vitalleohealth.com/monthly-promotional-material/</a:t>
            </a:r>
            <a:endParaRPr lang="en-US" dirty="0"/>
          </a:p>
        </p:txBody>
      </p:sp>
      <p:sp>
        <p:nvSpPr>
          <p:cNvPr id="5" name="Title 3">
            <a:extLst>
              <a:ext uri="{FF2B5EF4-FFF2-40B4-BE49-F238E27FC236}">
                <a16:creationId xmlns:a16="http://schemas.microsoft.com/office/drawing/2014/main" id="{462166E9-4A93-497D-8D59-37AF267DA4E4}"/>
              </a:ext>
            </a:extLst>
          </p:cNvPr>
          <p:cNvSpPr txBox="1">
            <a:spLocks/>
          </p:cNvSpPr>
          <p:nvPr/>
        </p:nvSpPr>
        <p:spPr>
          <a:xfrm>
            <a:off x="1146672" y="3720471"/>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Submit Questions to: </a:t>
            </a:r>
            <a:br>
              <a:rPr lang="en-US" dirty="0"/>
            </a:br>
            <a:r>
              <a:rPr lang="en-US" sz="3300" dirty="0"/>
              <a:t>support@vitalleohealth.com</a:t>
            </a:r>
          </a:p>
        </p:txBody>
      </p:sp>
    </p:spTree>
    <p:extLst>
      <p:ext uri="{BB962C8B-B14F-4D97-AF65-F5344CB8AC3E}">
        <p14:creationId xmlns:p14="http://schemas.microsoft.com/office/powerpoint/2010/main" val="2246132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5BCA6AB8-716C-4CCA-9BA0-56A3CEE8F2EB}"/>
              </a:ext>
            </a:extLst>
          </p:cNvPr>
          <p:cNvSpPr>
            <a:spLocks noGrp="1"/>
          </p:cNvSpPr>
          <p:nvPr>
            <p:ph type="title"/>
          </p:nvPr>
        </p:nvSpPr>
        <p:spPr/>
        <p:txBody>
          <a:bodyPr/>
          <a:lstStyle/>
          <a:p>
            <a:endParaRPr lang="en-US" altLang="en-US"/>
          </a:p>
        </p:txBody>
      </p:sp>
      <p:pic>
        <p:nvPicPr>
          <p:cNvPr id="9219" name="Content Placeholder 4" descr="Logo, company name&#10;&#10;Description automatically generated">
            <a:extLst>
              <a:ext uri="{FF2B5EF4-FFF2-40B4-BE49-F238E27FC236}">
                <a16:creationId xmlns:a16="http://schemas.microsoft.com/office/drawing/2014/main" id="{7BE7C8DF-E271-4B29-94B5-AF75698F8D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96DF-196F-44CD-8649-3D4CB94E1EF2}"/>
              </a:ext>
            </a:extLst>
          </p:cNvPr>
          <p:cNvSpPr>
            <a:spLocks noGrp="1"/>
          </p:cNvSpPr>
          <p:nvPr>
            <p:ph type="title"/>
          </p:nvPr>
        </p:nvSpPr>
        <p:spPr>
          <a:xfrm>
            <a:off x="838198" y="802555"/>
            <a:ext cx="10515600" cy="1325563"/>
          </a:xfrm>
        </p:spPr>
        <p:txBody>
          <a:bodyPr>
            <a:normAutofit/>
          </a:bodyPr>
          <a:lstStyle/>
          <a:p>
            <a:pPr algn="ctr"/>
            <a:r>
              <a:rPr lang="en-US" sz="4000" b="1" dirty="0">
                <a:latin typeface="Calibri" panose="020F0502020204030204" pitchFamily="34" charset="0"/>
                <a:cs typeface="Calibri" panose="020F0502020204030204" pitchFamily="34" charset="0"/>
              </a:rPr>
              <a:t>GLOBAL CANCER BY THE NUMBERS</a:t>
            </a:r>
          </a:p>
        </p:txBody>
      </p:sp>
      <p:sp>
        <p:nvSpPr>
          <p:cNvPr id="3" name="Content Placeholder 2">
            <a:extLst>
              <a:ext uri="{FF2B5EF4-FFF2-40B4-BE49-F238E27FC236}">
                <a16:creationId xmlns:a16="http://schemas.microsoft.com/office/drawing/2014/main" id="{266B12A9-CA48-4028-B421-56B96B7D8D13}"/>
              </a:ext>
            </a:extLst>
          </p:cNvPr>
          <p:cNvSpPr>
            <a:spLocks noGrp="1"/>
          </p:cNvSpPr>
          <p:nvPr>
            <p:ph idx="1"/>
          </p:nvPr>
        </p:nvSpPr>
        <p:spPr>
          <a:xfrm>
            <a:off x="1059871" y="2072698"/>
            <a:ext cx="10072255" cy="4351338"/>
          </a:xfrm>
        </p:spPr>
        <p:txBody>
          <a:bodyPr>
            <a:normAutofit/>
          </a:bodyPr>
          <a:lstStyle/>
          <a:p>
            <a:pPr marL="0" indent="0" algn="ctr">
              <a:buNone/>
            </a:pPr>
            <a:r>
              <a:rPr lang="en-US" sz="2400" b="1" dirty="0">
                <a:latin typeface="Calibri" panose="020F0502020204030204" pitchFamily="34" charset="0"/>
                <a:cs typeface="Calibri" panose="020F0502020204030204" pitchFamily="34" charset="0"/>
              </a:rPr>
              <a:t>Global cancer cases are expected to rise more than 75-93% by 2030. </a:t>
            </a:r>
          </a:p>
          <a:p>
            <a:pPr marL="0" indent="0" algn="ctr">
              <a:buNone/>
            </a:pPr>
            <a:r>
              <a:rPr lang="en-US" sz="2400" i="1" dirty="0">
                <a:cs typeface="Tahoma" charset="0"/>
              </a:rPr>
              <a:t>Journal: Lancet Oncology</a:t>
            </a:r>
            <a:endParaRPr lang="en-US" sz="2400" dirty="0"/>
          </a:p>
          <a:p>
            <a:endParaRPr lang="en-US" sz="2400" dirty="0"/>
          </a:p>
        </p:txBody>
      </p:sp>
      <p:pic>
        <p:nvPicPr>
          <p:cNvPr id="5" name="Picture 4">
            <a:extLst>
              <a:ext uri="{FF2B5EF4-FFF2-40B4-BE49-F238E27FC236}">
                <a16:creationId xmlns:a16="http://schemas.microsoft.com/office/drawing/2014/main" id="{CDE02009-6C0A-4F8F-874F-F5F55ACB6F88}"/>
              </a:ext>
            </a:extLst>
          </p:cNvPr>
          <p:cNvPicPr>
            <a:picLocks noChangeAspect="1"/>
          </p:cNvPicPr>
          <p:nvPr/>
        </p:nvPicPr>
        <p:blipFill>
          <a:blip r:embed="rId3"/>
          <a:stretch>
            <a:fillRect/>
          </a:stretch>
        </p:blipFill>
        <p:spPr>
          <a:xfrm>
            <a:off x="4748911" y="3196362"/>
            <a:ext cx="2694177" cy="2664111"/>
          </a:xfrm>
          <a:prstGeom prst="rect">
            <a:avLst/>
          </a:prstGeom>
        </p:spPr>
      </p:pic>
    </p:spTree>
    <p:extLst>
      <p:ext uri="{BB962C8B-B14F-4D97-AF65-F5344CB8AC3E}">
        <p14:creationId xmlns:p14="http://schemas.microsoft.com/office/powerpoint/2010/main" val="237704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4269A9-2CCB-4878-B035-9B87FCCBD1F4}"/>
              </a:ext>
            </a:extLst>
          </p:cNvPr>
          <p:cNvSpPr>
            <a:spLocks noGrp="1"/>
          </p:cNvSpPr>
          <p:nvPr>
            <p:ph type="title"/>
          </p:nvPr>
        </p:nvSpPr>
        <p:spPr>
          <a:xfrm>
            <a:off x="838200" y="808473"/>
            <a:ext cx="10515600" cy="1325563"/>
          </a:xfrm>
        </p:spPr>
        <p:txBody>
          <a:bodyPr>
            <a:normAutofit/>
          </a:bodyPr>
          <a:lstStyle/>
          <a:p>
            <a:pPr algn="ctr"/>
            <a:r>
              <a:rPr lang="en-US" sz="4000" b="1" dirty="0"/>
              <a:t>THE WAR ON CANCER</a:t>
            </a:r>
            <a:endParaRPr lang="en-US" sz="4000" dirty="0"/>
          </a:p>
        </p:txBody>
      </p:sp>
      <p:pic>
        <p:nvPicPr>
          <p:cNvPr id="8" name="Content Placeholder 7">
            <a:extLst>
              <a:ext uri="{FF2B5EF4-FFF2-40B4-BE49-F238E27FC236}">
                <a16:creationId xmlns:a16="http://schemas.microsoft.com/office/drawing/2014/main" id="{0C2D6252-1A24-4B41-9D39-C4625D324AD0}"/>
              </a:ext>
            </a:extLst>
          </p:cNvPr>
          <p:cNvPicPr>
            <a:picLocks noGrp="1" noChangeAspect="1"/>
          </p:cNvPicPr>
          <p:nvPr>
            <p:ph idx="1"/>
          </p:nvPr>
        </p:nvPicPr>
        <p:blipFill>
          <a:blip r:embed="rId2"/>
          <a:stretch>
            <a:fillRect/>
          </a:stretch>
        </p:blipFill>
        <p:spPr>
          <a:xfrm>
            <a:off x="5458691" y="1905128"/>
            <a:ext cx="4308551" cy="3954589"/>
          </a:xfrm>
        </p:spPr>
      </p:pic>
      <p:sp>
        <p:nvSpPr>
          <p:cNvPr id="10" name="TextBox 9">
            <a:extLst>
              <a:ext uri="{FF2B5EF4-FFF2-40B4-BE49-F238E27FC236}">
                <a16:creationId xmlns:a16="http://schemas.microsoft.com/office/drawing/2014/main" id="{261C92FD-B3B4-436A-8E5A-DD2A2390DA25}"/>
              </a:ext>
            </a:extLst>
          </p:cNvPr>
          <p:cNvSpPr txBox="1"/>
          <p:nvPr/>
        </p:nvSpPr>
        <p:spPr>
          <a:xfrm>
            <a:off x="1925787" y="1910918"/>
            <a:ext cx="3474721" cy="3539430"/>
          </a:xfrm>
          <a:prstGeom prst="rect">
            <a:avLst/>
          </a:prstGeom>
          <a:noFill/>
        </p:spPr>
        <p:txBody>
          <a:bodyPr wrap="square">
            <a:spAutoFit/>
          </a:bodyPr>
          <a:lstStyle/>
          <a:p>
            <a:r>
              <a:rPr lang="en-US" sz="2800" b="1" dirty="0"/>
              <a:t>The National Cancer Institute was established in its current form by the National Cancer Act of 1971, signed into law by President Richard Nixon. </a:t>
            </a:r>
          </a:p>
        </p:txBody>
      </p:sp>
    </p:spTree>
    <p:extLst>
      <p:ext uri="{BB962C8B-B14F-4D97-AF65-F5344CB8AC3E}">
        <p14:creationId xmlns:p14="http://schemas.microsoft.com/office/powerpoint/2010/main" val="1487373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C2261-FA1E-42E5-AC83-E504AEA020FE}"/>
              </a:ext>
            </a:extLst>
          </p:cNvPr>
          <p:cNvSpPr>
            <a:spLocks noGrp="1"/>
          </p:cNvSpPr>
          <p:nvPr>
            <p:ph type="title"/>
          </p:nvPr>
        </p:nvSpPr>
        <p:spPr>
          <a:xfrm>
            <a:off x="838199" y="808471"/>
            <a:ext cx="10515600" cy="1325563"/>
          </a:xfrm>
        </p:spPr>
        <p:txBody>
          <a:bodyPr>
            <a:normAutofit/>
          </a:bodyPr>
          <a:lstStyle/>
          <a:p>
            <a:pPr algn="ctr"/>
            <a:r>
              <a:rPr lang="en-US" b="1" dirty="0">
                <a:latin typeface="+mn-lt"/>
              </a:rPr>
              <a:t>WE’VE LOST THE WAR</a:t>
            </a:r>
            <a:endParaRPr lang="en-US" dirty="0">
              <a:latin typeface="+mn-lt"/>
            </a:endParaRPr>
          </a:p>
        </p:txBody>
      </p:sp>
      <p:pic>
        <p:nvPicPr>
          <p:cNvPr id="5" name="Content Placeholder 4">
            <a:extLst>
              <a:ext uri="{FF2B5EF4-FFF2-40B4-BE49-F238E27FC236}">
                <a16:creationId xmlns:a16="http://schemas.microsoft.com/office/drawing/2014/main" id="{DE18FA9A-3E5C-4C8B-AE8D-B658DC804CEF}"/>
              </a:ext>
            </a:extLst>
          </p:cNvPr>
          <p:cNvPicPr>
            <a:picLocks noGrp="1" noChangeAspect="1"/>
          </p:cNvPicPr>
          <p:nvPr>
            <p:ph idx="1"/>
          </p:nvPr>
        </p:nvPicPr>
        <p:blipFill>
          <a:blip r:embed="rId2"/>
          <a:stretch>
            <a:fillRect/>
          </a:stretch>
        </p:blipFill>
        <p:spPr>
          <a:xfrm>
            <a:off x="4386459" y="1821764"/>
            <a:ext cx="3399795" cy="4066417"/>
          </a:xfrm>
        </p:spPr>
      </p:pic>
    </p:spTree>
    <p:extLst>
      <p:ext uri="{BB962C8B-B14F-4D97-AF65-F5344CB8AC3E}">
        <p14:creationId xmlns:p14="http://schemas.microsoft.com/office/powerpoint/2010/main" val="2664755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92412-B82B-4374-8057-52095EB109F3}"/>
              </a:ext>
            </a:extLst>
          </p:cNvPr>
          <p:cNvSpPr>
            <a:spLocks noGrp="1"/>
          </p:cNvSpPr>
          <p:nvPr>
            <p:ph type="title"/>
          </p:nvPr>
        </p:nvSpPr>
        <p:spPr>
          <a:xfrm>
            <a:off x="838200" y="766906"/>
            <a:ext cx="10515600" cy="1325563"/>
          </a:xfrm>
        </p:spPr>
        <p:txBody>
          <a:bodyPr>
            <a:normAutofit/>
          </a:bodyPr>
          <a:lstStyle/>
          <a:p>
            <a:pPr algn="ctr"/>
            <a:r>
              <a:rPr lang="en-US" sz="4800" b="1" dirty="0"/>
              <a:t>ECOGENETICS</a:t>
            </a:r>
          </a:p>
        </p:txBody>
      </p:sp>
      <p:sp>
        <p:nvSpPr>
          <p:cNvPr id="3" name="Content Placeholder 2">
            <a:extLst>
              <a:ext uri="{FF2B5EF4-FFF2-40B4-BE49-F238E27FC236}">
                <a16:creationId xmlns:a16="http://schemas.microsoft.com/office/drawing/2014/main" id="{B94FDBFC-2CF7-42A9-9917-3C1B21CD1D38}"/>
              </a:ext>
            </a:extLst>
          </p:cNvPr>
          <p:cNvSpPr>
            <a:spLocks noGrp="1"/>
          </p:cNvSpPr>
          <p:nvPr>
            <p:ph idx="1"/>
          </p:nvPr>
        </p:nvSpPr>
        <p:spPr>
          <a:xfrm>
            <a:off x="838200" y="1953924"/>
            <a:ext cx="10515600" cy="4351338"/>
          </a:xfrm>
        </p:spPr>
        <p:txBody>
          <a:bodyPr>
            <a:normAutofit/>
          </a:bodyPr>
          <a:lstStyle/>
          <a:p>
            <a:pPr marL="0" indent="0" algn="ctr">
              <a:buNone/>
            </a:pPr>
            <a:r>
              <a:rPr lang="en-US" sz="3200" b="1" dirty="0"/>
              <a:t>Environmental Risk Evaluation</a:t>
            </a:r>
          </a:p>
          <a:p>
            <a:pPr marL="0" indent="0" algn="ctr">
              <a:buNone/>
            </a:pPr>
            <a:endParaRPr lang="en-US" sz="3200" b="1" dirty="0"/>
          </a:p>
          <a:p>
            <a:pPr marL="0" indent="0" algn="ctr">
              <a:buNone/>
            </a:pPr>
            <a:endParaRPr lang="en-US" sz="3200" b="1" dirty="0"/>
          </a:p>
          <a:p>
            <a:pPr marL="0" indent="0" algn="ctr">
              <a:buNone/>
            </a:pPr>
            <a:endParaRPr lang="en-US" sz="3200" b="1" dirty="0"/>
          </a:p>
          <a:p>
            <a:pPr marL="0" indent="0" algn="ctr">
              <a:buNone/>
            </a:pPr>
            <a:endParaRPr lang="en-US" sz="3200" b="1" dirty="0"/>
          </a:p>
          <a:p>
            <a:pPr marL="0" indent="0" algn="ctr">
              <a:buNone/>
            </a:pPr>
            <a:endParaRPr lang="en-US" sz="3200" b="1" dirty="0"/>
          </a:p>
          <a:p>
            <a:pPr marL="0" indent="0" algn="ctr">
              <a:buNone/>
            </a:pPr>
            <a:r>
              <a:rPr lang="en-US" sz="3200" b="1" dirty="0"/>
              <a:t>In A Healthy Environment; Cells Thrive</a:t>
            </a:r>
          </a:p>
        </p:txBody>
      </p:sp>
      <p:pic>
        <p:nvPicPr>
          <p:cNvPr id="4" name="Content Placeholder 7">
            <a:extLst>
              <a:ext uri="{FF2B5EF4-FFF2-40B4-BE49-F238E27FC236}">
                <a16:creationId xmlns:a16="http://schemas.microsoft.com/office/drawing/2014/main" id="{C402348B-ECB9-407E-9022-83FEC8CB6D3F}"/>
              </a:ext>
            </a:extLst>
          </p:cNvPr>
          <p:cNvPicPr>
            <a:picLocks noChangeAspect="1"/>
          </p:cNvPicPr>
          <p:nvPr/>
        </p:nvPicPr>
        <p:blipFill>
          <a:blip r:embed="rId3"/>
          <a:stretch>
            <a:fillRect/>
          </a:stretch>
        </p:blipFill>
        <p:spPr>
          <a:xfrm>
            <a:off x="3885538" y="2560320"/>
            <a:ext cx="4587903" cy="2760758"/>
          </a:xfrm>
          <a:prstGeom prst="rect">
            <a:avLst/>
          </a:prstGeom>
        </p:spPr>
      </p:pic>
    </p:spTree>
    <p:extLst>
      <p:ext uri="{BB962C8B-B14F-4D97-AF65-F5344CB8AC3E}">
        <p14:creationId xmlns:p14="http://schemas.microsoft.com/office/powerpoint/2010/main" val="3007573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F0349-834F-4448-BFC7-DB1F6F567F5F}"/>
              </a:ext>
            </a:extLst>
          </p:cNvPr>
          <p:cNvSpPr>
            <a:spLocks noGrp="1"/>
          </p:cNvSpPr>
          <p:nvPr>
            <p:ph type="title"/>
          </p:nvPr>
        </p:nvSpPr>
        <p:spPr>
          <a:xfrm>
            <a:off x="838200" y="794616"/>
            <a:ext cx="10515600" cy="1325563"/>
          </a:xfrm>
        </p:spPr>
        <p:txBody>
          <a:bodyPr>
            <a:normAutofit/>
          </a:bodyPr>
          <a:lstStyle/>
          <a:p>
            <a:pPr algn="ctr"/>
            <a:r>
              <a:rPr lang="en-US" sz="4000" b="1" dirty="0">
                <a:latin typeface="+mn-lt"/>
              </a:rPr>
              <a:t>EPIGENETICS</a:t>
            </a:r>
          </a:p>
        </p:txBody>
      </p:sp>
      <p:sp>
        <p:nvSpPr>
          <p:cNvPr id="4" name="Content Placeholder 3">
            <a:extLst>
              <a:ext uri="{FF2B5EF4-FFF2-40B4-BE49-F238E27FC236}">
                <a16:creationId xmlns:a16="http://schemas.microsoft.com/office/drawing/2014/main" id="{73FF9F92-E545-4DEC-8368-110A963A3EB0}"/>
              </a:ext>
            </a:extLst>
          </p:cNvPr>
          <p:cNvSpPr>
            <a:spLocks noGrp="1"/>
          </p:cNvSpPr>
          <p:nvPr>
            <p:ph idx="1"/>
          </p:nvPr>
        </p:nvSpPr>
        <p:spPr>
          <a:xfrm>
            <a:off x="2152650" y="1857462"/>
            <a:ext cx="7886700" cy="4773958"/>
          </a:xfrm>
        </p:spPr>
        <p:txBody>
          <a:bodyPr>
            <a:normAutofit/>
          </a:bodyPr>
          <a:lstStyle/>
          <a:p>
            <a:pPr marL="0" indent="0" algn="ctr">
              <a:buNone/>
            </a:pPr>
            <a:r>
              <a:rPr lang="en-US" sz="2400" b="1" dirty="0"/>
              <a:t>ENVIRONMENT = </a:t>
            </a:r>
          </a:p>
          <a:p>
            <a:r>
              <a:rPr lang="en-US" sz="2400" b="1" dirty="0"/>
              <a:t>Nervous System</a:t>
            </a:r>
          </a:p>
          <a:p>
            <a:r>
              <a:rPr lang="en-US" sz="2400" b="1" dirty="0"/>
              <a:t>Toxicity</a:t>
            </a:r>
          </a:p>
          <a:p>
            <a:r>
              <a:rPr lang="en-US" sz="2400" b="1" dirty="0"/>
              <a:t>Diet and Nutrient Sufficiency</a:t>
            </a:r>
          </a:p>
          <a:p>
            <a:r>
              <a:rPr lang="en-US" sz="2400" b="1" dirty="0"/>
              <a:t>Fitness</a:t>
            </a:r>
          </a:p>
          <a:p>
            <a:r>
              <a:rPr lang="en-US" sz="2400" b="1" dirty="0"/>
              <a:t>Stress</a:t>
            </a:r>
          </a:p>
        </p:txBody>
      </p:sp>
      <p:pic>
        <p:nvPicPr>
          <p:cNvPr id="5" name="Picture 4">
            <a:extLst>
              <a:ext uri="{FF2B5EF4-FFF2-40B4-BE49-F238E27FC236}">
                <a16:creationId xmlns:a16="http://schemas.microsoft.com/office/drawing/2014/main" id="{E99640F6-8220-4C34-83BF-138263F7EAA3}"/>
              </a:ext>
            </a:extLst>
          </p:cNvPr>
          <p:cNvPicPr>
            <a:picLocks noChangeAspect="1"/>
          </p:cNvPicPr>
          <p:nvPr/>
        </p:nvPicPr>
        <p:blipFill>
          <a:blip r:embed="rId2"/>
          <a:stretch>
            <a:fillRect/>
          </a:stretch>
        </p:blipFill>
        <p:spPr>
          <a:xfrm>
            <a:off x="2215896" y="4620660"/>
            <a:ext cx="7760208" cy="1262821"/>
          </a:xfrm>
          <a:prstGeom prst="rect">
            <a:avLst/>
          </a:prstGeom>
        </p:spPr>
      </p:pic>
    </p:spTree>
    <p:extLst>
      <p:ext uri="{BB962C8B-B14F-4D97-AF65-F5344CB8AC3E}">
        <p14:creationId xmlns:p14="http://schemas.microsoft.com/office/powerpoint/2010/main" val="2178215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D82396EEFDBB4C98FB23F8A285441F" ma:contentTypeVersion="12" ma:contentTypeDescription="Create a new document." ma:contentTypeScope="" ma:versionID="998dbc5ac6f2f93725b93824d4e2012f">
  <xsd:schema xmlns:xsd="http://www.w3.org/2001/XMLSchema" xmlns:xs="http://www.w3.org/2001/XMLSchema" xmlns:p="http://schemas.microsoft.com/office/2006/metadata/properties" xmlns:ns2="502fb3df-5a06-40ca-9d2e-e76176209265" xmlns:ns3="8fec528b-ddee-46e1-99a2-0962d46385a1" targetNamespace="http://schemas.microsoft.com/office/2006/metadata/properties" ma:root="true" ma:fieldsID="a167e65377343edacb725b96f3f62c4a" ns2:_="" ns3:_="">
    <xsd:import namespace="502fb3df-5a06-40ca-9d2e-e76176209265"/>
    <xsd:import namespace="8fec528b-ddee-46e1-99a2-0962d46385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fb3df-5a06-40ca-9d2e-e761762092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ec528b-ddee-46e1-99a2-0962d46385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9CFCB1-7B15-4D3F-A3CC-C30D63500E7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D8C6C3E-9AD4-46DA-A448-921E2BF244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2fb3df-5a06-40ca-9d2e-e76176209265"/>
    <ds:schemaRef ds:uri="8fec528b-ddee-46e1-99a2-0962d4638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5834E7-93D1-4C07-9BCC-ADEE8AE0A9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61259</TotalTime>
  <Words>4609</Words>
  <Application>Microsoft Office PowerPoint</Application>
  <PresentationFormat>Widescreen</PresentationFormat>
  <Paragraphs>357</Paragraphs>
  <Slides>41</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Arial Rounded MT Bold</vt:lpstr>
      <vt:lpstr>Calibri</vt:lpstr>
      <vt:lpstr>Calibri Light</vt:lpstr>
      <vt:lpstr>PT Serif Caption</vt:lpstr>
      <vt:lpstr>Roboto</vt:lpstr>
      <vt:lpstr>Tahoma</vt:lpstr>
      <vt:lpstr>Times New Roman</vt:lpstr>
      <vt:lpstr>Trebuchet MS</vt:lpstr>
      <vt:lpstr>Office Theme</vt:lpstr>
      <vt:lpstr>KILLING CANCER</vt:lpstr>
      <vt:lpstr>STAY VIGILANT </vt:lpstr>
      <vt:lpstr>U.S. CANCER PROJECTIONS</vt:lpstr>
      <vt:lpstr>KIDS AND CANCER</vt:lpstr>
      <vt:lpstr>GLOBAL CANCER BY THE NUMBERS</vt:lpstr>
      <vt:lpstr>THE WAR ON CANCER</vt:lpstr>
      <vt:lpstr>WE’VE LOST THE WAR</vt:lpstr>
      <vt:lpstr>ECOGENETICS</vt:lpstr>
      <vt:lpstr>EPIGENETICS</vt:lpstr>
      <vt:lpstr>WAITING UNTIL IT’S TOO LATE When do symptoms show up?</vt:lpstr>
      <vt:lpstr>THE NERVOUS SYSTEM D.D. PALMER</vt:lpstr>
      <vt:lpstr>Cancer Killing Research</vt:lpstr>
      <vt:lpstr>Fully Activate Your Cancer Killing Systems</vt:lpstr>
      <vt:lpstr>DIET AND NUTRIENT SUFFICIENCY</vt:lpstr>
      <vt:lpstr>MEDITERRANEAN DIET CANCER STUDY</vt:lpstr>
      <vt:lpstr>S.A.D. DIET: ANTI-MEDITERRANEAN</vt:lpstr>
      <vt:lpstr>Anti-Angiogenic Foods Angiogenesis: Transition benign tumors to malignant</vt:lpstr>
      <vt:lpstr>PowerPoint Presentation</vt:lpstr>
      <vt:lpstr>SUGAR FEEDS CANCER</vt:lpstr>
      <vt:lpstr>Studies Show That hs-CRP level Causes Cancer</vt:lpstr>
      <vt:lpstr>Fat and Cancer</vt:lpstr>
      <vt:lpstr>Product containing 100mg+ of Curcuminoids </vt:lpstr>
      <vt:lpstr>THE EDISON PACK</vt:lpstr>
      <vt:lpstr>E-FlamX</vt:lpstr>
      <vt:lpstr>Nutrient Sufficiency: Vitamin D3</vt:lpstr>
      <vt:lpstr>PowerPoint Presentation</vt:lpstr>
      <vt:lpstr>D Regulates the Expression of Over 900 Genes*</vt:lpstr>
      <vt:lpstr> The role of vitamin D in the prevention of coronavirus disease 2019 infection and mortality </vt:lpstr>
      <vt:lpstr>D REGULATES IMMUNITY</vt:lpstr>
      <vt:lpstr>THE IMMUNE TEST: CRP &amp; D</vt:lpstr>
      <vt:lpstr>PowerPoint Presentation</vt:lpstr>
      <vt:lpstr>The Gut and Immunity </vt:lpstr>
      <vt:lpstr>Gut Testing – Food Sensitivities &amp; Stool</vt:lpstr>
      <vt:lpstr>Stress &amp; Cancer</vt:lpstr>
      <vt:lpstr>(HIIT) Exercise &amp; Cancer Prevention</vt:lpstr>
      <vt:lpstr>Toxins – Possibly The Leading Cause of Cancer</vt:lpstr>
      <vt:lpstr>PowerPoint Presentation</vt:lpstr>
      <vt:lpstr>Detox: Toxins Cause Cancer</vt:lpstr>
      <vt:lpstr>WIN THE WAR</vt:lpstr>
      <vt:lpstr>For your cancer talk/event:  https://vitalleohealth.com/monthly-promotional-material/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Slack</dc:creator>
  <cp:lastModifiedBy>Ryan Miller</cp:lastModifiedBy>
  <cp:revision>141</cp:revision>
  <dcterms:created xsi:type="dcterms:W3CDTF">2020-02-25T14:48:12Z</dcterms:created>
  <dcterms:modified xsi:type="dcterms:W3CDTF">2021-09-29T19:20:34Z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0x010100ACD82396EEFDBB4C98FB23F8A285441F</vt:lpwstr>
  </property>
</Properties>
</file>