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1606" r:id="rId5"/>
    <p:sldId id="703" r:id="rId6"/>
    <p:sldId id="730" r:id="rId7"/>
    <p:sldId id="904" r:id="rId8"/>
    <p:sldId id="459" r:id="rId9"/>
    <p:sldId id="460" r:id="rId10"/>
    <p:sldId id="461" r:id="rId11"/>
    <p:sldId id="463" r:id="rId12"/>
    <p:sldId id="922" r:id="rId13"/>
    <p:sldId id="462" r:id="rId14"/>
    <p:sldId id="656" r:id="rId15"/>
    <p:sldId id="918" r:id="rId16"/>
    <p:sldId id="923" r:id="rId17"/>
    <p:sldId id="924" r:id="rId18"/>
    <p:sldId id="913" r:id="rId19"/>
    <p:sldId id="678" r:id="rId20"/>
    <p:sldId id="910" r:id="rId21"/>
    <p:sldId id="660" r:id="rId22"/>
    <p:sldId id="894" r:id="rId23"/>
    <p:sldId id="649" r:id="rId24"/>
    <p:sldId id="920" r:id="rId25"/>
    <p:sldId id="657" r:id="rId26"/>
    <p:sldId id="679" r:id="rId27"/>
    <p:sldId id="684" r:id="rId28"/>
    <p:sldId id="891" r:id="rId29"/>
    <p:sldId id="658" r:id="rId30"/>
    <p:sldId id="680" r:id="rId31"/>
    <p:sldId id="268" r:id="rId32"/>
    <p:sldId id="266" r:id="rId33"/>
    <p:sldId id="917" r:id="rId34"/>
    <p:sldId id="947" r:id="rId35"/>
    <p:sldId id="901" r:id="rId36"/>
    <p:sldId id="907" r:id="rId37"/>
    <p:sldId id="1620" r:id="rId38"/>
    <p:sldId id="303" r:id="rId39"/>
    <p:sldId id="954" r:id="rId40"/>
    <p:sldId id="394" r:id="rId41"/>
    <p:sldId id="288" r:id="rId42"/>
    <p:sldId id="444" r:id="rId43"/>
    <p:sldId id="281" r:id="rId44"/>
    <p:sldId id="956" r:id="rId45"/>
    <p:sldId id="16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639" autoAdjust="0"/>
  </p:normalViewPr>
  <p:slideViewPr>
    <p:cSldViewPr snapToGrid="0" snapToObjects="1">
      <p:cViewPr varScale="1">
        <p:scale>
          <a:sx n="76" d="100"/>
          <a:sy n="76" d="100"/>
        </p:scale>
        <p:origin x="278"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39771-6DCE-6049-9B43-37CD1E443461}" type="datetimeFigureOut">
              <a:rPr lang="en-US" smtClean="0"/>
              <a:t>8/31/2021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D39E3A-1813-2344-892D-DEDE9DA5F2AA}" type="slidenum">
              <a:rPr lang="en-US" smtClean="0"/>
              <a:t>‹#›</a:t>
            </a:fld>
            <a:endParaRPr lang="en-US" dirty="0"/>
          </a:p>
        </p:txBody>
      </p:sp>
    </p:spTree>
    <p:extLst>
      <p:ext uri="{BB962C8B-B14F-4D97-AF65-F5344CB8AC3E}">
        <p14:creationId xmlns:p14="http://schemas.microsoft.com/office/powerpoint/2010/main" val="77178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ebmd.com/women/ss/slideshow-what-is-inflamma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webmd.com/stroke/ss/slideshow-stroke-overview" TargetMode="External"/><Relationship Id="rId5" Type="http://schemas.openxmlformats.org/officeDocument/2006/relationships/hyperlink" Target="https://www.webmd.com/women/video/heart-attack-women-different" TargetMode="External"/><Relationship Id="rId4" Type="http://schemas.openxmlformats.org/officeDocument/2006/relationships/hyperlink" Target="https://www.webmd.com/women/default.ht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6A7BB6E-9039-4428-B609-E162028217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3BA4E7B-03A1-406C-8539-CC83058CF6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00" name="Slide Number Placeholder 3">
            <a:extLst>
              <a:ext uri="{FF2B5EF4-FFF2-40B4-BE49-F238E27FC236}">
                <a16:creationId xmlns:a16="http://schemas.microsoft.com/office/drawing/2014/main" id="{49A10239-96FB-461A-909D-B9DD3B485B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17C084-6B72-40C7-892A-3F9EC6102BD3}" type="slidenum">
              <a:rPr lang="en-US" altLang="en-US" smtClean="0"/>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Research has shown that those with the highest level of IGF were seven times more likely to develop breast cancer than those with the lowest.</a:t>
            </a:r>
          </a:p>
          <a:p>
            <a:r>
              <a:rPr lang="en-US" sz="1200" kern="1200" dirty="0">
                <a:solidFill>
                  <a:schemeClr val="tx1"/>
                </a:solidFill>
                <a:effectLst/>
                <a:latin typeface="+mn-lt"/>
                <a:ea typeface="+mn-ea"/>
                <a:cs typeface="+mn-cs"/>
              </a:rPr>
              <a:t>Additional research from Harvard and the University of California at San Francisco in the United States and McGill in Canada, demonstrated the same phenomenon for prostate cancer&gt;  For men, the risk was as much as nine times greater for those with the highest levels of IGF. Additional studies have shown that a high glycemic index is likewise associated with cancer of the pancreas, colon, and ovaries.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study, published in the Journal of the National Cancer Institute, concludes that it is not obesity per se that is a risk factor for breast cancer, but rather high insulin levels that tend to be associated with excessive body weight. The women with the higher insulin levels (and who were not diabetic or taking hormone replacement therapy) had almost twice the risk of developing breast cancer during the follow-up period compared to those whose insulin levels were the lowest.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Peek, R. M., Jr., S. Mohla, and R. N. DuBois, “Inflammation in the Genesis and Perpetuation of Cancer: Summary and Recommendations from a National Cancer Institute-Sponsored Meeting,” Cancer Research 65, no. 19 (2005): 8583-86.”</a:t>
            </a:r>
          </a:p>
          <a:p>
            <a:endParaRPr lang="en-US" dirty="0"/>
          </a:p>
        </p:txBody>
      </p:sp>
      <p:sp>
        <p:nvSpPr>
          <p:cNvPr id="4" name="Slide Number Placeholder 3"/>
          <p:cNvSpPr>
            <a:spLocks noGrp="1"/>
          </p:cNvSpPr>
          <p:nvPr>
            <p:ph type="sldNum" sz="quarter" idx="5"/>
          </p:nvPr>
        </p:nvSpPr>
        <p:spPr/>
        <p:txBody>
          <a:bodyPr/>
          <a:lstStyle/>
          <a:p>
            <a:fld id="{E29DC3F8-0821-4A69-B195-018F6EEC92EC}" type="slidenum">
              <a:rPr lang="en-CA" smtClean="0"/>
              <a:t>12</a:t>
            </a:fld>
            <a:endParaRPr lang="en-CA" dirty="0"/>
          </a:p>
        </p:txBody>
      </p:sp>
    </p:spTree>
    <p:extLst>
      <p:ext uri="{BB962C8B-B14F-4D97-AF65-F5344CB8AC3E}">
        <p14:creationId xmlns:p14="http://schemas.microsoft.com/office/powerpoint/2010/main" val="4023666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deliver high glycemic nutrients into the blood, glucose levels rise quickly.  </a:t>
            </a:r>
          </a:p>
          <a:p>
            <a:r>
              <a:rPr lang="en-US" dirty="0"/>
              <a:t>The result is the release of insulin necessary to allow glucose to enter the cell.  When insulin is released, another molecule called IGF (insulin ike growth factor)is released as well.  IGF stimulates cell growth allowing sugar to provide for tissue nourishment and faster growth. A major negative to this duo of molecules is that they cause inflammation and are linked to several health issues including cancer. </a:t>
            </a:r>
          </a:p>
          <a:p>
            <a:r>
              <a:rPr lang="en-US" dirty="0"/>
              <a:t>The cell growth caused by IGF stimulates cancer cell growth.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connects to diabetes.  With high blood sugar levels, people with diabetes are known to be at above-average risk for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13</a:t>
            </a:fld>
            <a:endParaRPr lang="en-US" dirty="0"/>
          </a:p>
        </p:txBody>
      </p:sp>
    </p:spTree>
    <p:extLst>
      <p:ext uri="{BB962C8B-B14F-4D97-AF65-F5344CB8AC3E}">
        <p14:creationId xmlns:p14="http://schemas.microsoft.com/office/powerpoint/2010/main" val="151296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Omega Balance, Disease, and Inflammation</a:t>
            </a:r>
            <a:endParaRPr lang="en-US" dirty="0"/>
          </a:p>
          <a:p>
            <a:r>
              <a:rPr lang="en-US" dirty="0"/>
              <a:t>Omega-6 fats lead to the formation of “eicosanoids.” </a:t>
            </a:r>
          </a:p>
          <a:p>
            <a:r>
              <a:rPr lang="en-US" dirty="0"/>
              <a:t>These are inflammatory hormones. In fact, the action that allows many painkillers like aspirin to work is by inhibiting the enzymes that convert Omega-6 to inflammatory agents that are called prostaglandins.</a:t>
            </a:r>
          </a:p>
          <a:p>
            <a:r>
              <a:rPr lang="en-US" dirty="0"/>
              <a:t>Over time, it’s been estimated that the overabundance of Omega-6’s and the resulting deficiency of Omega-3’s is involved in the causes of heart disease, vascular disease, homicide, depression, bronchial disease, and many other brain, joint, and organ disorders. </a:t>
            </a:r>
          </a:p>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14</a:t>
            </a:fld>
            <a:endParaRPr lang="en-US" dirty="0"/>
          </a:p>
        </p:txBody>
      </p:sp>
    </p:spTree>
    <p:extLst>
      <p:ext uri="{BB962C8B-B14F-4D97-AF65-F5344CB8AC3E}">
        <p14:creationId xmlns:p14="http://schemas.microsoft.com/office/powerpoint/2010/main" val="232873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body produces more inflammatory mediators, such as CRP, this in turn sparks chronic systemic inflammation. </a:t>
            </a:r>
          </a:p>
          <a:p>
            <a:r>
              <a:rPr lang="en-US" dirty="0"/>
              <a:t>Essentially the more fat you have (particularly belly fat) or other issues you are managing, the more inflammation you suffer.</a:t>
            </a:r>
          </a:p>
          <a:p>
            <a:r>
              <a:rPr lang="en-US" dirty="0"/>
              <a:t>Several studies show the inflammation and fat connection. A particular study showed inflammation increased more than 50 percent in obese women whose fat was in their hips.*</a:t>
            </a:r>
          </a:p>
          <a:p>
            <a:br>
              <a:rPr lang="en-US" dirty="0"/>
            </a:br>
            <a:r>
              <a:rPr lang="en-US" dirty="0"/>
              <a:t>* G. Davi, M. T. Guagnano, G. Ciabattoni, et al., “Platelet Activation in Obese Women: Role of Inflammation and Oxidant Stress,” Journal of the American Medical Association 288, no. 16 (2002): 2008–2014.”</a:t>
            </a:r>
          </a:p>
          <a:p>
            <a:endParaRPr lang="en-US" dirty="0"/>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15</a:t>
            </a:fld>
            <a:endParaRPr lang="en-US" dirty="0"/>
          </a:p>
        </p:txBody>
      </p:sp>
    </p:spTree>
    <p:extLst>
      <p:ext uri="{BB962C8B-B14F-4D97-AF65-F5344CB8AC3E}">
        <p14:creationId xmlns:p14="http://schemas.microsoft.com/office/powerpoint/2010/main" val="1589869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concerns</a:t>
            </a:r>
            <a:r>
              <a:rPr lang="en-US" baseline="0" dirty="0"/>
              <a:t> associated with chronic inflammation are things like cancer, heart attack, stroke</a:t>
            </a:r>
          </a:p>
          <a:p>
            <a:r>
              <a:rPr lang="en-US" baseline="0" dirty="0"/>
              <a:t>This is especially scary because we can address chronic inflammation but addressing nutritional deficiencies, modifying our diet and lifestyle. </a:t>
            </a:r>
          </a:p>
          <a:p>
            <a:endParaRPr lang="en-US" baseline="0" dirty="0"/>
          </a:p>
          <a:p>
            <a:r>
              <a:rPr lang="en-US" baseline="0" dirty="0"/>
              <a:t>CRP is the blood marker you test to measure inflammation levels in your body</a:t>
            </a:r>
            <a:endParaRPr lang="en-US" dirty="0"/>
          </a:p>
        </p:txBody>
      </p:sp>
      <p:sp>
        <p:nvSpPr>
          <p:cNvPr id="4" name="Slide Number Placeholder 3"/>
          <p:cNvSpPr>
            <a:spLocks noGrp="1"/>
          </p:cNvSpPr>
          <p:nvPr>
            <p:ph type="sldNum" sz="quarter" idx="10"/>
          </p:nvPr>
        </p:nvSpPr>
        <p:spPr/>
        <p:txBody>
          <a:bodyPr/>
          <a:lstStyle/>
          <a:p>
            <a:fld id="{E29DC3F8-0821-4A69-B195-018F6EEC92EC}" type="slidenum">
              <a:rPr lang="en-CA" smtClean="0"/>
              <a:t>16</a:t>
            </a:fld>
            <a:endParaRPr lang="en-CA" dirty="0"/>
          </a:p>
        </p:txBody>
      </p:sp>
    </p:spTree>
    <p:extLst>
      <p:ext uri="{BB962C8B-B14F-4D97-AF65-F5344CB8AC3E}">
        <p14:creationId xmlns:p14="http://schemas.microsoft.com/office/powerpoint/2010/main" val="248312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Harvard Women's Health Study, CRP test results were more accurate. Twelve different indicators of </a:t>
            </a:r>
            <a:r>
              <a:rPr lang="en-US" dirty="0">
                <a:hlinkClick r:id="rId3"/>
              </a:rPr>
              <a:t>inflammation</a:t>
            </a:r>
            <a:r>
              <a:rPr lang="en-US" dirty="0"/>
              <a:t> were looked at in </a:t>
            </a:r>
            <a:r>
              <a:rPr lang="en-US" dirty="0">
                <a:hlinkClick r:id="rId4"/>
              </a:rPr>
              <a:t>healthy women</a:t>
            </a:r>
            <a:r>
              <a:rPr lang="en-US" dirty="0"/>
              <a:t> who had already had menopause. Three years later, those with the highest CRP levels were more than four times as likely to have died from coronary disease, or had a </a:t>
            </a:r>
            <a:r>
              <a:rPr lang="en-US" dirty="0">
                <a:hlinkClick r:id="rId5"/>
              </a:rPr>
              <a:t>heart attack</a:t>
            </a:r>
            <a:r>
              <a:rPr lang="en-US" dirty="0"/>
              <a:t> that wasn’t fatal, or </a:t>
            </a:r>
            <a:r>
              <a:rPr lang="en-US" dirty="0">
                <a:hlinkClick r:id="rId6"/>
              </a:rPr>
              <a:t>stroke</a:t>
            </a:r>
            <a:r>
              <a:rPr lang="en-US" dirty="0"/>
              <a:t>, compared with those with the lowest levelsRP is one of, if not the most important marker to check to maximize both current and future health.</a:t>
            </a:r>
          </a:p>
          <a:p>
            <a:endParaRPr lang="en-US" dirty="0"/>
          </a:p>
          <a:p>
            <a:r>
              <a:rPr lang="en-US" dirty="0"/>
              <a:t>CRP is one of the most, if not the most important marker of health to get tested –  other inflammatory markers like homocysteine or Lp-PLA2 are inflammation markers as well.</a:t>
            </a:r>
          </a:p>
        </p:txBody>
      </p:sp>
      <p:sp>
        <p:nvSpPr>
          <p:cNvPr id="4" name="Slide Number Placeholder 3"/>
          <p:cNvSpPr>
            <a:spLocks noGrp="1"/>
          </p:cNvSpPr>
          <p:nvPr>
            <p:ph type="sldNum" sz="quarter" idx="5"/>
          </p:nvPr>
        </p:nvSpPr>
        <p:spPr/>
        <p:txBody>
          <a:bodyPr/>
          <a:lstStyle/>
          <a:p>
            <a:fld id="{E9683C7A-E92C-49AA-BEF5-E20D8DC046D9}" type="slidenum">
              <a:rPr lang="en-US" smtClean="0"/>
              <a:t>17</a:t>
            </a:fld>
            <a:endParaRPr lang="en-US" dirty="0"/>
          </a:p>
        </p:txBody>
      </p:sp>
    </p:spTree>
    <p:extLst>
      <p:ext uri="{BB962C8B-B14F-4D97-AF65-F5344CB8AC3E}">
        <p14:creationId xmlns:p14="http://schemas.microsoft.com/office/powerpoint/2010/main" val="980233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Oxidation causes inflammation.</a:t>
            </a:r>
          </a:p>
          <a:p>
            <a:r>
              <a:rPr lang="en-US" dirty="0"/>
              <a:t>Many of the same causes and conditions are related to both..</a:t>
            </a:r>
          </a:p>
        </p:txBody>
      </p:sp>
      <p:sp>
        <p:nvSpPr>
          <p:cNvPr id="4" name="Slide Number Placeholder 3"/>
          <p:cNvSpPr>
            <a:spLocks noGrp="1"/>
          </p:cNvSpPr>
          <p:nvPr>
            <p:ph type="sldNum" sz="quarter" idx="5"/>
          </p:nvPr>
        </p:nvSpPr>
        <p:spPr/>
        <p:txBody>
          <a:bodyPr/>
          <a:lstStyle/>
          <a:p>
            <a:fld id="{E9683C7A-E92C-49AA-BEF5-E20D8DC046D9}" type="slidenum">
              <a:rPr lang="en-US" smtClean="0"/>
              <a:t>18</a:t>
            </a:fld>
            <a:endParaRPr lang="en-US" dirty="0"/>
          </a:p>
        </p:txBody>
      </p:sp>
    </p:spTree>
    <p:extLst>
      <p:ext uri="{BB962C8B-B14F-4D97-AF65-F5344CB8AC3E}">
        <p14:creationId xmlns:p14="http://schemas.microsoft.com/office/powerpoint/2010/main" val="929162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is oxidative stress?</a:t>
            </a:r>
          </a:p>
          <a:p>
            <a:r>
              <a:rPr lang="en-US" baseline="0" dirty="0"/>
              <a:t>This term refers to a burden of free radicals in our body. (Reactive oxygen species)</a:t>
            </a:r>
          </a:p>
          <a:p>
            <a:r>
              <a:rPr lang="en-US" baseline="0" dirty="0"/>
              <a:t>Free radicals are unstable molecules in our body that can damage other cells and lead to the progression of cancer, cardiovascular disease and age related decline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prevent free radical damage, we use antioxidants:</a:t>
            </a:r>
            <a:endParaRPr lang="en-US" baseline="0" dirty="0"/>
          </a:p>
          <a:p>
            <a:r>
              <a:rPr lang="en-US" baseline="0" dirty="0"/>
              <a:t>Antioxidants provide us with a defense mechanism against free radical damage by stabilizing these unstable molecules, but can’t keep up under heavy exposure.  We end up running low on antioxidants and the free-radicals overcome our health.</a:t>
            </a:r>
            <a:endParaRPr lang="en-US" dirty="0"/>
          </a:p>
        </p:txBody>
      </p:sp>
      <p:sp>
        <p:nvSpPr>
          <p:cNvPr id="4" name="Slide Number Placeholder 3"/>
          <p:cNvSpPr>
            <a:spLocks noGrp="1"/>
          </p:cNvSpPr>
          <p:nvPr>
            <p:ph type="sldNum" sz="quarter" idx="10"/>
          </p:nvPr>
        </p:nvSpPr>
        <p:spPr/>
        <p:txBody>
          <a:bodyPr/>
          <a:lstStyle/>
          <a:p>
            <a:fld id="{E29DC3F8-0821-4A69-B195-018F6EEC92EC}" type="slidenum">
              <a:rPr lang="en-CA" smtClean="0"/>
              <a:t>20</a:t>
            </a:fld>
            <a:endParaRPr lang="en-CA" dirty="0"/>
          </a:p>
        </p:txBody>
      </p:sp>
    </p:spTree>
    <p:extLst>
      <p:ext uri="{BB962C8B-B14F-4D97-AF65-F5344CB8AC3E}">
        <p14:creationId xmlns:p14="http://schemas.microsoft.com/office/powerpoint/2010/main" val="1825822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21</a:t>
            </a:fld>
            <a:endParaRPr lang="en-US" dirty="0"/>
          </a:p>
        </p:txBody>
      </p:sp>
    </p:spTree>
    <p:extLst>
      <p:ext uri="{BB962C8B-B14F-4D97-AF65-F5344CB8AC3E}">
        <p14:creationId xmlns:p14="http://schemas.microsoft.com/office/powerpoint/2010/main" val="1891638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bodies are exposed to free radicals and oxidative stress in the environmental and internally by our own metabolic processes – the food and drinks we consume can help contribute to our oxidative stress</a:t>
            </a:r>
          </a:p>
          <a:p>
            <a:r>
              <a:rPr lang="en-US" dirty="0"/>
              <a:t>oxidative stress.</a:t>
            </a:r>
          </a:p>
          <a:p>
            <a:r>
              <a:rPr lang="en-US" dirty="0"/>
              <a:t>Toxins, emotional stress, radiation, physical stress like intense exercise, sugar, weight gain, insulin issues, inflammation, and can increase oxidation and make it even more difficult for your antioxidant defenses to keep up. So you can see where inflammation and oxidation are closely tied together in terms of cause and impact. </a:t>
            </a:r>
          </a:p>
          <a:p>
            <a:endParaRPr lang="en-US" dirty="0"/>
          </a:p>
        </p:txBody>
      </p:sp>
      <p:sp>
        <p:nvSpPr>
          <p:cNvPr id="4" name="Slide Number Placeholder 3"/>
          <p:cNvSpPr>
            <a:spLocks noGrp="1"/>
          </p:cNvSpPr>
          <p:nvPr>
            <p:ph type="sldNum" sz="quarter" idx="10"/>
          </p:nvPr>
        </p:nvSpPr>
        <p:spPr/>
        <p:txBody>
          <a:bodyPr/>
          <a:lstStyle/>
          <a:p>
            <a:fld id="{E29DC3F8-0821-4A69-B195-018F6EEC92EC}" type="slidenum">
              <a:rPr lang="en-CA" smtClean="0"/>
              <a:t>22</a:t>
            </a:fld>
            <a:endParaRPr lang="en-CA" dirty="0"/>
          </a:p>
        </p:txBody>
      </p:sp>
    </p:spTree>
    <p:extLst>
      <p:ext uri="{BB962C8B-B14F-4D97-AF65-F5344CB8AC3E}">
        <p14:creationId xmlns:p14="http://schemas.microsoft.com/office/powerpoint/2010/main" val="124315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CA" dirty="0">
                <a:latin typeface="Arial" panose="020B0604020202020204" pitchFamily="34" charset="0"/>
                <a:cs typeface="Arial" panose="020B0604020202020204" pitchFamily="34" charset="0"/>
              </a:rPr>
              <a:t>That lead to the vast majority of age-related , longevity-impairing conditions (1-3)</a:t>
            </a:r>
          </a:p>
          <a:p>
            <a:r>
              <a:rPr lang="en-CA" dirty="0">
                <a:latin typeface="Arial" panose="020B0604020202020204" pitchFamily="34" charset="0"/>
                <a:cs typeface="Arial" panose="020B0604020202020204" pitchFamily="34" charset="0"/>
              </a:rPr>
              <a:t>(1) Lemon JA, Boreham DR, Rollo CD. A complex dietary supplement extends longevity of mice. </a:t>
            </a:r>
            <a:r>
              <a:rPr lang="en-CA" i="1" dirty="0">
                <a:latin typeface="Arial" panose="020B0604020202020204" pitchFamily="34" charset="0"/>
                <a:cs typeface="Arial" panose="020B0604020202020204" pitchFamily="34" charset="0"/>
              </a:rPr>
              <a:t>J Gerontol A Biol Sci Med Sci. </a:t>
            </a:r>
            <a:r>
              <a:rPr lang="en-CA" dirty="0">
                <a:latin typeface="Arial" panose="020B0604020202020204" pitchFamily="34" charset="0"/>
                <a:cs typeface="Arial" panose="020B0604020202020204" pitchFamily="34" charset="0"/>
              </a:rPr>
              <a:t>2005 Mar;60(3):275-9.</a:t>
            </a:r>
          </a:p>
          <a:p>
            <a:r>
              <a:rPr lang="en-CA" dirty="0">
                <a:latin typeface="Arial" panose="020B0604020202020204" pitchFamily="34" charset="0"/>
                <a:cs typeface="Arial" panose="020B0604020202020204" pitchFamily="34" charset="0"/>
              </a:rPr>
              <a:t>(2) Aksenov V, Long J, Liu J, et al. A complex dietary supplement augments spatial learning, brain mass, and mitochondrial electron transport chain activity in aging mice. </a:t>
            </a:r>
            <a:r>
              <a:rPr lang="en-CA" i="1" dirty="0">
                <a:latin typeface="Arial" panose="020B0604020202020204" pitchFamily="34" charset="0"/>
                <a:cs typeface="Arial" panose="020B0604020202020204" pitchFamily="34" charset="0"/>
              </a:rPr>
              <a:t>Age (Dordr). </a:t>
            </a:r>
            <a:r>
              <a:rPr lang="en-CA" dirty="0">
                <a:latin typeface="Arial" panose="020B0604020202020204" pitchFamily="34" charset="0"/>
                <a:cs typeface="Arial" panose="020B0604020202020204" pitchFamily="34" charset="0"/>
              </a:rPr>
              <a:t>2011 Nov 27.</a:t>
            </a:r>
          </a:p>
          <a:p>
            <a:r>
              <a:rPr lang="en-CA" dirty="0">
                <a:latin typeface="Arial" panose="020B0604020202020204" pitchFamily="34" charset="0"/>
                <a:cs typeface="Arial" panose="020B0604020202020204" pitchFamily="34" charset="0"/>
              </a:rPr>
              <a:t>(3) Aksenov V, Long J, Lokuge S, Foster JA, Liu J, Rollo CD. Dietary amelioration of locomotor, neurotransmitter and mitochondrial aging. </a:t>
            </a:r>
            <a:r>
              <a:rPr lang="en-CA" i="1" dirty="0">
                <a:latin typeface="Arial" panose="020B0604020202020204" pitchFamily="34" charset="0"/>
                <a:cs typeface="Arial" panose="020B0604020202020204" pitchFamily="34" charset="0"/>
              </a:rPr>
              <a:t>Exp Biol Med (Maywood). </a:t>
            </a:r>
            <a:r>
              <a:rPr lang="en-CA" dirty="0">
                <a:latin typeface="Arial" panose="020B0604020202020204" pitchFamily="34" charset="0"/>
                <a:cs typeface="Arial" panose="020B0604020202020204" pitchFamily="34" charset="0"/>
              </a:rPr>
              <a:t>2010 Jan;235(1):66-76.</a:t>
            </a:r>
          </a:p>
          <a:p>
            <a:endParaRPr lang="en-CA"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E29DC3F8-0821-4A69-B195-018F6EEC92EC}" type="slidenum">
              <a:rPr lang="en-CA" smtClean="0"/>
              <a:t>2</a:t>
            </a:fld>
            <a:endParaRPr lang="en-CA" dirty="0"/>
          </a:p>
        </p:txBody>
      </p:sp>
    </p:spTree>
    <p:extLst>
      <p:ext uri="{BB962C8B-B14F-4D97-AF65-F5344CB8AC3E}">
        <p14:creationId xmlns:p14="http://schemas.microsoft.com/office/powerpoint/2010/main" val="2667443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effects</a:t>
            </a:r>
            <a:r>
              <a:rPr lang="en-US" baseline="0" dirty="0"/>
              <a:t> of long term oxidative stress can affect many different body systems and create chronic and deadly conditions</a:t>
            </a:r>
            <a:endParaRPr lang="en-US" dirty="0"/>
          </a:p>
        </p:txBody>
      </p:sp>
      <p:sp>
        <p:nvSpPr>
          <p:cNvPr id="4" name="Slide Number Placeholder 3"/>
          <p:cNvSpPr>
            <a:spLocks noGrp="1"/>
          </p:cNvSpPr>
          <p:nvPr>
            <p:ph type="sldNum" sz="quarter" idx="10"/>
          </p:nvPr>
        </p:nvSpPr>
        <p:spPr/>
        <p:txBody>
          <a:bodyPr/>
          <a:lstStyle/>
          <a:p>
            <a:fld id="{E29DC3F8-0821-4A69-B195-018F6EEC92EC}" type="slidenum">
              <a:rPr lang="en-CA" smtClean="0"/>
              <a:t>23</a:t>
            </a:fld>
            <a:endParaRPr lang="en-CA" dirty="0"/>
          </a:p>
        </p:txBody>
      </p:sp>
    </p:spTree>
    <p:extLst>
      <p:ext uri="{BB962C8B-B14F-4D97-AF65-F5344CB8AC3E}">
        <p14:creationId xmlns:p14="http://schemas.microsoft.com/office/powerpoint/2010/main" val="3145152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few examples of how oxidative</a:t>
            </a:r>
            <a:r>
              <a:rPr lang="en-US" baseline="0" dirty="0"/>
              <a:t> stress can affect different body systems.   Its systems specific and there are both general anti-oxidants as well as specific ones that help unique areas of the body.</a:t>
            </a:r>
            <a:endParaRPr lang="en-US" dirty="0"/>
          </a:p>
        </p:txBody>
      </p:sp>
      <p:sp>
        <p:nvSpPr>
          <p:cNvPr id="4" name="Slide Number Placeholder 3"/>
          <p:cNvSpPr>
            <a:spLocks noGrp="1"/>
          </p:cNvSpPr>
          <p:nvPr>
            <p:ph type="sldNum" sz="quarter" idx="10"/>
          </p:nvPr>
        </p:nvSpPr>
        <p:spPr/>
        <p:txBody>
          <a:bodyPr/>
          <a:lstStyle/>
          <a:p>
            <a:fld id="{E29DC3F8-0821-4A69-B195-018F6EEC92EC}" type="slidenum">
              <a:rPr lang="en-CA" smtClean="0"/>
              <a:t>24</a:t>
            </a:fld>
            <a:endParaRPr lang="en-CA" dirty="0"/>
          </a:p>
        </p:txBody>
      </p:sp>
    </p:spTree>
    <p:extLst>
      <p:ext uri="{BB962C8B-B14F-4D97-AF65-F5344CB8AC3E}">
        <p14:creationId xmlns:p14="http://schemas.microsoft.com/office/powerpoint/2010/main" val="567808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bodies are constantly exposed to toxins in the environment, through our diets and through lifestyle choices</a:t>
            </a:r>
          </a:p>
          <a:p>
            <a:r>
              <a:rPr lang="en-US" baseline="0" dirty="0"/>
              <a:t> </a:t>
            </a:r>
          </a:p>
          <a:p>
            <a:r>
              <a:rPr lang="en-US" baseline="0" dirty="0"/>
              <a:t>Our liver provides protection against toxins by filtering them out of our system</a:t>
            </a:r>
          </a:p>
          <a:p>
            <a:r>
              <a:rPr lang="en-US" baseline="0" dirty="0"/>
              <a:t>When we are chronically exposed toxins, the liver becomes overburdened and works less efficiently</a:t>
            </a:r>
          </a:p>
          <a:p>
            <a:endParaRPr lang="en-US" baseline="0" dirty="0"/>
          </a:p>
          <a:p>
            <a:r>
              <a:rPr lang="en-US" baseline="0" dirty="0"/>
              <a:t>We can overburden our liver with all of these things: [listed on slide]</a:t>
            </a:r>
          </a:p>
        </p:txBody>
      </p:sp>
      <p:sp>
        <p:nvSpPr>
          <p:cNvPr id="4" name="Slide Number Placeholder 3"/>
          <p:cNvSpPr>
            <a:spLocks noGrp="1"/>
          </p:cNvSpPr>
          <p:nvPr>
            <p:ph type="sldNum" sz="quarter" idx="10"/>
          </p:nvPr>
        </p:nvSpPr>
        <p:spPr/>
        <p:txBody>
          <a:bodyPr/>
          <a:lstStyle/>
          <a:p>
            <a:fld id="{E29DC3F8-0821-4A69-B195-018F6EEC92EC}" type="slidenum">
              <a:rPr lang="en-CA" smtClean="0"/>
              <a:t>26</a:t>
            </a:fld>
            <a:endParaRPr lang="en-CA" dirty="0"/>
          </a:p>
        </p:txBody>
      </p:sp>
    </p:spTree>
    <p:extLst>
      <p:ext uri="{BB962C8B-B14F-4D97-AF65-F5344CB8AC3E}">
        <p14:creationId xmlns:p14="http://schemas.microsoft.com/office/powerpoint/2010/main" val="2399856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Toxicity</a:t>
            </a:r>
            <a:r>
              <a:rPr lang="en-US" baseline="0" dirty="0"/>
              <a:t> affects many pathways, and  can lead to deadly cancer, depression, pain, hormonal imbalances etc</a:t>
            </a:r>
            <a:endParaRPr lang="en-US" dirty="0"/>
          </a:p>
        </p:txBody>
      </p:sp>
      <p:sp>
        <p:nvSpPr>
          <p:cNvPr id="4" name="Slide Number Placeholder 3"/>
          <p:cNvSpPr>
            <a:spLocks noGrp="1"/>
          </p:cNvSpPr>
          <p:nvPr>
            <p:ph type="sldNum" sz="quarter" idx="10"/>
          </p:nvPr>
        </p:nvSpPr>
        <p:spPr/>
        <p:txBody>
          <a:bodyPr/>
          <a:lstStyle/>
          <a:p>
            <a:fld id="{E29DC3F8-0821-4A69-B195-018F6EEC92EC}" type="slidenum">
              <a:rPr lang="en-CA" smtClean="0"/>
              <a:t>27</a:t>
            </a:fld>
            <a:endParaRPr lang="en-CA" dirty="0"/>
          </a:p>
        </p:txBody>
      </p:sp>
    </p:spTree>
    <p:extLst>
      <p:ext uri="{BB962C8B-B14F-4D97-AF65-F5344CB8AC3E}">
        <p14:creationId xmlns:p14="http://schemas.microsoft.com/office/powerpoint/2010/main" val="1519154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nSpc>
                <a:spcPct val="80000"/>
              </a:lnSpc>
              <a:buFont typeface="Arial"/>
              <a:buChar char="•"/>
            </a:pPr>
            <a:r>
              <a:rPr lang="en-US" sz="1200" dirty="0"/>
              <a:t>Glutathione</a:t>
            </a:r>
            <a:r>
              <a:rPr lang="en-US" sz="1200" baseline="0" dirty="0"/>
              <a:t> is the primary antioxidant of the body.  It is unique because it actually recycles itself and will continuously seek out and destroy toxins!  Glutathione is made up of the amino acids cysteine, glycine and glutamic acid.  Sulfur specifically attracts and binds toxins which will allow glutathione to destroy it.</a:t>
            </a:r>
          </a:p>
          <a:p>
            <a:pPr marL="171450" indent="-171450">
              <a:lnSpc>
                <a:spcPct val="80000"/>
              </a:lnSpc>
              <a:buFont typeface="Arial"/>
              <a:buChar char="•"/>
            </a:pPr>
            <a:r>
              <a:rPr lang="en-US" sz="1200" baseline="0" dirty="0"/>
              <a:t> </a:t>
            </a:r>
          </a:p>
          <a:p>
            <a:pPr marL="171450" indent="-171450">
              <a:lnSpc>
                <a:spcPct val="80000"/>
              </a:lnSpc>
              <a:buFont typeface="Arial"/>
              <a:buChar char="•"/>
            </a:pPr>
            <a:r>
              <a:rPr lang="en-US" b="1" dirty="0"/>
              <a:t>Sulfur Rich Compounds </a:t>
            </a:r>
            <a:r>
              <a:rPr lang="en-US" dirty="0"/>
              <a:t>like glutathione bind toxins for removal</a:t>
            </a:r>
          </a:p>
          <a:p>
            <a:pPr marL="1085850" lvl="2" indent="-171450">
              <a:lnSpc>
                <a:spcPct val="120000"/>
              </a:lnSpc>
              <a:buFont typeface="Arial"/>
              <a:buChar char="•"/>
            </a:pPr>
            <a:r>
              <a:rPr lang="en-US" dirty="0"/>
              <a:t> Glutathione</a:t>
            </a:r>
          </a:p>
          <a:p>
            <a:pPr marL="1085850" lvl="2" indent="-171450">
              <a:lnSpc>
                <a:spcPct val="120000"/>
              </a:lnSpc>
              <a:buFont typeface="Arial"/>
              <a:buChar char="•"/>
            </a:pPr>
            <a:r>
              <a:rPr lang="en-US" dirty="0"/>
              <a:t> Vitamin U</a:t>
            </a:r>
          </a:p>
          <a:p>
            <a:pPr marL="1085850" lvl="2" indent="-171450">
              <a:lnSpc>
                <a:spcPct val="120000"/>
              </a:lnSpc>
              <a:buFont typeface="Arial"/>
              <a:buChar char="•"/>
            </a:pPr>
            <a:r>
              <a:rPr lang="en-US" dirty="0"/>
              <a:t>Cultured Dairy Proteins</a:t>
            </a:r>
          </a:p>
          <a:p>
            <a:pPr marL="1085850" lvl="2" indent="-171450">
              <a:lnSpc>
                <a:spcPct val="120000"/>
              </a:lnSpc>
              <a:buFont typeface="Arial"/>
              <a:buChar char="•"/>
            </a:pPr>
            <a:r>
              <a:rPr lang="en-US" dirty="0"/>
              <a:t> Whey Proteins (lactalbumin)</a:t>
            </a:r>
          </a:p>
          <a:p>
            <a:pPr marL="0" indent="0">
              <a:lnSpc>
                <a:spcPct val="80000"/>
              </a:lnSpc>
              <a:buFont typeface="Arial"/>
              <a:buNone/>
            </a:pPr>
            <a:r>
              <a:rPr lang="en-US" sz="1200" dirty="0"/>
              <a:t>Glutathione has multiple functions:</a:t>
            </a:r>
          </a:p>
          <a:p>
            <a:pPr>
              <a:lnSpc>
                <a:spcPct val="80000"/>
              </a:lnSpc>
              <a:buFontTx/>
              <a:buChar char="•"/>
            </a:pPr>
            <a:r>
              <a:rPr lang="en-US" sz="1200" dirty="0"/>
              <a:t>It is the major endogenous antioxidant produced by the cells, participating directly in the neutralization of free radicals and reactive oxygen compounds, as well as maintaining exogenous antioxidants such as vitamins C and E in their reduced (active) forms.</a:t>
            </a:r>
          </a:p>
          <a:p>
            <a:pPr>
              <a:lnSpc>
                <a:spcPct val="80000"/>
              </a:lnSpc>
              <a:buFontTx/>
              <a:buChar char="•"/>
            </a:pPr>
            <a:r>
              <a:rPr lang="en-US" sz="1200" dirty="0"/>
              <a:t>Regulation of the nitric oxide cycle, which is critical for life but can be problematic if unregulated.</a:t>
            </a:r>
          </a:p>
          <a:p>
            <a:pPr>
              <a:lnSpc>
                <a:spcPct val="80000"/>
              </a:lnSpc>
              <a:buFontTx/>
              <a:buChar char="•"/>
            </a:pPr>
            <a:r>
              <a:rPr lang="en-US" sz="1200" dirty="0"/>
              <a:t>It is used in metabolic and biochemical reactions such as DNA synthesis and repair, protein synthesis, prostaglandin synthesis, amino acid transport, and enzyme activation. Thus, every system in the body can be affected by the state of the glutathione system, especially the immune system, the nervous system, the gastrointestinal system and the lungs.</a:t>
            </a:r>
          </a:p>
        </p:txBody>
      </p:sp>
      <p:sp>
        <p:nvSpPr>
          <p:cNvPr id="4" name="Slide Number Placeholder 3"/>
          <p:cNvSpPr>
            <a:spLocks noGrp="1"/>
          </p:cNvSpPr>
          <p:nvPr>
            <p:ph type="sldNum" sz="quarter" idx="10"/>
          </p:nvPr>
        </p:nvSpPr>
        <p:spPr/>
        <p:txBody>
          <a:bodyPr/>
          <a:lstStyle/>
          <a:p>
            <a:fld id="{E9683C7A-E92C-49AA-BEF5-E20D8DC046D9}" type="slidenum">
              <a:rPr lang="en-US" smtClean="0"/>
              <a:t>28</a:t>
            </a:fld>
            <a:endParaRPr lang="en-US" dirty="0"/>
          </a:p>
        </p:txBody>
      </p:sp>
    </p:spTree>
    <p:extLst>
      <p:ext uri="{BB962C8B-B14F-4D97-AF65-F5344CB8AC3E}">
        <p14:creationId xmlns:p14="http://schemas.microsoft.com/office/powerpoint/2010/main" val="2502130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toxic burden also causes a burden on the liver, which is your body’s detox super organ.</a:t>
            </a:r>
          </a:p>
          <a:p>
            <a:endParaRPr lang="en-US" dirty="0"/>
          </a:p>
          <a:p>
            <a:endParaRPr lang="en-US" dirty="0"/>
          </a:p>
          <a:p>
            <a:r>
              <a:rPr lang="en-US" dirty="0"/>
              <a:t>To maximize</a:t>
            </a:r>
            <a:r>
              <a:rPr lang="en-US" baseline="0" dirty="0"/>
              <a:t> detox we need to look at all the detoxification channels.  They include the skin, lungs, colon, kidneys, liver, lymphatic system and fat cells.  Detoxification happens both inside cells and outside of them.</a:t>
            </a:r>
          </a:p>
          <a:p>
            <a:endParaRPr lang="en-US" dirty="0"/>
          </a:p>
          <a:p>
            <a:r>
              <a:rPr lang="en-US" dirty="0"/>
              <a:t>Skin</a:t>
            </a:r>
          </a:p>
          <a:p>
            <a:r>
              <a:rPr lang="en-US" dirty="0"/>
              <a:t>Lungs</a:t>
            </a:r>
          </a:p>
          <a:p>
            <a:r>
              <a:rPr lang="en-US" dirty="0"/>
              <a:t>Liver</a:t>
            </a:r>
          </a:p>
          <a:p>
            <a:r>
              <a:rPr lang="en-US" dirty="0"/>
              <a:t>Lymphatic System</a:t>
            </a:r>
          </a:p>
          <a:p>
            <a:r>
              <a:rPr lang="en-US" dirty="0"/>
              <a:t>Fat cells – researchers are leaning towards classifying body fat more like an organ rather than simply fat that is hanging around…Refer to visceral fat and its link to major health issues…fat as repository for toxins, carcinogens, and endocrine disruptors</a:t>
            </a:r>
          </a:p>
          <a:p>
            <a:endParaRPr lang="en-US" dirty="0"/>
          </a:p>
          <a:p>
            <a:r>
              <a:rPr lang="en-US" dirty="0"/>
              <a:t>Here is an interesting recent article on increased incidence of major diseases in obese Indian women, linking it to toxins stored in fat as major contributing factor: </a:t>
            </a:r>
          </a:p>
          <a:p>
            <a:r>
              <a:rPr lang="en-US" dirty="0"/>
              <a:t>http://dailypioneer.com/nation/42244-risk-of-breast-cancer-high-in-obese-indian-women-study.html </a:t>
            </a:r>
          </a:p>
          <a:p>
            <a:endParaRPr lang="en-US" dirty="0"/>
          </a:p>
          <a:p>
            <a:r>
              <a:rPr lang="en-US" dirty="0"/>
              <a:t>Perhaps a quick overview of what each organ/system is responsible for in the elimination spectrum.</a:t>
            </a: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29</a:t>
            </a:fld>
            <a:endParaRPr lang="en-US" dirty="0"/>
          </a:p>
        </p:txBody>
      </p:sp>
    </p:spTree>
    <p:extLst>
      <p:ext uri="{BB962C8B-B14F-4D97-AF65-F5344CB8AC3E}">
        <p14:creationId xmlns:p14="http://schemas.microsoft.com/office/powerpoint/2010/main" val="2767392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New research has confirmed the importance of vitamin D3 in preventing cancer, particularly in countries where the lack of sunshine means that the skin cannot synthesize enough of this vitamin during the winter. I’ve therefore given more attention to this topic, and made new and more specific recommendations.”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“has recently been shown that a significant supply of vitamin D reduces considerably the risk of several cancers (by more than 75 percent with a daily intake of 1,000 international units [IUs] of the 25-hydroxyvitamin D form), in a Creighton University study published in 2007.121 In a Canadian pilot study of fifteen patients with prostate cancer, researchers reported on the effects of taking just 2,000 IUs of vitamin D3 daily over a median of eight months (up to sixty-five months for one of the patients). Fourteen of them saw a slowing of progression of their PSA levels (the most common marker of prostate cancer, used to follow its growth over time). And these levels actually dropped significantly in nine of the patients compared to their levels at the start of treatment.122</a:t>
            </a:r>
          </a:p>
          <a:p>
            <a:r>
              <a:rPr lang="en-US" sz="1200" kern="1200" dirty="0">
                <a:solidFill>
                  <a:schemeClr val="tx1"/>
                </a:solidFill>
                <a:effectLst/>
                <a:latin typeface="+mn-lt"/>
                <a:ea typeface="+mn-ea"/>
                <a:cs typeface="+mn-cs"/>
              </a:rPr>
              <a:t>Other studies published recently have shown positive effects of vitamin D3 on breast cancer, non-small-cell lung cancer, colon cancer, and prostate cancer. Many researchers now believe that vitamin D3 contributes to slowing down all forms of cancer, at least in the early stages. Moreover, we now know that vitamin D3 very likely protects us from colds and flu and contributes to maintaining 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“Foods that contain the most vitamin D are cod liver oil (1,460 IUs in a tablespoon), salmon (360 IUs in 100 grams), mackerel (345 IUs in 100 grams), sardines (270 IUs in 100 grams), and eel (200 IUs in 100 grams). Milk enriched with vitamin D contains only 98 IUs per glass, an egg 25 IUs, and calf liver 20 IUs per 100 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“Long-chain omega-3s found in fatty fish (or in high-quality purified fish oil supplements) reduce inflammation. In cell cultures, they reduce cancer cell growth in a large number of tumors (lung, breast, colon, prostate, kidney, etc.). They also act to reduce the spread of tumors in the form of metastases. Several human studies show that the risk of several cancers is significantly lower in people who eat fish at least twice a week.125,126,127,128,129,130,131,132ai”</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29DC3F8-0821-4A69-B195-018F6EEC92EC}" type="slidenum">
              <a:rPr lang="en-CA" smtClean="0"/>
              <a:t>30</a:t>
            </a:fld>
            <a:endParaRPr lang="en-CA" dirty="0"/>
          </a:p>
        </p:txBody>
      </p:sp>
    </p:spTree>
    <p:extLst>
      <p:ext uri="{BB962C8B-B14F-4D97-AF65-F5344CB8AC3E}">
        <p14:creationId xmlns:p14="http://schemas.microsoft.com/office/powerpoint/2010/main" val="454652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C827E28-3E92-4CB6-8628-80F7551CC6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E854CB6-2447-49F6-AB1E-B8EBC67BE3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a:extLst>
              <a:ext uri="{FF2B5EF4-FFF2-40B4-BE49-F238E27FC236}">
                <a16:creationId xmlns:a16="http://schemas.microsoft.com/office/drawing/2014/main" id="{909F042A-24A1-4BBD-9638-2CA70ABAE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F93334-D6C6-4480-8077-06893530C455}" type="slidenum">
              <a:rPr lang="en-US" altLang="en-US" smtClean="0"/>
              <a:pPr/>
              <a:t>34</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dirty="0"/>
          </a:p>
        </p:txBody>
      </p:sp>
      <p:sp>
        <p:nvSpPr>
          <p:cNvPr id="4" name="Slide Number Placeholder 3"/>
          <p:cNvSpPr>
            <a:spLocks noGrp="1"/>
          </p:cNvSpPr>
          <p:nvPr>
            <p:ph type="sldNum" sz="quarter" idx="10"/>
          </p:nvPr>
        </p:nvSpPr>
        <p:spPr/>
        <p:txBody>
          <a:bodyPr/>
          <a:lstStyle/>
          <a:p>
            <a:fld id="{0263983F-8C88-1D42-8513-80A045678B41}" type="slidenum">
              <a:rPr lang="en-US" smtClean="0"/>
              <a:t>35</a:t>
            </a:fld>
            <a:endParaRPr lang="en-US" dirty="0"/>
          </a:p>
        </p:txBody>
      </p:sp>
    </p:spTree>
    <p:extLst>
      <p:ext uri="{BB962C8B-B14F-4D97-AF65-F5344CB8AC3E}">
        <p14:creationId xmlns:p14="http://schemas.microsoft.com/office/powerpoint/2010/main" val="3197283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t>Chemicals and stress raise free radicals and use up our antioxidants like Selenium and critical Vitamins A, C, and E as well as the vital mineral Zinc</a:t>
            </a:r>
          </a:p>
          <a:p>
            <a:r>
              <a:rPr lang="en-US" dirty="0"/>
              <a:t>Fight the good fight against damage to your heart through replacing these antioxidants and taking nutrients that fight free radicals that attack the heart and support the cardio vascular system’s ability to heal and repair. </a:t>
            </a:r>
          </a:p>
        </p:txBody>
      </p:sp>
      <p:sp>
        <p:nvSpPr>
          <p:cNvPr id="4" name="Slide Number Placeholder 3"/>
          <p:cNvSpPr>
            <a:spLocks noGrp="1"/>
          </p:cNvSpPr>
          <p:nvPr>
            <p:ph type="sldNum" sz="quarter" idx="10"/>
          </p:nvPr>
        </p:nvSpPr>
        <p:spPr/>
        <p:txBody>
          <a:bodyPr/>
          <a:lstStyle/>
          <a:p>
            <a:fld id="{0263983F-8C88-1D42-8513-80A045678B41}" type="slidenum">
              <a:rPr lang="en-US" smtClean="0"/>
              <a:t>37</a:t>
            </a:fld>
            <a:endParaRPr lang="en-US" dirty="0"/>
          </a:p>
        </p:txBody>
      </p:sp>
    </p:spTree>
    <p:extLst>
      <p:ext uri="{BB962C8B-B14F-4D97-AF65-F5344CB8AC3E}">
        <p14:creationId xmlns:p14="http://schemas.microsoft.com/office/powerpoint/2010/main" val="160573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inflammation that can save your life in the short term can also kill you if inflammation becomes chronic. </a:t>
            </a:r>
            <a:br>
              <a:rPr lang="en-US" dirty="0"/>
            </a:br>
            <a:endParaRPr lang="en-US" dirty="0"/>
          </a:p>
          <a:p>
            <a:r>
              <a:rPr lang="en-US" dirty="0"/>
              <a:t>When our bodies are in such an emergency, there is a complicated process through which more pro-inflammatory prostaglandins are created than anti-inflammatory ones, and the immune system is in a steady state of responsiveness</a:t>
            </a:r>
          </a:p>
          <a:p>
            <a:br>
              <a:rPr lang="en-US" dirty="0"/>
            </a:br>
            <a:endParaRPr lang="en-US" dirty="0"/>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5</a:t>
            </a:fld>
            <a:endParaRPr lang="en-US" dirty="0"/>
          </a:p>
        </p:txBody>
      </p:sp>
    </p:spTree>
    <p:extLst>
      <p:ext uri="{BB962C8B-B14F-4D97-AF65-F5344CB8AC3E}">
        <p14:creationId xmlns:p14="http://schemas.microsoft.com/office/powerpoint/2010/main" val="3608401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3983F-8C88-1D42-8513-80A045678B41}" type="slidenum">
              <a:rPr lang="en-US" smtClean="0"/>
              <a:t>38</a:t>
            </a:fld>
            <a:endParaRPr lang="en-US" dirty="0"/>
          </a:p>
        </p:txBody>
      </p:sp>
    </p:spTree>
    <p:extLst>
      <p:ext uri="{BB962C8B-B14F-4D97-AF65-F5344CB8AC3E}">
        <p14:creationId xmlns:p14="http://schemas.microsoft.com/office/powerpoint/2010/main" val="1521223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Don’t Miss Upcoming Events - </a:t>
            </a:r>
            <a:r>
              <a:rPr lang="en-US" sz="1200" kern="1200" dirty="0">
                <a:solidFill>
                  <a:schemeClr val="tx1"/>
                </a:solidFill>
                <a:effectLst/>
                <a:latin typeface="+mn-lt"/>
                <a:ea typeface="+mn-ea"/>
                <a:cs typeface="+mn-cs"/>
              </a:rPr>
              <a:t>I want you to do is take out the card that says, “Help my friends and family” do you guys see that card? Hold it up for me. On the back it says “Sign me up.” On the side that says “help my friends and family” I want you to write down the name of the friends and family that you want to invite to the Recipe night that we have coming up on Sept 19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We’re not telemarketers so I want to make sure that you call them and let them know that we will be reaching out to them ahead of time. I want you to write your name and number at the top and their names and numbers below. Make sure that you call them ahead of time and let them know that we will be calling; if they don’t want us to call, please let us know, but otherwise we will be calling within the next couple of days to get them to one of our events to see if we can get them the help they need. People are praying for answers, and we have the answer. If you write down four names and turn it in today, we’ll provide you with recipes for homemade non-toxic household cleaning items that will help you live healthy and save money all while reducing your exposure to toxicity – the less toxic you are, the faster you’ll lose weight and keep it off.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back of that page it says sign me up. Write your name, number, and email. If you want to receive weekly newsletters with recipes and information regarding future events, let us know. If you want to get registered for the Max Life Call</a:t>
            </a:r>
            <a:r>
              <a:rPr lang="en-US" sz="1200" kern="1200" baseline="0" dirty="0">
                <a:solidFill>
                  <a:schemeClr val="tx1"/>
                </a:solidFill>
                <a:effectLst/>
                <a:latin typeface="+mn-lt"/>
                <a:ea typeface="+mn-ea"/>
                <a:cs typeface="+mn-cs"/>
              </a:rPr>
              <a:t> – Fast Intense Results on June 12</a:t>
            </a:r>
            <a:r>
              <a:rPr lang="en-US" sz="1200" kern="1200" baseline="30000" dirty="0">
                <a:solidFill>
                  <a:schemeClr val="tx1"/>
                </a:solidFill>
                <a:effectLst/>
                <a:latin typeface="+mn-lt"/>
                <a:ea typeface="+mn-ea"/>
                <a:cs typeface="+mn-cs"/>
              </a:rPr>
              <a:t>th</a:t>
            </a:r>
            <a:r>
              <a:rPr lang="en-US" sz="1200" kern="1200" baseline="0" dirty="0">
                <a:solidFill>
                  <a:schemeClr val="tx1"/>
                </a:solidFill>
                <a:effectLst/>
                <a:latin typeface="+mn-lt"/>
                <a:ea typeface="+mn-ea"/>
                <a:cs typeface="+mn-cs"/>
              </a:rPr>
              <a:t>, or our Recipe Night on June 16</a:t>
            </a:r>
            <a:r>
              <a:rPr lang="en-US" sz="1200" kern="1200" baseline="30000" dirty="0">
                <a:solidFill>
                  <a:schemeClr val="tx1"/>
                </a:solidFill>
                <a:effectLst/>
                <a:latin typeface="+mn-lt"/>
                <a:ea typeface="+mn-ea"/>
                <a:cs typeface="+mn-cs"/>
              </a:rPr>
              <a:t>th,</a:t>
            </a:r>
            <a:r>
              <a:rPr lang="en-US" sz="1200" kern="1200" baseline="0" dirty="0">
                <a:solidFill>
                  <a:schemeClr val="tx1"/>
                </a:solidFill>
                <a:effectLst/>
                <a:latin typeface="+mn-lt"/>
                <a:ea typeface="+mn-ea"/>
                <a:cs typeface="+mn-cs"/>
              </a:rPr>
              <a:t> or our PAD on June 30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check the box on this card. You can drop these cards off with __________. __________ raise your hand. We have plenty of time so take your time filling this out, and once it’s complete drop it off in the back with __________. Don’t forget your products and resources are 15% off today only. You can go to the back to pick up the resources that you need, turn in your “Sign me up” card, and guests if you didn’t hand in your Exam form earlier, you can do that now. Thanks.</a:t>
            </a: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39</a:t>
            </a:fld>
            <a:endParaRPr lang="en-US" dirty="0"/>
          </a:p>
        </p:txBody>
      </p:sp>
    </p:spTree>
    <p:extLst>
      <p:ext uri="{BB962C8B-B14F-4D97-AF65-F5344CB8AC3E}">
        <p14:creationId xmlns:p14="http://schemas.microsoft.com/office/powerpoint/2010/main" val="3908705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100,000 people study showed that people with higher than average Vit E had a 43% lower risk of any heart or vascular metabolic disease.  High Vit D had 33% less CV disease, 55%, less Type II Diabetes, and 51% less metabolic syndrome (Diabetes precursor with weight loss resistance, high plod pressure, and high triglycerides).</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Optimal level is over 60 ng/mL – average person has less than half and labs have considered that “normal”</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Depression, osteoporosis, heart disease, auto immune disease, infection, hypertension, and cancer (50% drop in intestinal cancers).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263983F-8C88-1D42-8513-80A045678B41}" type="slidenum">
              <a:rPr lang="en-US" smtClean="0"/>
              <a:t>40</a:t>
            </a:fld>
            <a:endParaRPr lang="en-US" dirty="0"/>
          </a:p>
        </p:txBody>
      </p:sp>
    </p:spTree>
    <p:extLst>
      <p:ext uri="{BB962C8B-B14F-4D97-AF65-F5344CB8AC3E}">
        <p14:creationId xmlns:p14="http://schemas.microsoft.com/office/powerpoint/2010/main" val="3448288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a:t>
            </a:r>
            <a:r>
              <a:rPr lang="en-US" baseline="0" dirty="0"/>
              <a:t> We have added a lot of information to this presentation.  Please use what you need, and what you have time for, and delete slides that you don’t need.  We thought it better to provide you with a robust presentation and allow you to modify to suit your needs. You will need to practice the presentation for timing.  </a:t>
            </a: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41</a:t>
            </a:fld>
            <a:endParaRPr lang="en-US" dirty="0"/>
          </a:p>
        </p:txBody>
      </p:sp>
    </p:spTree>
    <p:extLst>
      <p:ext uri="{BB962C8B-B14F-4D97-AF65-F5344CB8AC3E}">
        <p14:creationId xmlns:p14="http://schemas.microsoft.com/office/powerpoint/2010/main" val="21379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6</a:t>
            </a:fld>
            <a:endParaRPr lang="en-US" dirty="0"/>
          </a:p>
        </p:txBody>
      </p:sp>
    </p:spTree>
    <p:extLst>
      <p:ext uri="{BB962C8B-B14F-4D97-AF65-F5344CB8AC3E}">
        <p14:creationId xmlns:p14="http://schemas.microsoft.com/office/powerpoint/2010/main" val="824259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people age and gain weight,  chronic systemic inflammation increases and leads to our most common disease.</a:t>
            </a:r>
          </a:p>
          <a:p>
            <a:r>
              <a:rPr lang="en-US" dirty="0"/>
              <a:t>Blood sugar imbalance</a:t>
            </a:r>
            <a:r>
              <a:rPr lang="en-US" baseline="0" dirty="0"/>
              <a:t> is one of many ways we can cause inflammation in our bodies. </a:t>
            </a:r>
          </a:p>
          <a:p>
            <a:r>
              <a:rPr lang="en-US" baseline="0" dirty="0"/>
              <a:t>Inflammation can be silent – meaning we don’t necessary “experience” any major signs or symptoms.</a:t>
            </a:r>
          </a:p>
          <a:p>
            <a:endParaRPr lang="en-US" baseline="0" dirty="0"/>
          </a:p>
          <a:p>
            <a:r>
              <a:rPr lang="en-US" baseline="0" dirty="0"/>
              <a:t>With acute inflammation, we experience pain, redness, heat at the site of injury. This is our body’s way of repairing damage – so short term inflammation can be very beneficial</a:t>
            </a:r>
          </a:p>
          <a:p>
            <a:r>
              <a:rPr lang="en-US" baseline="0" dirty="0"/>
              <a:t>Long term inflammation is a concern because it can shift our biochemistry, which leads to many concerns </a:t>
            </a:r>
            <a:endParaRPr lang="en-US" dirty="0"/>
          </a:p>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7</a:t>
            </a:fld>
            <a:endParaRPr lang="en-US" dirty="0"/>
          </a:p>
        </p:txBody>
      </p:sp>
    </p:spTree>
    <p:extLst>
      <p:ext uri="{BB962C8B-B14F-4D97-AF65-F5344CB8AC3E}">
        <p14:creationId xmlns:p14="http://schemas.microsoft.com/office/powerpoint/2010/main" val="3526514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8</a:t>
            </a:fld>
            <a:endParaRPr lang="en-US" dirty="0"/>
          </a:p>
        </p:txBody>
      </p:sp>
    </p:spTree>
    <p:extLst>
      <p:ext uri="{BB962C8B-B14F-4D97-AF65-F5344CB8AC3E}">
        <p14:creationId xmlns:p14="http://schemas.microsoft.com/office/powerpoint/2010/main" val="315463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inner layer, called the intima or endothelium gets damaged over time by issues like: high blood pressure, oxidation of LDL cholesterol, cigarette smoke, free radicals, elevated homocysteine levels, elevated C-reactive protein (CRP) levels, elevated blood sugar and insulin levels, bad fats, poor diet, toxic chemicals and metals.</a:t>
            </a:r>
          </a:p>
          <a:p>
            <a:endParaRPr lang="en-US" dirty="0"/>
          </a:p>
          <a:p>
            <a:r>
              <a:rPr lang="en-US" dirty="0"/>
              <a:t>Inflammation most commonly leads to atherosclerosis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Atherosclerosis is the hardening of these arteries most commonly due to excessive amounts of plaque. This plaque contains cholesterol, calcium, white blood cells, collagen, elastin, platelets, and other materials driven there through chronic inflammation.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saddest and perhaps most frustrating part to cardiovascular disease is that it is the #1 killer of men and women – causing more than 1 in 3 deaths in the U.S. each year, it is one of the most treatable and preventable of all health problems. </a:t>
            </a:r>
          </a:p>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9</a:t>
            </a:fld>
            <a:endParaRPr lang="en-US" dirty="0"/>
          </a:p>
        </p:txBody>
      </p:sp>
    </p:spTree>
    <p:extLst>
      <p:ext uri="{BB962C8B-B14F-4D97-AF65-F5344CB8AC3E}">
        <p14:creationId xmlns:p14="http://schemas.microsoft.com/office/powerpoint/2010/main" val="1777736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Constant inflammation creates inflammatory cytokines, which are destructive, cell-signaling chemicals that lead to the most common forms of degenerative diseases:  atherosclerosis, heart disease, cancer, arthritis, Diabetes, Alzheimer’s, immune conditions like allergies and asthma, autoimmune like colitis, Crohn’s, diabetes, and celiac disease, and liver conditions like hepatitis.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Inflammation causes cancer and cancer causes inflammation – a double edged sword and a vicious cycle in 1.  Thankfully, inflammation can be addressed and gotten under control. </a:t>
            </a:r>
          </a:p>
          <a:p>
            <a:endParaRPr lang="en-US" dirty="0"/>
          </a:p>
          <a:p>
            <a:r>
              <a:rPr lang="en-US" dirty="0"/>
              <a:t>Research from Sweden showed that the higher the number of elevated inflammatory proteins, the greater the chances of weight gain. </a:t>
            </a:r>
          </a:p>
          <a:p>
            <a:r>
              <a:rPr lang="en-US" dirty="0"/>
              <a:t>Prior to these reports experts assumed that obese people had higher levels of inflammatory proteins because of the cytokines their fatty tissues secreted. In other words, doctors thought that obese individuals continued to deal with greater inflammation because they were obese.  When you decrease your body’s inflammatory response, you will also lower your weight and your waist size.</a:t>
            </a:r>
          </a:p>
          <a:p>
            <a:endParaRPr lang="en-US" dirty="0"/>
          </a:p>
          <a:p>
            <a:r>
              <a:rPr lang="en-US" dirty="0"/>
              <a:t>The National Cancer Institute brought out a report highlighting inflammation research is too often ignored by oncologists.*</a:t>
            </a:r>
          </a:p>
          <a:p>
            <a:r>
              <a:rPr lang="en-US" dirty="0"/>
              <a:t>The report describes in great detail the processes by which cancer cells manage to lead the body’s healing mechanisms astray. Just like immune cells gearing up to repair lesions, cancer cells need to produce inflammation to sustain their growth.  Through the inflammation process, they begin an abundant production of the same highly inflammatory substances—cytokines, prostaglandins, and leukotrienes—seen in the natural reparation of wounds, but now working against the future of the same body these process were designed to protect.</a:t>
            </a:r>
          </a:p>
          <a:p>
            <a:br>
              <a:rPr lang="en-US" dirty="0"/>
            </a:br>
            <a:r>
              <a:rPr lang="en-US" dirty="0"/>
              <a:t>*Peek, R. M., Jr., S. Mohla, and R. N. DuBois, “Inflammation in the Genesis and Perpetuation of Cancer: Summary and Recommendations from a National Cancer Institute-Sponsored Meeting,” Cancer Research 65, no. 19 (2005): 8583-86.”</a:t>
            </a:r>
          </a:p>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10</a:t>
            </a:fld>
            <a:endParaRPr lang="en-US" dirty="0"/>
          </a:p>
        </p:txBody>
      </p:sp>
    </p:spTree>
    <p:extLst>
      <p:ext uri="{BB962C8B-B14F-4D97-AF65-F5344CB8AC3E}">
        <p14:creationId xmlns:p14="http://schemas.microsoft.com/office/powerpoint/2010/main" val="4157887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radicals: These are defective molecule that sends out molecular shrapnel, damaging the coronary arteries and other cells in our bodies. They lead to advanced aging and changing of our DNA, therefore involved with cancer. </a:t>
            </a:r>
          </a:p>
          <a:p>
            <a:r>
              <a:rPr lang="en-US" dirty="0"/>
              <a:t>Occur from several causes to be named later, but include normal daily living such as when you metabolize food into energy, oxygen oxidizes (or burns) the food in order to produce energy which create by-products known as free radicals.</a:t>
            </a:r>
          </a:p>
          <a:p>
            <a:r>
              <a:rPr lang="en-US" dirty="0"/>
              <a:t>Also called “oxidation” – your body normally contains anti-oxidants that keep this under control.  However, with modern over-exposure to free radicals, we use up our anti-oxidants. </a:t>
            </a:r>
          </a:p>
          <a:p>
            <a:endParaRPr lang="en-US" dirty="0"/>
          </a:p>
        </p:txBody>
      </p:sp>
      <p:sp>
        <p:nvSpPr>
          <p:cNvPr id="4" name="Slide Number Placeholder 3"/>
          <p:cNvSpPr>
            <a:spLocks noGrp="1"/>
          </p:cNvSpPr>
          <p:nvPr>
            <p:ph type="sldNum" sz="quarter" idx="10"/>
          </p:nvPr>
        </p:nvSpPr>
        <p:spPr/>
        <p:txBody>
          <a:bodyPr/>
          <a:lstStyle/>
          <a:p>
            <a:fld id="{E29DC3F8-0821-4A69-B195-018F6EEC92EC}" type="slidenum">
              <a:rPr lang="en-CA" smtClean="0"/>
              <a:t>11</a:t>
            </a:fld>
            <a:endParaRPr lang="en-CA" dirty="0"/>
          </a:p>
        </p:txBody>
      </p:sp>
    </p:spTree>
    <p:extLst>
      <p:ext uri="{BB962C8B-B14F-4D97-AF65-F5344CB8AC3E}">
        <p14:creationId xmlns:p14="http://schemas.microsoft.com/office/powerpoint/2010/main" val="669422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BF08-67CE-2842-BC15-78401412CB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3497E5-313D-7C43-9620-E4B95B991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C6E4-3115-D44A-9138-EBF144673BDF}"/>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5" name="Footer Placeholder 4">
            <a:extLst>
              <a:ext uri="{FF2B5EF4-FFF2-40B4-BE49-F238E27FC236}">
                <a16:creationId xmlns:a16="http://schemas.microsoft.com/office/drawing/2014/main" id="{0A40D726-6128-9B48-B6AC-A6AA119457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7C549E-950D-C547-9B8F-8BC05355D801}"/>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1815131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D402-ABAD-794B-BDD0-80873D8C0D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81484-E91D-BE4E-A3E5-E9536B3DDF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0DBF9-8A06-B244-9FD3-C172E1967CB7}"/>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5" name="Footer Placeholder 4">
            <a:extLst>
              <a:ext uri="{FF2B5EF4-FFF2-40B4-BE49-F238E27FC236}">
                <a16:creationId xmlns:a16="http://schemas.microsoft.com/office/drawing/2014/main" id="{EB9B9DF9-1768-DF42-8645-54838C77A3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4FA17F-DE7A-B047-8058-C98AA026E8F4}"/>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1368302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2EAEC3-A204-B941-BF07-F6545934E4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E3F88E-AC69-D54C-A08F-AA385C43C6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26298-73A6-8049-96AD-0D8521C3AB11}"/>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5" name="Footer Placeholder 4">
            <a:extLst>
              <a:ext uri="{FF2B5EF4-FFF2-40B4-BE49-F238E27FC236}">
                <a16:creationId xmlns:a16="http://schemas.microsoft.com/office/drawing/2014/main" id="{3C4A6FEF-7165-4849-A0A9-0F8A2D1B6A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258A06-29D3-2E40-900F-D0B6B73BAD81}"/>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1646627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E479-D1CB-5C41-96D4-6C1280965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5A155-DFF3-CC4E-87EC-4C357B7A60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E6CDE-5ACB-3240-81E1-FF04BDA8FD2A}"/>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5" name="Footer Placeholder 4">
            <a:extLst>
              <a:ext uri="{FF2B5EF4-FFF2-40B4-BE49-F238E27FC236}">
                <a16:creationId xmlns:a16="http://schemas.microsoft.com/office/drawing/2014/main" id="{A90F690E-4EE0-D441-ABB0-1B63B8230C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A905E1-E320-7144-B1D4-5D26152A6ADC}"/>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290261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6EF2-DA1E-0D4E-B66F-CBD5C1C59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EDEA4B-92C7-BC4B-B04C-01E2B3E18B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34C3FE-09BA-A244-873F-A0869E8A754A}"/>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5" name="Footer Placeholder 4">
            <a:extLst>
              <a:ext uri="{FF2B5EF4-FFF2-40B4-BE49-F238E27FC236}">
                <a16:creationId xmlns:a16="http://schemas.microsoft.com/office/drawing/2014/main" id="{BD6667AB-E0ED-5C45-9B92-9DB375E1AC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DFBDE7-B214-7F43-A5C9-35BC863D0DF7}"/>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2550165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5781A-7917-E74B-A9A1-C004CA509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FFAE3C-F572-2E47-8E2C-9917E977D7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1F5B67-91A6-2949-AF4D-0B789AE133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F745F-54B0-8746-9B06-2D321C498BBD}"/>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6" name="Footer Placeholder 5">
            <a:extLst>
              <a:ext uri="{FF2B5EF4-FFF2-40B4-BE49-F238E27FC236}">
                <a16:creationId xmlns:a16="http://schemas.microsoft.com/office/drawing/2014/main" id="{51669E63-5B7A-194E-AADD-A47DA0DF7F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360ED1-E6F4-8F44-AD72-BEAE2D641AE2}"/>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103212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F019D-9A06-534D-91BD-27FC18232A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3D3D6-3423-A84D-ACE4-6B6765597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74E525-A46C-CC4A-A1DF-5ABC6586CB5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1E9C2-BE07-FF4E-989B-761042616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16A0A8-7F01-DA4A-805B-C684FA416B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1B18B8-4349-DD41-A624-BB66289CFD42}"/>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8" name="Footer Placeholder 7">
            <a:extLst>
              <a:ext uri="{FF2B5EF4-FFF2-40B4-BE49-F238E27FC236}">
                <a16:creationId xmlns:a16="http://schemas.microsoft.com/office/drawing/2014/main" id="{62CF7CE6-6844-F044-BB24-201CEBD43BA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C4EE141-717F-D44B-9E7C-E14449EE178F}"/>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119587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7CE4-DA74-5A47-B61E-58D3D331B9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66C933-C189-CD4C-B32F-9974DB75DD9C}"/>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4" name="Footer Placeholder 3">
            <a:extLst>
              <a:ext uri="{FF2B5EF4-FFF2-40B4-BE49-F238E27FC236}">
                <a16:creationId xmlns:a16="http://schemas.microsoft.com/office/drawing/2014/main" id="{4F527A2F-8694-104D-99CD-4EAD2E29554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4B6C57-424B-EA4B-A4FF-8BFF1592E304}"/>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4252058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084A63-E0EC-AD41-9832-5FAECBC1379A}"/>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3" name="Footer Placeholder 2">
            <a:extLst>
              <a:ext uri="{FF2B5EF4-FFF2-40B4-BE49-F238E27FC236}">
                <a16:creationId xmlns:a16="http://schemas.microsoft.com/office/drawing/2014/main" id="{D23F80E8-4E02-C741-9109-FDED05456C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780F915-98C7-B040-9A1A-06706807890A}"/>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192146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B9DB-F768-F247-A842-E8A635E2F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66F3EE-A8AB-9E4F-A724-F346A68C50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2E8E11-2D91-4E49-96A3-AD9D701DFA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AA64A6-0F36-E245-A4ED-D7AE35B6219E}"/>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6" name="Footer Placeholder 5">
            <a:extLst>
              <a:ext uri="{FF2B5EF4-FFF2-40B4-BE49-F238E27FC236}">
                <a16:creationId xmlns:a16="http://schemas.microsoft.com/office/drawing/2014/main" id="{DB7D5F0D-C8A6-EE4C-B786-67F8E2C827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41BF19-4831-1947-941E-971561F4F098}"/>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1416019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46BF-345F-8744-A3BF-A2E3588EA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087DA-A1D0-C549-A343-8D5FC05800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E6B5B79-8F68-7449-8A47-D3565AC64E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90CF04-D63B-2648-BCFD-30CA4DD22F64}"/>
              </a:ext>
            </a:extLst>
          </p:cNvPr>
          <p:cNvSpPr>
            <a:spLocks noGrp="1"/>
          </p:cNvSpPr>
          <p:nvPr>
            <p:ph type="dt" sz="half" idx="10"/>
          </p:nvPr>
        </p:nvSpPr>
        <p:spPr/>
        <p:txBody>
          <a:bodyPr/>
          <a:lstStyle/>
          <a:p>
            <a:fld id="{EA61A8E1-4E24-0242-BEB4-FAEAABED0374}" type="datetimeFigureOut">
              <a:rPr lang="en-US" smtClean="0"/>
              <a:t>8/31/2021</a:t>
            </a:fld>
            <a:endParaRPr lang="en-US" dirty="0"/>
          </a:p>
        </p:txBody>
      </p:sp>
      <p:sp>
        <p:nvSpPr>
          <p:cNvPr id="6" name="Footer Placeholder 5">
            <a:extLst>
              <a:ext uri="{FF2B5EF4-FFF2-40B4-BE49-F238E27FC236}">
                <a16:creationId xmlns:a16="http://schemas.microsoft.com/office/drawing/2014/main" id="{5C2929C4-DB78-4642-8D67-A66387487B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39EA5F-D583-EC45-919D-82BBF380A206}"/>
              </a:ext>
            </a:extLst>
          </p:cNvPr>
          <p:cNvSpPr>
            <a:spLocks noGrp="1"/>
          </p:cNvSpPr>
          <p:nvPr>
            <p:ph type="sldNum" sz="quarter" idx="12"/>
          </p:nvPr>
        </p:nvSpPr>
        <p:spPr/>
        <p:txBody>
          <a:bodyPr/>
          <a:lstStyle/>
          <a:p>
            <a:fld id="{BCECAF63-F4C4-7946-80B0-705E96D9DF31}" type="slidenum">
              <a:rPr lang="en-US" smtClean="0"/>
              <a:t>‹#›</a:t>
            </a:fld>
            <a:endParaRPr lang="en-US" dirty="0"/>
          </a:p>
        </p:txBody>
      </p:sp>
    </p:spTree>
    <p:extLst>
      <p:ext uri="{BB962C8B-B14F-4D97-AF65-F5344CB8AC3E}">
        <p14:creationId xmlns:p14="http://schemas.microsoft.com/office/powerpoint/2010/main" val="326285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2B9CF8-9964-8F4F-97DB-5A2C957B3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1BDD64-2BFA-E84F-8C4B-78BD942F1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1E339-9528-724B-8DBC-5730C30DC3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1A8E1-4E24-0242-BEB4-FAEAABED0374}" type="datetimeFigureOut">
              <a:rPr lang="en-US" smtClean="0"/>
              <a:t>8/31/2021</a:t>
            </a:fld>
            <a:endParaRPr lang="en-US" dirty="0"/>
          </a:p>
        </p:txBody>
      </p:sp>
      <p:sp>
        <p:nvSpPr>
          <p:cNvPr id="5" name="Footer Placeholder 4">
            <a:extLst>
              <a:ext uri="{FF2B5EF4-FFF2-40B4-BE49-F238E27FC236}">
                <a16:creationId xmlns:a16="http://schemas.microsoft.com/office/drawing/2014/main" id="{F8A8C408-ECD5-264C-98DD-B8A6948C46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6C39BC-B99B-7A48-95C3-21641E685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CAF63-F4C4-7946-80B0-705E96D9DF31}" type="slidenum">
              <a:rPr lang="en-US" smtClean="0"/>
              <a:t>‹#›</a:t>
            </a:fld>
            <a:endParaRPr lang="en-US" dirty="0"/>
          </a:p>
        </p:txBody>
      </p:sp>
    </p:spTree>
    <p:extLst>
      <p:ext uri="{BB962C8B-B14F-4D97-AF65-F5344CB8AC3E}">
        <p14:creationId xmlns:p14="http://schemas.microsoft.com/office/powerpoint/2010/main" val="2820576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B6F4B43-60C2-4468-A4C8-A9917BBF2823}"/>
              </a:ext>
            </a:extLst>
          </p:cNvPr>
          <p:cNvSpPr>
            <a:spLocks noGrp="1"/>
          </p:cNvSpPr>
          <p:nvPr>
            <p:ph type="title"/>
          </p:nvPr>
        </p:nvSpPr>
        <p:spPr>
          <a:xfrm>
            <a:off x="4172243" y="716817"/>
            <a:ext cx="10515600" cy="1325563"/>
          </a:xfrm>
        </p:spPr>
        <p:txBody>
          <a:bodyPr/>
          <a:lstStyle/>
          <a:p>
            <a:r>
              <a:rPr lang="en-US" altLang="en-US" dirty="0">
                <a:latin typeface="Cambria" panose="02040503050406030204" pitchFamily="18" charset="0"/>
                <a:ea typeface="Cambria" panose="02040503050406030204" pitchFamily="18" charset="0"/>
              </a:rPr>
              <a:t>Healthy Aging</a:t>
            </a:r>
          </a:p>
        </p:txBody>
      </p:sp>
      <p:pic>
        <p:nvPicPr>
          <p:cNvPr id="3075" name="Picture 2" descr="A person running on a track&#10;&#10;Description automatically generated with medium confidence">
            <a:extLst>
              <a:ext uri="{FF2B5EF4-FFF2-40B4-BE49-F238E27FC236}">
                <a16:creationId xmlns:a16="http://schemas.microsoft.com/office/drawing/2014/main" id="{75E5731E-9958-4921-AECB-BB6994E41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8288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4503"/>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A75EF-A65F-4603-98EA-99CB299E6498}"/>
              </a:ext>
            </a:extLst>
          </p:cNvPr>
          <p:cNvSpPr>
            <a:spLocks noGrp="1"/>
          </p:cNvSpPr>
          <p:nvPr>
            <p:ph type="title"/>
          </p:nvPr>
        </p:nvSpPr>
        <p:spPr>
          <a:xfrm>
            <a:off x="838200" y="806640"/>
            <a:ext cx="10515600" cy="1325563"/>
          </a:xfrm>
        </p:spPr>
        <p:txBody>
          <a:bodyPr>
            <a:normAutofit/>
          </a:bodyPr>
          <a:lstStyle/>
          <a:p>
            <a:pPr algn="ctr"/>
            <a:r>
              <a:rPr lang="en-US" sz="4000" b="1" dirty="0">
                <a:latin typeface="Cambria" panose="02040503050406030204" pitchFamily="18" charset="0"/>
              </a:rPr>
              <a:t>Causes and Provokes ALL Disease</a:t>
            </a:r>
          </a:p>
        </p:txBody>
      </p:sp>
      <p:sp>
        <p:nvSpPr>
          <p:cNvPr id="3" name="Content Placeholder 2">
            <a:extLst>
              <a:ext uri="{FF2B5EF4-FFF2-40B4-BE49-F238E27FC236}">
                <a16:creationId xmlns:a16="http://schemas.microsoft.com/office/drawing/2014/main" id="{18FAE4F7-4B6A-418A-93F0-6CAA2AC25D75}"/>
              </a:ext>
            </a:extLst>
          </p:cNvPr>
          <p:cNvSpPr>
            <a:spLocks noGrp="1"/>
          </p:cNvSpPr>
          <p:nvPr>
            <p:ph idx="1"/>
          </p:nvPr>
        </p:nvSpPr>
        <p:spPr>
          <a:xfrm>
            <a:off x="838200" y="2286947"/>
            <a:ext cx="10515600" cy="4351338"/>
          </a:xfrm>
        </p:spPr>
        <p:txBody>
          <a:bodyPr>
            <a:normAutofit/>
          </a:bodyPr>
          <a:lstStyle/>
          <a:p>
            <a:r>
              <a:rPr lang="en-US" dirty="0">
                <a:latin typeface="Cambria" panose="02040503050406030204" pitchFamily="18" charset="0"/>
              </a:rPr>
              <a:t>Chronic inflammation is a symptom of virtually every disease and aggravates all disease. </a:t>
            </a:r>
          </a:p>
          <a:p>
            <a:endParaRPr lang="en-US" dirty="0">
              <a:latin typeface="Cambria" panose="02040503050406030204" pitchFamily="18" charset="0"/>
            </a:endParaRPr>
          </a:p>
          <a:p>
            <a:r>
              <a:rPr lang="en-US" dirty="0">
                <a:latin typeface="Cambria" panose="02040503050406030204" pitchFamily="18" charset="0"/>
              </a:rPr>
              <a:t>FOR EXAMPLE: Being overweight creates inflammation and inflammation provokes weight gain.</a:t>
            </a:r>
          </a:p>
        </p:txBody>
      </p:sp>
    </p:spTree>
    <p:extLst>
      <p:ext uri="{BB962C8B-B14F-4D97-AF65-F5344CB8AC3E}">
        <p14:creationId xmlns:p14="http://schemas.microsoft.com/office/powerpoint/2010/main" val="1709506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8385"/>
            <a:ext cx="10515600" cy="1325563"/>
          </a:xfrm>
        </p:spPr>
        <p:txBody>
          <a:bodyPr>
            <a:normAutofit/>
          </a:bodyPr>
          <a:lstStyle/>
          <a:p>
            <a:pPr algn="ctr"/>
            <a:r>
              <a:rPr lang="en-US" sz="4000" b="1" dirty="0">
                <a:latin typeface="Cambria" panose="02040503050406030204" pitchFamily="18" charset="0"/>
              </a:rPr>
              <a:t>What causes Inflammation?</a:t>
            </a:r>
          </a:p>
        </p:txBody>
      </p:sp>
      <p:sp>
        <p:nvSpPr>
          <p:cNvPr id="3" name="Content Placeholder 2"/>
          <p:cNvSpPr>
            <a:spLocks noGrp="1"/>
          </p:cNvSpPr>
          <p:nvPr>
            <p:ph idx="1"/>
          </p:nvPr>
        </p:nvSpPr>
        <p:spPr>
          <a:xfrm>
            <a:off x="838200" y="2083948"/>
            <a:ext cx="10515600" cy="3167136"/>
          </a:xfrm>
        </p:spPr>
        <p:txBody>
          <a:bodyPr numCol="2">
            <a:normAutofit/>
          </a:bodyPr>
          <a:lstStyle/>
          <a:p>
            <a:r>
              <a:rPr lang="en-US" sz="2400" dirty="0">
                <a:latin typeface="Cambria" panose="02040503050406030204" pitchFamily="18" charset="0"/>
              </a:rPr>
              <a:t>Free Radicals</a:t>
            </a:r>
          </a:p>
          <a:p>
            <a:r>
              <a:rPr lang="en-US" sz="2400" dirty="0">
                <a:latin typeface="Cambria" panose="02040503050406030204" pitchFamily="18" charset="0"/>
              </a:rPr>
              <a:t>Blood sugar imbalance</a:t>
            </a:r>
          </a:p>
          <a:p>
            <a:r>
              <a:rPr lang="en-US" sz="2400" dirty="0">
                <a:latin typeface="Cambria" panose="02040503050406030204" pitchFamily="18" charset="0"/>
              </a:rPr>
              <a:t>Stress and poor rest</a:t>
            </a:r>
          </a:p>
          <a:p>
            <a:r>
              <a:rPr lang="en-US" sz="2400" dirty="0">
                <a:latin typeface="Cambria" panose="02040503050406030204" pitchFamily="18" charset="0"/>
              </a:rPr>
              <a:t>Sugar and processed foods </a:t>
            </a:r>
          </a:p>
          <a:p>
            <a:r>
              <a:rPr lang="en-US" sz="2400" dirty="0">
                <a:latin typeface="Cambria" panose="02040503050406030204" pitchFamily="18" charset="0"/>
              </a:rPr>
              <a:t>Toxins</a:t>
            </a:r>
          </a:p>
          <a:p>
            <a:r>
              <a:rPr lang="en-US" sz="2400" dirty="0">
                <a:latin typeface="Cambria" panose="02040503050406030204" pitchFamily="18" charset="0"/>
              </a:rPr>
              <a:t>Consumption of artificial sweeteners</a:t>
            </a:r>
          </a:p>
          <a:p>
            <a:r>
              <a:rPr lang="en-US" sz="2400" dirty="0">
                <a:latin typeface="Cambria" panose="02040503050406030204" pitchFamily="18" charset="0"/>
              </a:rPr>
              <a:t>SUBLUXATION!</a:t>
            </a:r>
          </a:p>
          <a:p>
            <a:r>
              <a:rPr lang="en-US" sz="2400" dirty="0">
                <a:latin typeface="Cambria" panose="02040503050406030204" pitchFamily="18" charset="0"/>
              </a:rPr>
              <a:t>Chronic health conditions</a:t>
            </a:r>
          </a:p>
          <a:p>
            <a:r>
              <a:rPr lang="en-US" sz="2400" dirty="0">
                <a:latin typeface="Cambria" panose="02040503050406030204" pitchFamily="18" charset="0"/>
              </a:rPr>
              <a:t>Being Overweight</a:t>
            </a:r>
          </a:p>
          <a:p>
            <a:r>
              <a:rPr lang="en-US" sz="2400" dirty="0">
                <a:latin typeface="Cambria" panose="02040503050406030204" pitchFamily="18" charset="0"/>
              </a:rPr>
              <a:t>Sedentary lifestyle</a:t>
            </a:r>
          </a:p>
          <a:p>
            <a:r>
              <a:rPr lang="en-US" sz="2400" dirty="0">
                <a:latin typeface="Cambria" panose="02040503050406030204" pitchFamily="18" charset="0"/>
              </a:rPr>
              <a:t>Smoking</a:t>
            </a:r>
          </a:p>
          <a:p>
            <a:r>
              <a:rPr lang="en-US" sz="2400" dirty="0">
                <a:latin typeface="Cambria" panose="02040503050406030204" pitchFamily="18" charset="0"/>
              </a:rPr>
              <a:t>Chronic overconsumption of carbs</a:t>
            </a:r>
          </a:p>
        </p:txBody>
      </p:sp>
    </p:spTree>
    <p:extLst>
      <p:ext uri="{BB962C8B-B14F-4D97-AF65-F5344CB8AC3E}">
        <p14:creationId xmlns:p14="http://schemas.microsoft.com/office/powerpoint/2010/main" val="276554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AF45-D2FE-4F81-9CC7-1C7999FABAC2}"/>
              </a:ext>
            </a:extLst>
          </p:cNvPr>
          <p:cNvSpPr>
            <a:spLocks noGrp="1"/>
          </p:cNvSpPr>
          <p:nvPr>
            <p:ph type="title"/>
          </p:nvPr>
        </p:nvSpPr>
        <p:spPr>
          <a:xfrm>
            <a:off x="838200" y="789583"/>
            <a:ext cx="10515600" cy="1325563"/>
          </a:xfrm>
        </p:spPr>
        <p:txBody>
          <a:bodyPr>
            <a:normAutofit/>
          </a:bodyPr>
          <a:lstStyle/>
          <a:p>
            <a:pPr algn="ctr"/>
            <a:r>
              <a:rPr lang="en-US" sz="4000" b="1" dirty="0">
                <a:latin typeface="Cambria" panose="02040503050406030204" pitchFamily="18" charset="0"/>
              </a:rPr>
              <a:t>Sugar and Inflammation</a:t>
            </a:r>
          </a:p>
        </p:txBody>
      </p:sp>
      <p:sp>
        <p:nvSpPr>
          <p:cNvPr id="3" name="Content Placeholder 2">
            <a:extLst>
              <a:ext uri="{FF2B5EF4-FFF2-40B4-BE49-F238E27FC236}">
                <a16:creationId xmlns:a16="http://schemas.microsoft.com/office/drawing/2014/main" id="{BB429589-9408-4290-9FED-06FA80E69D6A}"/>
              </a:ext>
            </a:extLst>
          </p:cNvPr>
          <p:cNvSpPr>
            <a:spLocks noGrp="1"/>
          </p:cNvSpPr>
          <p:nvPr>
            <p:ph idx="1"/>
          </p:nvPr>
        </p:nvSpPr>
        <p:spPr>
          <a:xfrm>
            <a:off x="838200" y="2282216"/>
            <a:ext cx="10515600" cy="4351338"/>
          </a:xfrm>
        </p:spPr>
        <p:txBody>
          <a:bodyPr>
            <a:normAutofit/>
          </a:bodyPr>
          <a:lstStyle/>
          <a:p>
            <a:pPr marL="0" indent="0" algn="ctr">
              <a:buNone/>
            </a:pPr>
            <a:r>
              <a:rPr lang="en-US" b="1" dirty="0">
                <a:latin typeface="Cambria" panose="02040503050406030204" pitchFamily="18" charset="0"/>
              </a:rPr>
              <a:t>OUT OF CONTROL (“Modern”) SUGAR CONSUMPTION</a:t>
            </a:r>
            <a:endParaRPr lang="en-US" dirty="0">
              <a:latin typeface="Cambria" panose="02040503050406030204" pitchFamily="18" charset="0"/>
            </a:endParaRPr>
          </a:p>
          <a:p>
            <a:pPr marL="0" indent="0" algn="ctr">
              <a:buNone/>
            </a:pPr>
            <a:endParaRPr lang="en-US" b="1" dirty="0">
              <a:latin typeface="Cambria" panose="02040503050406030204" pitchFamily="18" charset="0"/>
            </a:endParaRPr>
          </a:p>
          <a:p>
            <a:pPr marL="0" indent="0" algn="ctr">
              <a:buNone/>
            </a:pPr>
            <a:r>
              <a:rPr lang="en-US" b="1" dirty="0">
                <a:latin typeface="Cambria" panose="02040503050406030204" pitchFamily="18" charset="0"/>
              </a:rPr>
              <a:t>Ancestors: </a:t>
            </a:r>
            <a:r>
              <a:rPr lang="en-US" dirty="0">
                <a:latin typeface="Cambria" panose="02040503050406030204" pitchFamily="18" charset="0"/>
              </a:rPr>
              <a:t>2 kilograms (4 pounds) a year per person.  </a:t>
            </a:r>
          </a:p>
          <a:p>
            <a:pPr marL="0" indent="0" algn="ctr">
              <a:buNone/>
            </a:pPr>
            <a:r>
              <a:rPr lang="en-US" dirty="0">
                <a:latin typeface="Cambria" panose="02040503050406030204" pitchFamily="18" charset="0"/>
              </a:rPr>
              <a:t>(This would be where our original genetic makeup was created.) </a:t>
            </a:r>
          </a:p>
          <a:p>
            <a:pPr marL="0" indent="0" algn="ctr">
              <a:buNone/>
            </a:pPr>
            <a:r>
              <a:rPr lang="en-US" b="1" dirty="0">
                <a:latin typeface="Cambria" panose="02040503050406030204" pitchFamily="18" charset="0"/>
              </a:rPr>
              <a:t>1830</a:t>
            </a:r>
            <a:r>
              <a:rPr lang="en-US" dirty="0">
                <a:latin typeface="Cambria" panose="02040503050406030204" pitchFamily="18" charset="0"/>
              </a:rPr>
              <a:t>: 5 – 8 kilograms (11-18 pounds) a year </a:t>
            </a:r>
          </a:p>
          <a:p>
            <a:pPr marL="0" indent="0" algn="ctr">
              <a:buNone/>
            </a:pPr>
            <a:r>
              <a:rPr lang="en-US" b="1" dirty="0">
                <a:latin typeface="Cambria" panose="02040503050406030204" pitchFamily="18" charset="0"/>
              </a:rPr>
              <a:t>TODAY: </a:t>
            </a:r>
            <a:r>
              <a:rPr lang="en-US" dirty="0">
                <a:latin typeface="Cambria" panose="02040503050406030204" pitchFamily="18" charset="0"/>
              </a:rPr>
              <a:t>68 - 77 kilograms (150 - 170 pounds) a year </a:t>
            </a:r>
          </a:p>
          <a:p>
            <a:pPr marL="0" indent="0">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2659408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A0BA-FA2D-47E6-B0F1-0F10DFF99B7D}"/>
              </a:ext>
            </a:extLst>
          </p:cNvPr>
          <p:cNvSpPr>
            <a:spLocks noGrp="1"/>
          </p:cNvSpPr>
          <p:nvPr>
            <p:ph type="title"/>
          </p:nvPr>
        </p:nvSpPr>
        <p:spPr>
          <a:xfrm>
            <a:off x="838200" y="792817"/>
            <a:ext cx="10515600" cy="1325563"/>
          </a:xfrm>
        </p:spPr>
        <p:txBody>
          <a:bodyPr>
            <a:normAutofit/>
          </a:bodyPr>
          <a:lstStyle/>
          <a:p>
            <a:pPr algn="ctr"/>
            <a:r>
              <a:rPr lang="en-US" sz="4000" b="1" dirty="0">
                <a:latin typeface="Cambria" panose="02040503050406030204" pitchFamily="18" charset="0"/>
              </a:rPr>
              <a:t>The Sugar = Disease Effect</a:t>
            </a:r>
          </a:p>
        </p:txBody>
      </p:sp>
      <p:sp>
        <p:nvSpPr>
          <p:cNvPr id="3" name="Content Placeholder 2">
            <a:extLst>
              <a:ext uri="{FF2B5EF4-FFF2-40B4-BE49-F238E27FC236}">
                <a16:creationId xmlns:a16="http://schemas.microsoft.com/office/drawing/2014/main" id="{104E9203-69D5-4282-A1A3-AEE72E515442}"/>
              </a:ext>
            </a:extLst>
          </p:cNvPr>
          <p:cNvSpPr>
            <a:spLocks noGrp="1"/>
          </p:cNvSpPr>
          <p:nvPr>
            <p:ph idx="1"/>
          </p:nvPr>
        </p:nvSpPr>
        <p:spPr>
          <a:xfrm>
            <a:off x="838200" y="2225309"/>
            <a:ext cx="10515600" cy="4351338"/>
          </a:xfrm>
        </p:spPr>
        <p:txBody>
          <a:bodyPr>
            <a:normAutofit/>
          </a:bodyPr>
          <a:lstStyle/>
          <a:p>
            <a:r>
              <a:rPr lang="en-US" dirty="0">
                <a:latin typeface="Cambria" panose="02040503050406030204" pitchFamily="18" charset="0"/>
              </a:rPr>
              <a:t>Insulin production causes IGF (Insulin-like Growth Factor) to be released and creates INFLAMMATION. </a:t>
            </a:r>
          </a:p>
          <a:p>
            <a:endParaRPr lang="en-US" dirty="0">
              <a:latin typeface="Cambria" panose="02040503050406030204" pitchFamily="18" charset="0"/>
            </a:endParaRPr>
          </a:p>
          <a:p>
            <a:r>
              <a:rPr lang="en-US" dirty="0">
                <a:latin typeface="Cambria" panose="02040503050406030204" pitchFamily="18" charset="0"/>
              </a:rPr>
              <a:t>IGF stimulates faster cell growth and along with inflammation- is linked to disease; especially cancer. </a:t>
            </a:r>
          </a:p>
          <a:p>
            <a:pPr marL="0" indent="0">
              <a:buNone/>
            </a:pPr>
            <a:endParaRPr lang="en-US" dirty="0"/>
          </a:p>
        </p:txBody>
      </p:sp>
    </p:spTree>
    <p:extLst>
      <p:ext uri="{BB962C8B-B14F-4D97-AF65-F5344CB8AC3E}">
        <p14:creationId xmlns:p14="http://schemas.microsoft.com/office/powerpoint/2010/main" val="2274075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4BEE-5C98-49A0-8096-61BB648BC2C8}"/>
              </a:ext>
            </a:extLst>
          </p:cNvPr>
          <p:cNvSpPr>
            <a:spLocks noGrp="1"/>
          </p:cNvSpPr>
          <p:nvPr>
            <p:ph type="title"/>
          </p:nvPr>
        </p:nvSpPr>
        <p:spPr>
          <a:xfrm>
            <a:off x="838200" y="1447691"/>
            <a:ext cx="10515600" cy="1325563"/>
          </a:xfrm>
        </p:spPr>
        <p:txBody>
          <a:bodyPr>
            <a:normAutofit/>
          </a:bodyPr>
          <a:lstStyle/>
          <a:p>
            <a:pPr algn="ctr"/>
            <a:r>
              <a:rPr lang="en-US" sz="4000" b="1" dirty="0">
                <a:latin typeface="Cambria" panose="02040503050406030204" pitchFamily="18" charset="0"/>
              </a:rPr>
              <a:t>Bad Fats!</a:t>
            </a:r>
          </a:p>
        </p:txBody>
      </p:sp>
      <p:sp>
        <p:nvSpPr>
          <p:cNvPr id="3" name="Content Placeholder 2">
            <a:extLst>
              <a:ext uri="{FF2B5EF4-FFF2-40B4-BE49-F238E27FC236}">
                <a16:creationId xmlns:a16="http://schemas.microsoft.com/office/drawing/2014/main" id="{B8283E6D-1FD0-44EC-A489-0008C3ED1E54}"/>
              </a:ext>
            </a:extLst>
          </p:cNvPr>
          <p:cNvSpPr>
            <a:spLocks noGrp="1"/>
          </p:cNvSpPr>
          <p:nvPr>
            <p:ph idx="1"/>
          </p:nvPr>
        </p:nvSpPr>
        <p:spPr>
          <a:xfrm>
            <a:off x="838200" y="3234012"/>
            <a:ext cx="10515600" cy="4351338"/>
          </a:xfrm>
        </p:spPr>
        <p:txBody>
          <a:bodyPr>
            <a:normAutofit/>
          </a:bodyPr>
          <a:lstStyle/>
          <a:p>
            <a:pPr algn="ctr"/>
            <a:r>
              <a:rPr lang="en-US" sz="3600" b="1" dirty="0">
                <a:latin typeface="Cambria" panose="02040503050406030204" pitchFamily="18" charset="0"/>
              </a:rPr>
              <a:t>Too many Omega-6’s </a:t>
            </a:r>
            <a:r>
              <a:rPr lang="en-US" sz="3600" dirty="0">
                <a:latin typeface="Cambria" panose="02040503050406030204" pitchFamily="18" charset="0"/>
              </a:rPr>
              <a:t>and not enough Omega-3’s</a:t>
            </a:r>
            <a:r>
              <a:rPr lang="en-US" sz="3600" b="1" dirty="0">
                <a:latin typeface="Cambria" panose="02040503050406030204" pitchFamily="18" charset="0"/>
              </a:rPr>
              <a:t> </a:t>
            </a:r>
            <a:r>
              <a:rPr lang="en-US" sz="3600" dirty="0">
                <a:latin typeface="Cambria" panose="02040503050406030204" pitchFamily="18" charset="0"/>
              </a:rPr>
              <a:t>creates</a:t>
            </a:r>
            <a:r>
              <a:rPr lang="en-US" sz="3600" b="1" dirty="0">
                <a:latin typeface="Cambria" panose="02040503050406030204" pitchFamily="18" charset="0"/>
              </a:rPr>
              <a:t> </a:t>
            </a:r>
            <a:r>
              <a:rPr lang="en-US" sz="3600" dirty="0">
                <a:latin typeface="Cambria" panose="02040503050406030204" pitchFamily="18" charset="0"/>
              </a:rPr>
              <a:t>potent inflammatory agents</a:t>
            </a:r>
          </a:p>
          <a:p>
            <a:pPr marL="0" indent="0">
              <a:buNone/>
            </a:pPr>
            <a:endParaRPr lang="en-US" dirty="0"/>
          </a:p>
        </p:txBody>
      </p:sp>
    </p:spTree>
    <p:extLst>
      <p:ext uri="{BB962C8B-B14F-4D97-AF65-F5344CB8AC3E}">
        <p14:creationId xmlns:p14="http://schemas.microsoft.com/office/powerpoint/2010/main" val="1571931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D586-1D9F-4BF5-8A0E-1B22D00E2E50}"/>
              </a:ext>
            </a:extLst>
          </p:cNvPr>
          <p:cNvSpPr>
            <a:spLocks noGrp="1"/>
          </p:cNvSpPr>
          <p:nvPr>
            <p:ph type="title"/>
          </p:nvPr>
        </p:nvSpPr>
        <p:spPr>
          <a:xfrm>
            <a:off x="838200" y="791037"/>
            <a:ext cx="10515600" cy="1325563"/>
          </a:xfrm>
        </p:spPr>
        <p:txBody>
          <a:bodyPr>
            <a:normAutofit/>
          </a:bodyPr>
          <a:lstStyle/>
          <a:p>
            <a:pPr algn="ctr"/>
            <a:r>
              <a:rPr lang="en-US" sz="4000" b="1" dirty="0">
                <a:latin typeface="Cambria" panose="02040503050406030204" pitchFamily="18" charset="0"/>
              </a:rPr>
              <a:t>CRP: The Marker of Inflammation</a:t>
            </a:r>
          </a:p>
        </p:txBody>
      </p:sp>
      <p:sp>
        <p:nvSpPr>
          <p:cNvPr id="3" name="Content Placeholder 2">
            <a:extLst>
              <a:ext uri="{FF2B5EF4-FFF2-40B4-BE49-F238E27FC236}">
                <a16:creationId xmlns:a16="http://schemas.microsoft.com/office/drawing/2014/main" id="{95D742B6-0073-4883-9490-B6885C2FCA02}"/>
              </a:ext>
            </a:extLst>
          </p:cNvPr>
          <p:cNvSpPr>
            <a:spLocks noGrp="1"/>
          </p:cNvSpPr>
          <p:nvPr>
            <p:ph idx="1"/>
          </p:nvPr>
        </p:nvSpPr>
        <p:spPr>
          <a:xfrm>
            <a:off x="838200" y="1947060"/>
            <a:ext cx="10515600" cy="4351338"/>
          </a:xfrm>
        </p:spPr>
        <p:txBody>
          <a:bodyPr>
            <a:normAutofit/>
          </a:bodyPr>
          <a:lstStyle/>
          <a:p>
            <a:r>
              <a:rPr lang="en-US" sz="2400" dirty="0">
                <a:latin typeface="Cambria" panose="02040503050406030204" pitchFamily="18" charset="0"/>
              </a:rPr>
              <a:t>Fat cells, infections, blood sugar, insulin resistance, free-radicals, and toxins produce the inflammatory cytokine C-Reactive Protein (CRP)</a:t>
            </a:r>
          </a:p>
          <a:p>
            <a:endParaRPr lang="en-US" sz="2400" dirty="0">
              <a:latin typeface="Cambria" panose="02040503050406030204" pitchFamily="18" charset="0"/>
            </a:endParaRPr>
          </a:p>
          <a:p>
            <a:r>
              <a:rPr lang="en-US" sz="2400" dirty="0">
                <a:latin typeface="Cambria" panose="02040503050406030204" pitchFamily="18" charset="0"/>
              </a:rPr>
              <a:t>Elevated CRP sparks full systemic, chronic inflammation and radically increases risk of both heart attack and stroke.</a:t>
            </a:r>
          </a:p>
          <a:p>
            <a:endParaRPr lang="en-US" sz="2400" dirty="0">
              <a:latin typeface="Cambria" panose="02040503050406030204" pitchFamily="18" charset="0"/>
            </a:endParaRPr>
          </a:p>
          <a:p>
            <a:r>
              <a:rPr lang="en-US" sz="2400" dirty="0">
                <a:latin typeface="Cambria" panose="02040503050406030204" pitchFamily="18" charset="0"/>
              </a:rPr>
              <a:t>The more fat cells, health, and physiologic issues you have; the more inflammatory markers like CRP you will create.</a:t>
            </a:r>
          </a:p>
          <a:p>
            <a:endParaRPr lang="en-US" dirty="0"/>
          </a:p>
          <a:p>
            <a:pPr marL="0" indent="0">
              <a:buNone/>
            </a:pPr>
            <a:endParaRPr lang="en-US" dirty="0"/>
          </a:p>
        </p:txBody>
      </p:sp>
    </p:spTree>
    <p:extLst>
      <p:ext uri="{BB962C8B-B14F-4D97-AF65-F5344CB8AC3E}">
        <p14:creationId xmlns:p14="http://schemas.microsoft.com/office/powerpoint/2010/main" val="1229125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49" y="1000735"/>
            <a:ext cx="10515600" cy="1325563"/>
          </a:xfrm>
        </p:spPr>
        <p:txBody>
          <a:bodyPr>
            <a:noAutofit/>
          </a:bodyPr>
          <a:lstStyle/>
          <a:p>
            <a:pPr algn="ctr"/>
            <a:r>
              <a:rPr lang="en-US" sz="3600" b="1" dirty="0">
                <a:latin typeface="Cambria" panose="02040503050406030204" pitchFamily="18" charset="0"/>
              </a:rPr>
              <a:t>Consequences </a:t>
            </a:r>
            <a:br>
              <a:rPr lang="en-US" sz="3600" b="1" dirty="0">
                <a:latin typeface="Cambria" panose="02040503050406030204" pitchFamily="18" charset="0"/>
              </a:rPr>
            </a:br>
            <a:r>
              <a:rPr lang="en-US" sz="3600" b="1" dirty="0">
                <a:latin typeface="Cambria" panose="02040503050406030204" pitchFamily="18" charset="0"/>
              </a:rPr>
              <a:t>of Inflammation (High CRP)</a:t>
            </a:r>
          </a:p>
        </p:txBody>
      </p:sp>
      <p:sp>
        <p:nvSpPr>
          <p:cNvPr id="3" name="Content Placeholder 2"/>
          <p:cNvSpPr>
            <a:spLocks noGrp="1"/>
          </p:cNvSpPr>
          <p:nvPr>
            <p:ph idx="1"/>
          </p:nvPr>
        </p:nvSpPr>
        <p:spPr>
          <a:xfrm>
            <a:off x="1981200" y="2497379"/>
            <a:ext cx="8229600" cy="2918682"/>
          </a:xfrm>
        </p:spPr>
        <p:txBody>
          <a:bodyPr numCol="2">
            <a:normAutofit/>
          </a:bodyPr>
          <a:lstStyle/>
          <a:p>
            <a:r>
              <a:rPr lang="en-US" sz="2400" dirty="0">
                <a:latin typeface="Cambria" panose="02040503050406030204" pitchFamily="18" charset="0"/>
              </a:rPr>
              <a:t>Cancer</a:t>
            </a:r>
          </a:p>
          <a:p>
            <a:r>
              <a:rPr lang="en-US" sz="2400" dirty="0">
                <a:latin typeface="Cambria" panose="02040503050406030204" pitchFamily="18" charset="0"/>
              </a:rPr>
              <a:t>Heart attack</a:t>
            </a:r>
          </a:p>
          <a:p>
            <a:r>
              <a:rPr lang="en-US" sz="2400" dirty="0">
                <a:latin typeface="Cambria" panose="02040503050406030204" pitchFamily="18" charset="0"/>
              </a:rPr>
              <a:t>Stroke</a:t>
            </a:r>
          </a:p>
          <a:p>
            <a:r>
              <a:rPr lang="en-US" sz="2400" dirty="0">
                <a:latin typeface="Cambria" panose="02040503050406030204" pitchFamily="18" charset="0"/>
              </a:rPr>
              <a:t>Migraines or headaches</a:t>
            </a:r>
          </a:p>
          <a:p>
            <a:r>
              <a:rPr lang="en-US" sz="2400" dirty="0">
                <a:latin typeface="Cambria" panose="02040503050406030204" pitchFamily="18" charset="0"/>
              </a:rPr>
              <a:t>Poor memory</a:t>
            </a:r>
          </a:p>
          <a:p>
            <a:r>
              <a:rPr lang="en-US" sz="2400" dirty="0">
                <a:latin typeface="Cambria" panose="02040503050406030204" pitchFamily="18" charset="0"/>
              </a:rPr>
              <a:t>Intestinal dx</a:t>
            </a:r>
          </a:p>
          <a:p>
            <a:r>
              <a:rPr lang="en-US" sz="2400" dirty="0">
                <a:latin typeface="Cambria" panose="02040503050406030204" pitchFamily="18" charset="0"/>
              </a:rPr>
              <a:t>Diabetes or pre-diabetes</a:t>
            </a:r>
          </a:p>
          <a:p>
            <a:r>
              <a:rPr lang="en-US" sz="2400" dirty="0">
                <a:latin typeface="Cambria" panose="02040503050406030204" pitchFamily="18" charset="0"/>
              </a:rPr>
              <a:t>Arthritis, Joint Pain</a:t>
            </a:r>
          </a:p>
          <a:p>
            <a:r>
              <a:rPr lang="en-US" sz="2400" dirty="0">
                <a:latin typeface="Cambria" panose="02040503050406030204" pitchFamily="18" charset="0"/>
              </a:rPr>
              <a:t>Weight gain</a:t>
            </a:r>
          </a:p>
          <a:p>
            <a:r>
              <a:rPr lang="en-US" sz="2400" dirty="0">
                <a:latin typeface="Cambria" panose="02040503050406030204" pitchFamily="18" charset="0"/>
              </a:rPr>
              <a:t>Injury</a:t>
            </a:r>
          </a:p>
          <a:p>
            <a:r>
              <a:rPr lang="en-US" sz="2400" dirty="0">
                <a:latin typeface="Cambria" panose="02040503050406030204" pitchFamily="18" charset="0"/>
              </a:rPr>
              <a:t>Depression</a:t>
            </a:r>
          </a:p>
          <a:p>
            <a:r>
              <a:rPr lang="en-US" sz="2400" dirty="0">
                <a:latin typeface="Cambria" panose="02040503050406030204" pitchFamily="18" charset="0"/>
              </a:rPr>
              <a:t>Auto-immune d</a:t>
            </a:r>
            <a:r>
              <a:rPr lang="en-US" dirty="0"/>
              <a:t>x</a:t>
            </a:r>
          </a:p>
        </p:txBody>
      </p:sp>
    </p:spTree>
    <p:extLst>
      <p:ext uri="{BB962C8B-B14F-4D97-AF65-F5344CB8AC3E}">
        <p14:creationId xmlns:p14="http://schemas.microsoft.com/office/powerpoint/2010/main" val="36152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AE458-01D2-4D19-BB8C-EFD059775A85}"/>
              </a:ext>
            </a:extLst>
          </p:cNvPr>
          <p:cNvSpPr>
            <a:spLocks noGrp="1"/>
          </p:cNvSpPr>
          <p:nvPr>
            <p:ph type="title"/>
          </p:nvPr>
        </p:nvSpPr>
        <p:spPr>
          <a:xfrm>
            <a:off x="2333998" y="855175"/>
            <a:ext cx="7524003" cy="970450"/>
          </a:xfrm>
        </p:spPr>
        <p:txBody>
          <a:bodyPr>
            <a:normAutofit fontScale="90000"/>
          </a:bodyPr>
          <a:lstStyle/>
          <a:p>
            <a:pPr algn="ctr"/>
            <a:br>
              <a:rPr lang="en-US" dirty="0"/>
            </a:br>
            <a:r>
              <a:rPr lang="en-US" sz="3600" b="1" dirty="0">
                <a:latin typeface="Cambria" panose="02040503050406030204" pitchFamily="18" charset="0"/>
              </a:rPr>
              <a:t>THE RANGES AND EFFECT OF CRP</a:t>
            </a:r>
            <a:br>
              <a:rPr lang="en-US" sz="3100" dirty="0"/>
            </a:br>
            <a:endParaRPr lang="en-US" sz="3100" dirty="0"/>
          </a:p>
        </p:txBody>
      </p:sp>
      <p:sp>
        <p:nvSpPr>
          <p:cNvPr id="3" name="Content Placeholder 2">
            <a:extLst>
              <a:ext uri="{FF2B5EF4-FFF2-40B4-BE49-F238E27FC236}">
                <a16:creationId xmlns:a16="http://schemas.microsoft.com/office/drawing/2014/main" id="{19BB7995-01E2-4CA7-9A6F-6AF482CF18B8}"/>
              </a:ext>
            </a:extLst>
          </p:cNvPr>
          <p:cNvSpPr>
            <a:spLocks noGrp="1"/>
          </p:cNvSpPr>
          <p:nvPr>
            <p:ph idx="1"/>
          </p:nvPr>
        </p:nvSpPr>
        <p:spPr>
          <a:xfrm>
            <a:off x="-132472" y="1685193"/>
            <a:ext cx="10515600" cy="4351338"/>
          </a:xfrm>
        </p:spPr>
        <p:txBody>
          <a:bodyPr>
            <a:normAutofit fontScale="77500" lnSpcReduction="20000"/>
          </a:bodyPr>
          <a:lstStyle/>
          <a:p>
            <a:pPr marL="0" indent="0">
              <a:buNone/>
            </a:pPr>
            <a:r>
              <a:rPr lang="en-US" sz="2600" b="1" dirty="0">
                <a:latin typeface="Cambria" panose="02040503050406030204" pitchFamily="18" charset="0"/>
              </a:rPr>
              <a:t>	MEN (Goal: &lt;1)</a:t>
            </a:r>
          </a:p>
          <a:p>
            <a:pPr marL="0" indent="0">
              <a:buNone/>
            </a:pPr>
            <a:r>
              <a:rPr lang="en-US" sz="2600" b="1" dirty="0">
                <a:latin typeface="Cambria" panose="02040503050406030204" pitchFamily="18" charset="0"/>
              </a:rPr>
              <a:t>	CRP (mg/L)                         HEART ATTACK                         STROKE</a:t>
            </a:r>
          </a:p>
          <a:p>
            <a:pPr marL="0" indent="0">
              <a:buNone/>
            </a:pPr>
            <a:r>
              <a:rPr lang="en-US" sz="2600" dirty="0">
                <a:latin typeface="Cambria" panose="02040503050406030204" pitchFamily="18" charset="0"/>
              </a:rPr>
              <a:t>	&gt;2.11                   			3X                       		2X</a:t>
            </a:r>
          </a:p>
          <a:p>
            <a:pPr marL="0" indent="0">
              <a:buNone/>
            </a:pPr>
            <a:r>
              <a:rPr lang="en-US" sz="2600" dirty="0">
                <a:latin typeface="Cambria" panose="02040503050406030204" pitchFamily="18" charset="0"/>
              </a:rPr>
              <a:t>	1.15 - 2.10                                     	2.6X                                      	2X</a:t>
            </a:r>
          </a:p>
          <a:p>
            <a:pPr marL="0" indent="0">
              <a:buNone/>
            </a:pPr>
            <a:r>
              <a:rPr lang="en-US" sz="2600" dirty="0">
                <a:latin typeface="Cambria" panose="02040503050406030204" pitchFamily="18" charset="0"/>
              </a:rPr>
              <a:t>	.56 -1.14 1                                     	2X                                           	2X </a:t>
            </a:r>
          </a:p>
          <a:p>
            <a:pPr marL="0" indent="0">
              <a:buNone/>
            </a:pPr>
            <a:r>
              <a:rPr lang="en-US" sz="2600" dirty="0">
                <a:latin typeface="Cambria" panose="02040503050406030204" pitchFamily="18" charset="0"/>
              </a:rPr>
              <a:t>	&lt;0.55                                               	1X                                           	1X</a:t>
            </a:r>
          </a:p>
          <a:p>
            <a:pPr marL="0" indent="0">
              <a:buNone/>
            </a:pPr>
            <a:r>
              <a:rPr lang="en-US" sz="600" dirty="0">
                <a:latin typeface="Cambria" panose="02040503050406030204" pitchFamily="18" charset="0"/>
              </a:rPr>
              <a:t> </a:t>
            </a:r>
            <a:br>
              <a:rPr lang="en-US" sz="2600" dirty="0">
                <a:latin typeface="Cambria" panose="02040503050406030204" pitchFamily="18" charset="0"/>
              </a:rPr>
            </a:br>
            <a:r>
              <a:rPr lang="en-US" sz="2600" dirty="0">
                <a:latin typeface="Cambria" panose="02040503050406030204" pitchFamily="18" charset="0"/>
              </a:rPr>
              <a:t>	</a:t>
            </a:r>
            <a:r>
              <a:rPr lang="en-US" sz="2600" b="1" dirty="0">
                <a:latin typeface="Cambria" panose="02040503050406030204" pitchFamily="18" charset="0"/>
              </a:rPr>
              <a:t>WOMEN (Goal: &lt;1.5)</a:t>
            </a:r>
          </a:p>
          <a:p>
            <a:pPr marL="0" indent="0">
              <a:buNone/>
            </a:pPr>
            <a:r>
              <a:rPr lang="en-US" sz="2600" b="1" dirty="0">
                <a:latin typeface="Cambria" panose="02040503050406030204" pitchFamily="18" charset="0"/>
              </a:rPr>
              <a:t>	CRP (mg/L)                            HEART ATTACK  OR STROKE     </a:t>
            </a:r>
          </a:p>
          <a:p>
            <a:pPr marL="0" indent="0">
              <a:buNone/>
            </a:pPr>
            <a:r>
              <a:rPr lang="en-US" sz="2600" dirty="0">
                <a:latin typeface="Cambria" panose="02040503050406030204" pitchFamily="18" charset="0"/>
              </a:rPr>
              <a:t>	&gt;7.3                                                  	 5.5X</a:t>
            </a:r>
          </a:p>
          <a:p>
            <a:pPr marL="0" indent="0">
              <a:buNone/>
            </a:pPr>
            <a:r>
              <a:rPr lang="en-US" sz="2600" dirty="0">
                <a:latin typeface="Cambria" panose="02040503050406030204" pitchFamily="18" charset="0"/>
              </a:rPr>
              <a:t>	3.8-7.3                                              	 3.5X </a:t>
            </a:r>
          </a:p>
          <a:p>
            <a:pPr marL="0" indent="0">
              <a:buNone/>
            </a:pPr>
            <a:r>
              <a:rPr lang="en-US" sz="2600" dirty="0">
                <a:latin typeface="Cambria" panose="02040503050406030204" pitchFamily="18" charset="0"/>
              </a:rPr>
              <a:t>	1.5-3.7                                              	 3X</a:t>
            </a:r>
          </a:p>
          <a:p>
            <a:pPr marL="0" indent="0">
              <a:buNone/>
            </a:pPr>
            <a:r>
              <a:rPr lang="en-US" sz="2600" dirty="0">
                <a:latin typeface="Cambria" panose="02040503050406030204" pitchFamily="18" charset="0"/>
              </a:rPr>
              <a:t>	&lt;1.5                                                  	 1X</a:t>
            </a:r>
          </a:p>
          <a:p>
            <a:endParaRPr lang="en-US" dirty="0"/>
          </a:p>
        </p:txBody>
      </p:sp>
      <p:pic>
        <p:nvPicPr>
          <p:cNvPr id="4" name="Picture 2" descr="A picture containing chart&#10;&#10;Description automatically generated">
            <a:extLst>
              <a:ext uri="{FF2B5EF4-FFF2-40B4-BE49-F238E27FC236}">
                <a16:creationId xmlns:a16="http://schemas.microsoft.com/office/drawing/2014/main" id="{8A448A2F-17D7-4D55-B4D0-55D696998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7" t="2684" r="2289" b="6600"/>
          <a:stretch/>
        </p:blipFill>
        <p:spPr bwMode="auto">
          <a:xfrm>
            <a:off x="5577840" y="4480560"/>
            <a:ext cx="6309360" cy="132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480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2096"/>
            <a:ext cx="10515600" cy="1325563"/>
          </a:xfrm>
        </p:spPr>
        <p:txBody>
          <a:bodyPr>
            <a:normAutofit/>
          </a:bodyPr>
          <a:lstStyle/>
          <a:p>
            <a:pPr algn="ctr"/>
            <a:r>
              <a:rPr lang="en-US" sz="4000" b="1" dirty="0">
                <a:latin typeface="Cambria" panose="02040503050406030204" pitchFamily="18" charset="0"/>
              </a:rPr>
              <a:t>Oxidative Stress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7250" y="2302741"/>
            <a:ext cx="2857500" cy="2857500"/>
          </a:xfrm>
        </p:spPr>
      </p:pic>
    </p:spTree>
    <p:extLst>
      <p:ext uri="{BB962C8B-B14F-4D97-AF65-F5344CB8AC3E}">
        <p14:creationId xmlns:p14="http://schemas.microsoft.com/office/powerpoint/2010/main" val="3885694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5038-D15A-4FE9-B9B7-DD64BE671D1D}"/>
              </a:ext>
            </a:extLst>
          </p:cNvPr>
          <p:cNvSpPr>
            <a:spLocks noGrp="1"/>
          </p:cNvSpPr>
          <p:nvPr>
            <p:ph type="title"/>
          </p:nvPr>
        </p:nvSpPr>
        <p:spPr>
          <a:xfrm>
            <a:off x="838200" y="806559"/>
            <a:ext cx="10515600" cy="1325563"/>
          </a:xfrm>
        </p:spPr>
        <p:txBody>
          <a:bodyPr>
            <a:normAutofit/>
          </a:bodyPr>
          <a:lstStyle/>
          <a:p>
            <a:pPr algn="ctr"/>
            <a:r>
              <a:rPr lang="en-US" sz="4000" b="1" dirty="0">
                <a:latin typeface="Cambria" panose="02040503050406030204" pitchFamily="18" charset="0"/>
              </a:rPr>
              <a:t>ANTI-AGING</a:t>
            </a:r>
          </a:p>
        </p:txBody>
      </p:sp>
      <p:sp>
        <p:nvSpPr>
          <p:cNvPr id="3" name="Content Placeholder 2">
            <a:extLst>
              <a:ext uri="{FF2B5EF4-FFF2-40B4-BE49-F238E27FC236}">
                <a16:creationId xmlns:a16="http://schemas.microsoft.com/office/drawing/2014/main" id="{1DD74BEB-F645-4586-BB61-AA4E3C95A5E5}"/>
              </a:ext>
            </a:extLst>
          </p:cNvPr>
          <p:cNvSpPr>
            <a:spLocks noGrp="1"/>
          </p:cNvSpPr>
          <p:nvPr>
            <p:ph idx="1"/>
          </p:nvPr>
        </p:nvSpPr>
        <p:spPr>
          <a:xfrm>
            <a:off x="838200" y="2295647"/>
            <a:ext cx="10515600" cy="4351338"/>
          </a:xfrm>
        </p:spPr>
        <p:txBody>
          <a:bodyPr/>
          <a:lstStyle/>
          <a:p>
            <a:r>
              <a:rPr lang="en-US" dirty="0">
                <a:latin typeface="Cambria" panose="02040503050406030204" pitchFamily="18" charset="0"/>
              </a:rPr>
              <a:t>“Premature” aging is caused by chronic inflammation, oxidation, and the other biomarkers for bodily stress </a:t>
            </a:r>
          </a:p>
          <a:p>
            <a:pPr marL="0" indent="0">
              <a:buNone/>
            </a:pPr>
            <a:endParaRPr lang="en-US" dirty="0">
              <a:latin typeface="Cambria" panose="02040503050406030204" pitchFamily="18" charset="0"/>
            </a:endParaRPr>
          </a:p>
          <a:p>
            <a:r>
              <a:rPr lang="en-US" dirty="0">
                <a:latin typeface="Cambria" panose="02040503050406030204" pitchFamily="18" charset="0"/>
              </a:rPr>
              <a:t>Life-extension is achieved through managing these issues through addressing their causes</a:t>
            </a:r>
          </a:p>
        </p:txBody>
      </p:sp>
    </p:spTree>
    <p:extLst>
      <p:ext uri="{BB962C8B-B14F-4D97-AF65-F5344CB8AC3E}">
        <p14:creationId xmlns:p14="http://schemas.microsoft.com/office/powerpoint/2010/main" val="3790514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741695"/>
            <a:ext cx="10515600" cy="1325563"/>
          </a:xfrm>
        </p:spPr>
        <p:txBody>
          <a:bodyPr>
            <a:normAutofit/>
          </a:bodyPr>
          <a:lstStyle/>
          <a:p>
            <a:pPr algn="ctr"/>
            <a:r>
              <a:rPr lang="en-US" sz="4000" b="1" dirty="0">
                <a:latin typeface="Cambria" panose="02040503050406030204" pitchFamily="18" charset="0"/>
              </a:rPr>
              <a:t>What Causes Us to Age? </a:t>
            </a:r>
          </a:p>
        </p:txBody>
      </p:sp>
      <p:sp>
        <p:nvSpPr>
          <p:cNvPr id="3" name="Content Placeholder 2"/>
          <p:cNvSpPr>
            <a:spLocks noGrp="1"/>
          </p:cNvSpPr>
          <p:nvPr>
            <p:ph idx="1"/>
          </p:nvPr>
        </p:nvSpPr>
        <p:spPr>
          <a:xfrm>
            <a:off x="1726324" y="3511120"/>
            <a:ext cx="4776952" cy="2620963"/>
          </a:xfrm>
        </p:spPr>
        <p:txBody>
          <a:bodyPr>
            <a:normAutofit/>
          </a:bodyPr>
          <a:lstStyle/>
          <a:p>
            <a:pPr marL="457200" indent="-457200">
              <a:buFont typeface="+mj-lt"/>
              <a:buAutoNum type="arabicPeriod"/>
            </a:pPr>
            <a:r>
              <a:rPr lang="en-CA" sz="2000" dirty="0">
                <a:solidFill>
                  <a:schemeClr val="tx1"/>
                </a:solidFill>
                <a:latin typeface="Cambria" panose="02040503050406030204" pitchFamily="18" charset="0"/>
              </a:rPr>
              <a:t>Inflammation</a:t>
            </a:r>
          </a:p>
          <a:p>
            <a:pPr marL="457200" indent="-457200">
              <a:buFont typeface="+mj-lt"/>
              <a:buAutoNum type="arabicPeriod"/>
            </a:pPr>
            <a:r>
              <a:rPr lang="en-CA" sz="2000" dirty="0">
                <a:solidFill>
                  <a:schemeClr val="tx1"/>
                </a:solidFill>
                <a:latin typeface="Cambria" panose="02040503050406030204" pitchFamily="18" charset="0"/>
              </a:rPr>
              <a:t>Oxidative stress</a:t>
            </a:r>
          </a:p>
          <a:p>
            <a:pPr marL="457200" indent="-457200">
              <a:buFont typeface="+mj-lt"/>
              <a:buAutoNum type="arabicPeriod"/>
            </a:pPr>
            <a:r>
              <a:rPr lang="en-CA" sz="2000" dirty="0">
                <a:solidFill>
                  <a:schemeClr val="tx1"/>
                </a:solidFill>
                <a:latin typeface="Cambria" panose="02040503050406030204" pitchFamily="18" charset="0"/>
              </a:rPr>
              <a:t>Insulin resistance</a:t>
            </a:r>
          </a:p>
          <a:p>
            <a:pPr marL="457200" indent="-457200">
              <a:buFont typeface="+mj-lt"/>
              <a:buAutoNum type="arabicPeriod"/>
            </a:pPr>
            <a:r>
              <a:rPr lang="en-CA" sz="2000" dirty="0">
                <a:solidFill>
                  <a:schemeClr val="tx1"/>
                </a:solidFill>
                <a:latin typeface="Cambria" panose="02040503050406030204" pitchFamily="18" charset="0"/>
              </a:rPr>
              <a:t>Nutrient depletion</a:t>
            </a:r>
          </a:p>
          <a:p>
            <a:pPr marL="457200" indent="-457200">
              <a:buFont typeface="+mj-lt"/>
              <a:buAutoNum type="arabicPeriod"/>
            </a:pPr>
            <a:r>
              <a:rPr lang="en-CA" sz="2000" dirty="0">
                <a:solidFill>
                  <a:schemeClr val="tx1"/>
                </a:solidFill>
                <a:latin typeface="Cambria" panose="02040503050406030204" pitchFamily="18" charset="0"/>
              </a:rPr>
              <a:t>Integrity of the cell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1732474"/>
            <a:ext cx="3028950" cy="1514475"/>
          </a:xfrm>
          <a:prstGeom prst="rect">
            <a:avLst/>
          </a:prstGeom>
          <a:ln>
            <a:solidFill>
              <a:schemeClr val="tx1">
                <a:lumMod val="75000"/>
                <a:lumOff val="25000"/>
              </a:schemeClr>
            </a:solidFill>
          </a:ln>
        </p:spPr>
      </p:pic>
      <p:sp>
        <p:nvSpPr>
          <p:cNvPr id="5" name="Right Arrow 4"/>
          <p:cNvSpPr/>
          <p:nvPr/>
        </p:nvSpPr>
        <p:spPr>
          <a:xfrm>
            <a:off x="5272174" y="3330573"/>
            <a:ext cx="1981200" cy="2514600"/>
          </a:xfrm>
          <a:prstGeom prst="rightArrow">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Content Placeholder 2"/>
          <p:cNvSpPr txBox="1">
            <a:spLocks/>
          </p:cNvSpPr>
          <p:nvPr/>
        </p:nvSpPr>
        <p:spPr>
          <a:xfrm>
            <a:off x="8077200" y="3246949"/>
            <a:ext cx="2948152" cy="314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42E2C"/>
              </a:buClr>
              <a:buFont typeface="Arial" pitchFamily="34" charset="0"/>
              <a:buChar char="•"/>
              <a:defRPr sz="3200" kern="1200">
                <a:solidFill>
                  <a:schemeClr val="tx1">
                    <a:lumMod val="75000"/>
                    <a:lumOff val="2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42E2C"/>
              </a:buClr>
              <a:buFont typeface="Arial" pitchFamily="34" charset="0"/>
              <a:buChar char="•"/>
              <a:defRPr sz="2800" kern="1200">
                <a:solidFill>
                  <a:schemeClr val="tx1">
                    <a:lumMod val="75000"/>
                    <a:lumOff val="2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42E2C"/>
              </a:buClr>
              <a:buFont typeface="Arial" pitchFamily="34" charset="0"/>
              <a:buChar char="•"/>
              <a:defRPr sz="2400" kern="1200">
                <a:solidFill>
                  <a:schemeClr val="tx1">
                    <a:lumMod val="75000"/>
                    <a:lumOff val="2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42E2C"/>
              </a:buClr>
              <a:buFont typeface="Arial" pitchFamily="34" charset="0"/>
              <a:buChar char="•"/>
              <a:defRPr sz="2000" kern="1200">
                <a:solidFill>
                  <a:schemeClr val="tx1">
                    <a:lumMod val="75000"/>
                    <a:lumOff val="2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42E2C"/>
              </a:buClr>
              <a:buFont typeface="Arial" pitchFamily="34" charset="0"/>
              <a:buChar char="•"/>
              <a:defRPr sz="2000" kern="1200">
                <a:solidFill>
                  <a:schemeClr val="tx1">
                    <a:lumMod val="75000"/>
                    <a:lumOff val="2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76589F"/>
              </a:buClr>
            </a:pPr>
            <a:r>
              <a:rPr lang="en-CA" sz="2000" dirty="0">
                <a:solidFill>
                  <a:schemeClr val="tx1"/>
                </a:solidFill>
                <a:latin typeface="Cambria" panose="02040503050406030204" pitchFamily="18" charset="0"/>
              </a:rPr>
              <a:t>Weight gain</a:t>
            </a:r>
          </a:p>
          <a:p>
            <a:pPr>
              <a:buClr>
                <a:srgbClr val="76589F"/>
              </a:buClr>
            </a:pPr>
            <a:r>
              <a:rPr lang="en-CA" sz="2000" dirty="0">
                <a:solidFill>
                  <a:schemeClr val="tx1"/>
                </a:solidFill>
                <a:latin typeface="Cambria" panose="02040503050406030204" pitchFamily="18" charset="0"/>
              </a:rPr>
              <a:t>Cancer</a:t>
            </a:r>
          </a:p>
          <a:p>
            <a:pPr>
              <a:buClr>
                <a:srgbClr val="76589F"/>
              </a:buClr>
            </a:pPr>
            <a:r>
              <a:rPr lang="en-CA" sz="2000" dirty="0">
                <a:solidFill>
                  <a:schemeClr val="tx1"/>
                </a:solidFill>
                <a:latin typeface="Cambria" panose="02040503050406030204" pitchFamily="18" charset="0"/>
              </a:rPr>
              <a:t>Heart Disease</a:t>
            </a:r>
          </a:p>
          <a:p>
            <a:pPr>
              <a:buClr>
                <a:srgbClr val="76589F"/>
              </a:buClr>
            </a:pPr>
            <a:r>
              <a:rPr lang="en-CA" sz="2000" dirty="0">
                <a:solidFill>
                  <a:schemeClr val="tx1"/>
                </a:solidFill>
                <a:latin typeface="Cambria" panose="02040503050406030204" pitchFamily="18" charset="0"/>
              </a:rPr>
              <a:t>Diabetes</a:t>
            </a:r>
          </a:p>
          <a:p>
            <a:pPr>
              <a:buClr>
                <a:srgbClr val="76589F"/>
              </a:buClr>
            </a:pPr>
            <a:r>
              <a:rPr lang="en-CA" sz="2000" dirty="0">
                <a:solidFill>
                  <a:schemeClr val="tx1"/>
                </a:solidFill>
                <a:latin typeface="Cambria" panose="02040503050406030204" pitchFamily="18" charset="0"/>
              </a:rPr>
              <a:t>Auto-immune</a:t>
            </a:r>
          </a:p>
          <a:p>
            <a:pPr>
              <a:buClr>
                <a:srgbClr val="76589F"/>
              </a:buClr>
            </a:pPr>
            <a:r>
              <a:rPr lang="en-CA" sz="2000" dirty="0">
                <a:solidFill>
                  <a:schemeClr val="tx1"/>
                </a:solidFill>
                <a:latin typeface="Cambria" panose="02040503050406030204" pitchFamily="18" charset="0"/>
              </a:rPr>
              <a:t>Depression, etc.</a:t>
            </a:r>
          </a:p>
        </p:txBody>
      </p:sp>
      <p:sp>
        <p:nvSpPr>
          <p:cNvPr id="7" name="TextBox 6"/>
          <p:cNvSpPr txBox="1"/>
          <p:nvPr/>
        </p:nvSpPr>
        <p:spPr>
          <a:xfrm>
            <a:off x="5498303" y="4267523"/>
            <a:ext cx="1828800" cy="523220"/>
          </a:xfrm>
          <a:prstGeom prst="rect">
            <a:avLst/>
          </a:prstGeom>
          <a:noFill/>
        </p:spPr>
        <p:txBody>
          <a:bodyPr wrap="squar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CAUSE</a:t>
            </a:r>
          </a:p>
        </p:txBody>
      </p:sp>
    </p:spTree>
    <p:extLst>
      <p:ext uri="{BB962C8B-B14F-4D97-AF65-F5344CB8AC3E}">
        <p14:creationId xmlns:p14="http://schemas.microsoft.com/office/powerpoint/2010/main" val="2003386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6973"/>
            <a:ext cx="10515600" cy="1325563"/>
          </a:xfrm>
        </p:spPr>
        <p:txBody>
          <a:bodyPr>
            <a:normAutofit/>
          </a:bodyPr>
          <a:lstStyle/>
          <a:p>
            <a:pPr algn="ctr"/>
            <a:r>
              <a:rPr lang="en-US" sz="4000" b="1" dirty="0">
                <a:latin typeface="Cambria" panose="02040503050406030204" pitchFamily="18" charset="0"/>
              </a:rPr>
              <a:t>Oxidative Stress</a:t>
            </a:r>
          </a:p>
        </p:txBody>
      </p:sp>
      <p:sp>
        <p:nvSpPr>
          <p:cNvPr id="3" name="Content Placeholder 2"/>
          <p:cNvSpPr>
            <a:spLocks noGrp="1"/>
          </p:cNvSpPr>
          <p:nvPr>
            <p:ph idx="1"/>
          </p:nvPr>
        </p:nvSpPr>
        <p:spPr>
          <a:xfrm>
            <a:off x="838200" y="2824108"/>
            <a:ext cx="10515600" cy="4351338"/>
          </a:xfrm>
        </p:spPr>
        <p:txBody>
          <a:bodyPr>
            <a:noAutofit/>
          </a:bodyPr>
          <a:lstStyle/>
          <a:p>
            <a:r>
              <a:rPr lang="en-US" sz="3200" dirty="0">
                <a:latin typeface="Cambria" panose="02040503050406030204" pitchFamily="18" charset="0"/>
              </a:rPr>
              <a:t>Oxidative Stress refers to the burden of </a:t>
            </a:r>
            <a:r>
              <a:rPr lang="en-US" sz="3200" i="1" dirty="0">
                <a:latin typeface="Cambria" panose="02040503050406030204" pitchFamily="18" charset="0"/>
              </a:rPr>
              <a:t>free radicals </a:t>
            </a:r>
            <a:r>
              <a:rPr lang="en-US" sz="3200" dirty="0">
                <a:latin typeface="Cambria" panose="02040503050406030204" pitchFamily="18" charset="0"/>
              </a:rPr>
              <a:t>that damage the cells all the way down to the DNA and cause inflammation.</a:t>
            </a:r>
          </a:p>
          <a:p>
            <a:pPr marL="0" indent="0">
              <a:buNone/>
            </a:pPr>
            <a:r>
              <a:rPr lang="en-US" sz="3600" dirty="0"/>
              <a:t> </a:t>
            </a:r>
          </a:p>
        </p:txBody>
      </p:sp>
    </p:spTree>
    <p:extLst>
      <p:ext uri="{BB962C8B-B14F-4D97-AF65-F5344CB8AC3E}">
        <p14:creationId xmlns:p14="http://schemas.microsoft.com/office/powerpoint/2010/main" val="211266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BDE9-3EE6-4681-891A-37E30DBC9688}"/>
              </a:ext>
            </a:extLst>
          </p:cNvPr>
          <p:cNvSpPr>
            <a:spLocks noGrp="1"/>
          </p:cNvSpPr>
          <p:nvPr>
            <p:ph type="title"/>
          </p:nvPr>
        </p:nvSpPr>
        <p:spPr>
          <a:xfrm>
            <a:off x="838200" y="1542284"/>
            <a:ext cx="10515600" cy="1325563"/>
          </a:xfrm>
        </p:spPr>
        <p:txBody>
          <a:bodyPr>
            <a:normAutofit/>
          </a:bodyPr>
          <a:lstStyle/>
          <a:p>
            <a:pPr algn="ctr"/>
            <a:r>
              <a:rPr lang="en-US" sz="3600" b="1" dirty="0">
                <a:latin typeface="Cambria" panose="02040503050406030204" pitchFamily="18" charset="0"/>
              </a:rPr>
              <a:t>IT’S NOT THE CHOLESTEROL, IT’S THE INFLAMMATION</a:t>
            </a:r>
          </a:p>
        </p:txBody>
      </p:sp>
      <p:sp>
        <p:nvSpPr>
          <p:cNvPr id="3" name="Content Placeholder 2">
            <a:extLst>
              <a:ext uri="{FF2B5EF4-FFF2-40B4-BE49-F238E27FC236}">
                <a16:creationId xmlns:a16="http://schemas.microsoft.com/office/drawing/2014/main" id="{B8F25051-E2BB-4691-B898-789C7A96D88E}"/>
              </a:ext>
            </a:extLst>
          </p:cNvPr>
          <p:cNvSpPr>
            <a:spLocks noGrp="1"/>
          </p:cNvSpPr>
          <p:nvPr>
            <p:ph idx="1"/>
          </p:nvPr>
        </p:nvSpPr>
        <p:spPr>
          <a:xfrm>
            <a:off x="932793" y="2506662"/>
            <a:ext cx="10515600" cy="4351338"/>
          </a:xfrm>
        </p:spPr>
        <p:txBody>
          <a:bodyPr>
            <a:normAutofit/>
          </a:bodyPr>
          <a:lstStyle/>
          <a:p>
            <a:pPr marL="0" indent="0">
              <a:buNone/>
            </a:pPr>
            <a:endParaRPr lang="en-US" sz="4000" dirty="0"/>
          </a:p>
          <a:p>
            <a:r>
              <a:rPr lang="en-US" sz="3600" dirty="0">
                <a:latin typeface="Cambria" panose="02040503050406030204" pitchFamily="18" charset="0"/>
              </a:rPr>
              <a:t>When LDL cholesterol is oxidized, it is especially damaging to the arterial lining and causes plaque </a:t>
            </a:r>
          </a:p>
          <a:p>
            <a:endParaRPr lang="en-US" dirty="0"/>
          </a:p>
        </p:txBody>
      </p:sp>
    </p:spTree>
    <p:extLst>
      <p:ext uri="{BB962C8B-B14F-4D97-AF65-F5344CB8AC3E}">
        <p14:creationId xmlns:p14="http://schemas.microsoft.com/office/powerpoint/2010/main" val="2378212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132"/>
            <a:ext cx="10515600" cy="1325563"/>
          </a:xfrm>
        </p:spPr>
        <p:txBody>
          <a:bodyPr>
            <a:normAutofit/>
          </a:bodyPr>
          <a:lstStyle/>
          <a:p>
            <a:pPr algn="ctr"/>
            <a:r>
              <a:rPr lang="en-US" sz="4000" b="1" dirty="0">
                <a:latin typeface="Cambria" panose="02040503050406030204" pitchFamily="18" charset="0"/>
              </a:rPr>
              <a:t>What causes Oxidative Stress?</a:t>
            </a:r>
          </a:p>
        </p:txBody>
      </p:sp>
      <p:sp>
        <p:nvSpPr>
          <p:cNvPr id="3" name="Content Placeholder 2"/>
          <p:cNvSpPr>
            <a:spLocks noGrp="1"/>
          </p:cNvSpPr>
          <p:nvPr>
            <p:ph idx="1"/>
          </p:nvPr>
        </p:nvSpPr>
        <p:spPr>
          <a:xfrm>
            <a:off x="1676400" y="2209149"/>
            <a:ext cx="10515600" cy="2721578"/>
          </a:xfrm>
        </p:spPr>
        <p:txBody>
          <a:bodyPr numCol="2">
            <a:normAutofit/>
          </a:bodyPr>
          <a:lstStyle/>
          <a:p>
            <a:r>
              <a:rPr lang="en-US" sz="2400" dirty="0">
                <a:latin typeface="Cambria" panose="02040503050406030204" pitchFamily="18" charset="0"/>
              </a:rPr>
              <a:t>Exposure to toxins	</a:t>
            </a:r>
          </a:p>
          <a:p>
            <a:r>
              <a:rPr lang="en-US" sz="2400" dirty="0">
                <a:latin typeface="Cambria" panose="02040503050406030204" pitchFamily="18" charset="0"/>
              </a:rPr>
              <a:t>Cigarette smoke</a:t>
            </a:r>
          </a:p>
          <a:p>
            <a:r>
              <a:rPr lang="en-US" sz="2400" dirty="0">
                <a:latin typeface="Cambria" panose="02040503050406030204" pitchFamily="18" charset="0"/>
              </a:rPr>
              <a:t>Pollution  </a:t>
            </a:r>
          </a:p>
          <a:p>
            <a:r>
              <a:rPr lang="en-US" sz="2400" dirty="0">
                <a:latin typeface="Cambria" panose="02040503050406030204" pitchFamily="18" charset="0"/>
              </a:rPr>
              <a:t>Dehydration</a:t>
            </a:r>
          </a:p>
          <a:p>
            <a:r>
              <a:rPr lang="en-US" sz="2400" dirty="0">
                <a:latin typeface="Cambria" panose="02040503050406030204" pitchFamily="18" charset="0"/>
              </a:rPr>
              <a:t>Excess sugar</a:t>
            </a:r>
          </a:p>
          <a:p>
            <a:r>
              <a:rPr lang="en-US" sz="2400" dirty="0">
                <a:latin typeface="Cambria" panose="02040503050406030204" pitchFamily="18" charset="0"/>
              </a:rPr>
              <a:t>Processed foods</a:t>
            </a:r>
          </a:p>
          <a:p>
            <a:r>
              <a:rPr lang="en-US" sz="2400" dirty="0">
                <a:latin typeface="Cambria" panose="02040503050406030204" pitchFamily="18" charset="0"/>
              </a:rPr>
              <a:t>SUBLUXATION</a:t>
            </a:r>
          </a:p>
          <a:p>
            <a:r>
              <a:rPr lang="en-US" sz="2400" dirty="0">
                <a:latin typeface="Cambria" panose="02040503050406030204" pitchFamily="18" charset="0"/>
              </a:rPr>
              <a:t>Medication</a:t>
            </a:r>
          </a:p>
          <a:p>
            <a:r>
              <a:rPr lang="en-US" sz="2400" dirty="0">
                <a:latin typeface="Cambria" panose="02040503050406030204" pitchFamily="18" charset="0"/>
              </a:rPr>
              <a:t>Preservatives in foods</a:t>
            </a:r>
          </a:p>
          <a:p>
            <a:r>
              <a:rPr lang="en-US" sz="2400" dirty="0">
                <a:latin typeface="Cambria" panose="02040503050406030204" pitchFamily="18" charset="0"/>
              </a:rPr>
              <a:t>Alcohol consumption</a:t>
            </a:r>
          </a:p>
          <a:p>
            <a:r>
              <a:rPr lang="en-US" sz="2400" dirty="0">
                <a:latin typeface="Cambria" panose="02040503050406030204" pitchFamily="18" charset="0"/>
              </a:rPr>
              <a:t>Stress</a:t>
            </a:r>
          </a:p>
        </p:txBody>
      </p:sp>
    </p:spTree>
    <p:extLst>
      <p:ext uri="{BB962C8B-B14F-4D97-AF65-F5344CB8AC3E}">
        <p14:creationId xmlns:p14="http://schemas.microsoft.com/office/powerpoint/2010/main" val="2635331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9036"/>
            <a:ext cx="10515600" cy="1325563"/>
          </a:xfrm>
        </p:spPr>
        <p:txBody>
          <a:bodyPr>
            <a:normAutofit/>
          </a:bodyPr>
          <a:lstStyle/>
          <a:p>
            <a:pPr algn="ctr"/>
            <a:r>
              <a:rPr lang="en-US" sz="3200" b="1" dirty="0">
                <a:latin typeface="Cambria" panose="02040503050406030204" pitchFamily="18" charset="0"/>
              </a:rPr>
              <a:t>Consequences of Oxidative Stress</a:t>
            </a:r>
          </a:p>
        </p:txBody>
      </p:sp>
      <p:sp>
        <p:nvSpPr>
          <p:cNvPr id="3" name="Content Placeholder 2"/>
          <p:cNvSpPr>
            <a:spLocks noGrp="1"/>
          </p:cNvSpPr>
          <p:nvPr>
            <p:ph idx="1"/>
          </p:nvPr>
        </p:nvSpPr>
        <p:spPr>
          <a:xfrm>
            <a:off x="2347202" y="2149553"/>
            <a:ext cx="7497595" cy="2424690"/>
          </a:xfrm>
        </p:spPr>
        <p:txBody>
          <a:bodyPr numCol="2">
            <a:normAutofit fontScale="92500" lnSpcReduction="10000"/>
          </a:bodyPr>
          <a:lstStyle/>
          <a:p>
            <a:pPr algn="ctr"/>
            <a:r>
              <a:rPr lang="en-US" sz="2400" b="1" dirty="0">
                <a:latin typeface="Cambria" panose="02040503050406030204" pitchFamily="18" charset="0"/>
              </a:rPr>
              <a:t>Inflammation</a:t>
            </a:r>
          </a:p>
          <a:p>
            <a:pPr algn="ctr"/>
            <a:r>
              <a:rPr lang="en-US" sz="2400" dirty="0">
                <a:latin typeface="Cambria" panose="02040503050406030204" pitchFamily="18" charset="0"/>
              </a:rPr>
              <a:t>Cancer</a:t>
            </a:r>
          </a:p>
          <a:p>
            <a:pPr algn="ctr"/>
            <a:r>
              <a:rPr lang="en-US" sz="2400" dirty="0">
                <a:latin typeface="Cambria" panose="02040503050406030204" pitchFamily="18" charset="0"/>
              </a:rPr>
              <a:t>COPD</a:t>
            </a:r>
          </a:p>
          <a:p>
            <a:pPr algn="ctr"/>
            <a:r>
              <a:rPr lang="en-US" sz="2400" dirty="0">
                <a:latin typeface="Cambria" panose="02040503050406030204" pitchFamily="18" charset="0"/>
              </a:rPr>
              <a:t>Asthma</a:t>
            </a:r>
          </a:p>
          <a:p>
            <a:pPr algn="ctr"/>
            <a:r>
              <a:rPr lang="en-US" sz="2400" dirty="0">
                <a:latin typeface="Cambria" panose="02040503050406030204" pitchFamily="18" charset="0"/>
              </a:rPr>
              <a:t>Alzheimer’s Disease</a:t>
            </a:r>
          </a:p>
          <a:p>
            <a:pPr algn="ctr"/>
            <a:r>
              <a:rPr lang="en-US" sz="2400" dirty="0">
                <a:latin typeface="Cambria" panose="02040503050406030204" pitchFamily="18" charset="0"/>
              </a:rPr>
              <a:t>Depression, anxiety</a:t>
            </a:r>
          </a:p>
          <a:p>
            <a:pPr algn="ctr"/>
            <a:r>
              <a:rPr lang="en-US" sz="2400" dirty="0">
                <a:latin typeface="Cambria" panose="02040503050406030204" pitchFamily="18" charset="0"/>
              </a:rPr>
              <a:t>Lack of energy and stamina</a:t>
            </a:r>
          </a:p>
          <a:p>
            <a:pPr algn="ctr"/>
            <a:r>
              <a:rPr lang="en-US" sz="2400" dirty="0">
                <a:latin typeface="Cambria" panose="02040503050406030204" pitchFamily="18" charset="0"/>
              </a:rPr>
              <a:t>Joint or muscle pain</a:t>
            </a:r>
          </a:p>
          <a:p>
            <a:pPr algn="ctr"/>
            <a:r>
              <a:rPr lang="en-US" sz="2400" dirty="0">
                <a:latin typeface="Cambria" panose="02040503050406030204" pitchFamily="18" charset="0"/>
              </a:rPr>
              <a:t>Premature aging</a:t>
            </a:r>
          </a:p>
          <a:p>
            <a:pPr algn="ctr"/>
            <a:r>
              <a:rPr lang="en-US" sz="2400" dirty="0">
                <a:latin typeface="Cambria" panose="02040503050406030204" pitchFamily="18" charset="0"/>
              </a:rPr>
              <a:t>Heart disease</a:t>
            </a:r>
          </a:p>
          <a:p>
            <a:pPr algn="ctr"/>
            <a:r>
              <a:rPr lang="en-US" sz="2400" dirty="0">
                <a:latin typeface="Cambria" panose="02040503050406030204" pitchFamily="18" charset="0"/>
              </a:rPr>
              <a:t>Diabetes</a:t>
            </a:r>
          </a:p>
          <a:p>
            <a:pPr algn="ctr"/>
            <a:endParaRPr lang="en-US" sz="2400" dirty="0">
              <a:latin typeface="Cambria" panose="02040503050406030204" pitchFamily="18" charset="0"/>
            </a:endParaRPr>
          </a:p>
        </p:txBody>
      </p:sp>
    </p:spTree>
    <p:extLst>
      <p:ext uri="{BB962C8B-B14F-4D97-AF65-F5344CB8AC3E}">
        <p14:creationId xmlns:p14="http://schemas.microsoft.com/office/powerpoint/2010/main" val="4143516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9070" y="1055077"/>
            <a:ext cx="5373860" cy="4808822"/>
          </a:xfrm>
        </p:spPr>
      </p:pic>
    </p:spTree>
    <p:extLst>
      <p:ext uri="{BB962C8B-B14F-4D97-AF65-F5344CB8AC3E}">
        <p14:creationId xmlns:p14="http://schemas.microsoft.com/office/powerpoint/2010/main" val="222439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7B2FA8-7F64-4F3A-9967-02E0DFF5804D}"/>
              </a:ext>
            </a:extLst>
          </p:cNvPr>
          <p:cNvSpPr>
            <a:spLocks noGrp="1"/>
          </p:cNvSpPr>
          <p:nvPr>
            <p:ph type="title"/>
          </p:nvPr>
        </p:nvSpPr>
        <p:spPr>
          <a:xfrm>
            <a:off x="838200" y="744322"/>
            <a:ext cx="10515600" cy="1325563"/>
          </a:xfrm>
        </p:spPr>
        <p:txBody>
          <a:bodyPr>
            <a:normAutofit/>
          </a:bodyPr>
          <a:lstStyle/>
          <a:p>
            <a:pPr algn="ctr"/>
            <a:r>
              <a:rPr lang="en-US" sz="4000" b="1" dirty="0">
                <a:latin typeface="Cambria" panose="02040503050406030204" pitchFamily="18" charset="0"/>
              </a:rPr>
              <a:t>Your Toxic Burden</a:t>
            </a:r>
          </a:p>
        </p:txBody>
      </p:sp>
      <p:sp>
        <p:nvSpPr>
          <p:cNvPr id="8" name="Content Placeholder 7">
            <a:extLst>
              <a:ext uri="{FF2B5EF4-FFF2-40B4-BE49-F238E27FC236}">
                <a16:creationId xmlns:a16="http://schemas.microsoft.com/office/drawing/2014/main" id="{3601139B-C9D7-463F-8116-52C676792D34}"/>
              </a:ext>
            </a:extLst>
          </p:cNvPr>
          <p:cNvSpPr>
            <a:spLocks noGrp="1"/>
          </p:cNvSpPr>
          <p:nvPr>
            <p:ph idx="1"/>
          </p:nvPr>
        </p:nvSpPr>
        <p:spPr>
          <a:xfrm>
            <a:off x="838200" y="2028315"/>
            <a:ext cx="10515600" cy="4351338"/>
          </a:xfrm>
        </p:spPr>
        <p:txBody>
          <a:bodyPr>
            <a:normAutofit fontScale="92500" lnSpcReduction="10000"/>
          </a:bodyPr>
          <a:lstStyle/>
          <a:p>
            <a:r>
              <a:rPr lang="en-US" sz="2600" dirty="0">
                <a:latin typeface="Cambria" panose="02040503050406030204" pitchFamily="18" charset="0"/>
              </a:rPr>
              <a:t>Overwhelm bodily functions</a:t>
            </a:r>
          </a:p>
          <a:p>
            <a:r>
              <a:rPr lang="en-US" sz="2600" dirty="0">
                <a:latin typeface="Cambria" panose="02040503050406030204" pitchFamily="18" charset="0"/>
              </a:rPr>
              <a:t>Cross the blood-brain barrier and poison the nervous system</a:t>
            </a:r>
          </a:p>
          <a:p>
            <a:r>
              <a:rPr lang="en-US" sz="2600" dirty="0">
                <a:latin typeface="Cambria" panose="02040503050406030204" pitchFamily="18" charset="0"/>
              </a:rPr>
              <a:t>Damage your cells</a:t>
            </a:r>
          </a:p>
          <a:p>
            <a:r>
              <a:rPr lang="en-US" sz="2600" dirty="0">
                <a:latin typeface="Cambria" panose="02040503050406030204" pitchFamily="18" charset="0"/>
              </a:rPr>
              <a:t>Lead to chronic inflammation and oxidation</a:t>
            </a:r>
          </a:p>
          <a:p>
            <a:pPr lvl="0"/>
            <a:r>
              <a:rPr lang="en-US" sz="2600" dirty="0">
                <a:latin typeface="Cambria" panose="02040503050406030204" pitchFamily="18" charset="0"/>
              </a:rPr>
              <a:t>Slow your metabolic rate.</a:t>
            </a:r>
          </a:p>
          <a:p>
            <a:pPr lvl="0"/>
            <a:r>
              <a:rPr lang="en-US" sz="2600" dirty="0">
                <a:latin typeface="Cambria" panose="02040503050406030204" pitchFamily="18" charset="0"/>
              </a:rPr>
              <a:t>Disrupt absorption of critical</a:t>
            </a:r>
          </a:p>
          <a:p>
            <a:pPr lvl="0"/>
            <a:r>
              <a:rPr lang="en-US" sz="2600" dirty="0">
                <a:latin typeface="Cambria" panose="02040503050406030204" pitchFamily="18" charset="0"/>
              </a:rPr>
              <a:t>Disrupt hormonal activity due to changes in receptor sites.</a:t>
            </a:r>
          </a:p>
          <a:p>
            <a:pPr lvl="0"/>
            <a:r>
              <a:rPr lang="en-US" sz="2600" dirty="0">
                <a:latin typeface="Cambria" panose="02040503050406030204" pitchFamily="18" charset="0"/>
              </a:rPr>
              <a:t>Lower thyroid function.</a:t>
            </a:r>
          </a:p>
          <a:p>
            <a:pPr lvl="0"/>
            <a:r>
              <a:rPr lang="en-US" sz="2600" dirty="0">
                <a:latin typeface="Cambria" panose="02040503050406030204" pitchFamily="18" charset="0"/>
              </a:rPr>
              <a:t>Bind to fats making them tough to lose.</a:t>
            </a:r>
          </a:p>
          <a:p>
            <a:pPr marL="0" indent="0">
              <a:buNone/>
            </a:pPr>
            <a:r>
              <a:rPr lang="en-US" dirty="0"/>
              <a:t> </a:t>
            </a:r>
          </a:p>
          <a:p>
            <a:endParaRPr lang="en-US" dirty="0"/>
          </a:p>
        </p:txBody>
      </p:sp>
    </p:spTree>
    <p:extLst>
      <p:ext uri="{BB962C8B-B14F-4D97-AF65-F5344CB8AC3E}">
        <p14:creationId xmlns:p14="http://schemas.microsoft.com/office/powerpoint/2010/main" val="2844590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7156"/>
            <a:ext cx="10515600" cy="1325563"/>
          </a:xfrm>
        </p:spPr>
        <p:txBody>
          <a:bodyPr>
            <a:normAutofit/>
          </a:bodyPr>
          <a:lstStyle/>
          <a:p>
            <a:pPr algn="ctr"/>
            <a:r>
              <a:rPr lang="en-US" sz="3600" b="1" dirty="0">
                <a:latin typeface="Cambria" panose="02040503050406030204" pitchFamily="18" charset="0"/>
              </a:rPr>
              <a:t>What causes Toxicity?</a:t>
            </a:r>
          </a:p>
        </p:txBody>
      </p:sp>
      <p:sp>
        <p:nvSpPr>
          <p:cNvPr id="3" name="Content Placeholder 2"/>
          <p:cNvSpPr>
            <a:spLocks noGrp="1"/>
          </p:cNvSpPr>
          <p:nvPr>
            <p:ph idx="1"/>
          </p:nvPr>
        </p:nvSpPr>
        <p:spPr>
          <a:xfrm>
            <a:off x="1209135" y="1953042"/>
            <a:ext cx="10515600" cy="3491154"/>
          </a:xfrm>
        </p:spPr>
        <p:txBody>
          <a:bodyPr numCol="2">
            <a:noAutofit/>
          </a:bodyPr>
          <a:lstStyle/>
          <a:p>
            <a:r>
              <a:rPr lang="en-US" sz="2000" dirty="0">
                <a:latin typeface="Cambria" panose="02040503050406030204" pitchFamily="18" charset="0"/>
              </a:rPr>
              <a:t>Exposure to mold, pesticides, and other environmental toxins</a:t>
            </a:r>
          </a:p>
          <a:p>
            <a:r>
              <a:rPr lang="en-US" sz="2000" dirty="0">
                <a:latin typeface="Cambria" panose="02040503050406030204" pitchFamily="18" charset="0"/>
              </a:rPr>
              <a:t>Use of plastic water bottles</a:t>
            </a:r>
          </a:p>
          <a:p>
            <a:r>
              <a:rPr lang="en-US" sz="2000" dirty="0">
                <a:latin typeface="Cambria" panose="02040503050406030204" pitchFamily="18" charset="0"/>
              </a:rPr>
              <a:t>Unfiltered water which contains chlorine, fluorine, heavy metals and toxins</a:t>
            </a:r>
          </a:p>
          <a:p>
            <a:r>
              <a:rPr lang="en-US" sz="2000" dirty="0">
                <a:latin typeface="Cambria" panose="02040503050406030204" pitchFamily="18" charset="0"/>
              </a:rPr>
              <a:t>Benzene, xylene, toluene exposure through fabrics, detergents, dyes, gasoline</a:t>
            </a:r>
          </a:p>
          <a:p>
            <a:r>
              <a:rPr lang="en-US" sz="2000" dirty="0">
                <a:latin typeface="Cambria" panose="02040503050406030204" pitchFamily="18" charset="0"/>
              </a:rPr>
              <a:t>Medications, vaccinations</a:t>
            </a:r>
          </a:p>
          <a:p>
            <a:r>
              <a:rPr lang="en-US" sz="2000" dirty="0">
                <a:latin typeface="Cambria" panose="02040503050406030204" pitchFamily="18" charset="0"/>
              </a:rPr>
              <a:t>Glyphosates</a:t>
            </a:r>
          </a:p>
          <a:p>
            <a:r>
              <a:rPr lang="en-US" sz="2000" dirty="0">
                <a:latin typeface="Cambria" panose="02040503050406030204" pitchFamily="18" charset="0"/>
              </a:rPr>
              <a:t>Cigarettes, alcohol</a:t>
            </a:r>
          </a:p>
          <a:p>
            <a:r>
              <a:rPr lang="en-US" sz="2000" dirty="0">
                <a:latin typeface="Cambria" panose="02040503050406030204" pitchFamily="18" charset="0"/>
              </a:rPr>
              <a:t>Commercial foods</a:t>
            </a:r>
          </a:p>
          <a:p>
            <a:r>
              <a:rPr lang="en-US" sz="2000" dirty="0">
                <a:latin typeface="Cambria" panose="02040503050406030204" pitchFamily="18" charset="0"/>
              </a:rPr>
              <a:t>Use of artificial sweeteners</a:t>
            </a:r>
          </a:p>
          <a:p>
            <a:r>
              <a:rPr lang="en-US" sz="2000" dirty="0">
                <a:latin typeface="Cambria" panose="02040503050406030204" pitchFamily="18" charset="0"/>
              </a:rPr>
              <a:t>Personal care products like shampoo, soap, and toothpaste</a:t>
            </a:r>
          </a:p>
          <a:p>
            <a:r>
              <a:rPr lang="en-US" sz="2000" dirty="0">
                <a:latin typeface="Cambria" panose="02040503050406030204" pitchFamily="18" charset="0"/>
              </a:rPr>
              <a:t>Pesticides, herbicides, fungicides and fertilizers</a:t>
            </a:r>
          </a:p>
          <a:p>
            <a:r>
              <a:rPr lang="en-US" sz="2000" dirty="0">
                <a:latin typeface="Cambria" panose="02040503050406030204" pitchFamily="18" charset="0"/>
              </a:rPr>
              <a:t>Household cleaners</a:t>
            </a:r>
          </a:p>
          <a:p>
            <a:r>
              <a:rPr lang="en-US" sz="2000" dirty="0">
                <a:latin typeface="Cambria" panose="02040503050406030204" pitchFamily="18" charset="0"/>
              </a:rPr>
              <a:t>Dental work</a:t>
            </a:r>
          </a:p>
        </p:txBody>
      </p:sp>
    </p:spTree>
    <p:extLst>
      <p:ext uri="{BB962C8B-B14F-4D97-AF65-F5344CB8AC3E}">
        <p14:creationId xmlns:p14="http://schemas.microsoft.com/office/powerpoint/2010/main" val="859593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89"/>
            <a:ext cx="10515600" cy="1325563"/>
          </a:xfrm>
        </p:spPr>
        <p:txBody>
          <a:bodyPr>
            <a:normAutofit/>
          </a:bodyPr>
          <a:lstStyle/>
          <a:p>
            <a:pPr algn="ctr"/>
            <a:r>
              <a:rPr lang="en-US" sz="4000" b="1" dirty="0">
                <a:latin typeface="Cambria" panose="02040503050406030204" pitchFamily="18" charset="0"/>
              </a:rPr>
              <a:t>Consequences of Toxicity</a:t>
            </a:r>
          </a:p>
        </p:txBody>
      </p:sp>
      <p:sp>
        <p:nvSpPr>
          <p:cNvPr id="3" name="Content Placeholder 2"/>
          <p:cNvSpPr>
            <a:spLocks noGrp="1"/>
          </p:cNvSpPr>
          <p:nvPr>
            <p:ph idx="1"/>
          </p:nvPr>
        </p:nvSpPr>
        <p:spPr>
          <a:xfrm>
            <a:off x="1349003" y="2090652"/>
            <a:ext cx="10515600" cy="3189427"/>
          </a:xfrm>
        </p:spPr>
        <p:txBody>
          <a:bodyPr numCol="2">
            <a:normAutofit/>
          </a:bodyPr>
          <a:lstStyle/>
          <a:p>
            <a:r>
              <a:rPr lang="en-US" sz="2400" dirty="0">
                <a:latin typeface="Cambria" panose="02040503050406030204" pitchFamily="18" charset="0"/>
              </a:rPr>
              <a:t>Cancer</a:t>
            </a:r>
          </a:p>
          <a:p>
            <a:r>
              <a:rPr lang="en-US" sz="2400" dirty="0">
                <a:latin typeface="Cambria" panose="02040503050406030204" pitchFamily="18" charset="0"/>
              </a:rPr>
              <a:t>Depression</a:t>
            </a:r>
          </a:p>
          <a:p>
            <a:r>
              <a:rPr lang="en-US" sz="2400" dirty="0">
                <a:latin typeface="Cambria" panose="02040503050406030204" pitchFamily="18" charset="0"/>
              </a:rPr>
              <a:t>Decreased vitamin levels</a:t>
            </a:r>
          </a:p>
          <a:p>
            <a:r>
              <a:rPr lang="en-US" sz="2400" dirty="0">
                <a:latin typeface="Cambria" panose="02040503050406030204" pitchFamily="18" charset="0"/>
              </a:rPr>
              <a:t>Antioxidant wasting</a:t>
            </a:r>
          </a:p>
          <a:p>
            <a:r>
              <a:rPr lang="en-US" sz="2400" dirty="0">
                <a:latin typeface="Cambria" panose="02040503050406030204" pitchFamily="18" charset="0"/>
              </a:rPr>
              <a:t>Breakdown of energy pathways</a:t>
            </a:r>
          </a:p>
          <a:p>
            <a:r>
              <a:rPr lang="en-US" sz="2400" dirty="0">
                <a:latin typeface="Cambria" panose="02040503050406030204" pitchFamily="18" charset="0"/>
              </a:rPr>
              <a:t>Chronic pain</a:t>
            </a:r>
          </a:p>
          <a:p>
            <a:r>
              <a:rPr lang="en-US" sz="2400" dirty="0">
                <a:latin typeface="Cambria" panose="02040503050406030204" pitchFamily="18" charset="0"/>
              </a:rPr>
              <a:t>Weight loss resistance</a:t>
            </a:r>
          </a:p>
          <a:p>
            <a:r>
              <a:rPr lang="en-US" sz="2400" dirty="0">
                <a:latin typeface="Cambria" panose="02040503050406030204" pitchFamily="18" charset="0"/>
              </a:rPr>
              <a:t>Inflammation/oxidation</a:t>
            </a:r>
          </a:p>
          <a:p>
            <a:r>
              <a:rPr lang="en-US" sz="2400" dirty="0">
                <a:latin typeface="Cambria" panose="02040503050406030204" pitchFamily="18" charset="0"/>
              </a:rPr>
              <a:t>Hormonal imbalances</a:t>
            </a:r>
          </a:p>
          <a:p>
            <a:r>
              <a:rPr lang="en-US" sz="2400" dirty="0">
                <a:latin typeface="Cambria" panose="02040503050406030204" pitchFamily="18" charset="0"/>
              </a:rPr>
              <a:t>Body odor, belching and gas</a:t>
            </a:r>
          </a:p>
          <a:p>
            <a:r>
              <a:rPr lang="en-US" sz="2400" dirty="0">
                <a:latin typeface="Cambria" panose="02040503050406030204" pitchFamily="18" charset="0"/>
              </a:rPr>
              <a:t>Bad breath</a:t>
            </a:r>
          </a:p>
          <a:p>
            <a:r>
              <a:rPr lang="en-US" sz="2400" dirty="0">
                <a:latin typeface="Cambria" panose="02040503050406030204" pitchFamily="18" charset="0"/>
              </a:rPr>
              <a:t>Skin problems</a:t>
            </a:r>
          </a:p>
          <a:p>
            <a:endParaRPr lang="en-US" dirty="0"/>
          </a:p>
          <a:p>
            <a:endParaRPr lang="en-US" dirty="0"/>
          </a:p>
        </p:txBody>
      </p:sp>
    </p:spTree>
    <p:extLst>
      <p:ext uri="{BB962C8B-B14F-4D97-AF65-F5344CB8AC3E}">
        <p14:creationId xmlns:p14="http://schemas.microsoft.com/office/powerpoint/2010/main" val="1443431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6900" y="2535768"/>
            <a:ext cx="8305800" cy="4953000"/>
          </a:xfrm>
        </p:spPr>
        <p:txBody>
          <a:bodyPr>
            <a:normAutofit/>
          </a:bodyPr>
          <a:lstStyle/>
          <a:p>
            <a:pPr lvl="1">
              <a:lnSpc>
                <a:spcPct val="120000"/>
              </a:lnSpc>
            </a:pPr>
            <a:r>
              <a:rPr lang="en-US" dirty="0">
                <a:latin typeface="Cambria" panose="02040503050406030204" pitchFamily="18" charset="0"/>
              </a:rPr>
              <a:t>Support detox channels</a:t>
            </a:r>
          </a:p>
          <a:p>
            <a:pPr lvl="1">
              <a:lnSpc>
                <a:spcPct val="120000"/>
              </a:lnSpc>
            </a:pPr>
            <a:r>
              <a:rPr lang="en-US" dirty="0">
                <a:latin typeface="Cambria" panose="02040503050406030204" pitchFamily="18" charset="0"/>
              </a:rPr>
              <a:t>Glutathione is the main antioxidant of the body and your Master Detoxifier</a:t>
            </a:r>
          </a:p>
          <a:p>
            <a:pPr lvl="1">
              <a:lnSpc>
                <a:spcPct val="120000"/>
              </a:lnSpc>
            </a:pPr>
            <a:r>
              <a:rPr lang="en-US" dirty="0">
                <a:latin typeface="Cambria" panose="02040503050406030204" pitchFamily="18" charset="0"/>
              </a:rPr>
              <a:t>Our bodies naturally produce glutathione, but toxins, stress, trauma, and sickness cause deficiency. </a:t>
            </a:r>
          </a:p>
          <a:p>
            <a:pPr lvl="1">
              <a:lnSpc>
                <a:spcPct val="120000"/>
              </a:lnSpc>
            </a:pPr>
            <a:r>
              <a:rPr lang="en-US" dirty="0">
                <a:latin typeface="Cambria" panose="02040503050406030204" pitchFamily="18" charset="0"/>
              </a:rPr>
              <a:t>Toxins must be absorbed and removed from the body through channels</a:t>
            </a:r>
          </a:p>
          <a:p>
            <a:pPr lvl="1">
              <a:lnSpc>
                <a:spcPct val="120000"/>
              </a:lnSpc>
            </a:pPr>
            <a:endParaRPr lang="en-US" sz="3200" dirty="0"/>
          </a:p>
        </p:txBody>
      </p:sp>
      <p:sp>
        <p:nvSpPr>
          <p:cNvPr id="7" name="Title 1"/>
          <p:cNvSpPr>
            <a:spLocks noGrp="1"/>
          </p:cNvSpPr>
          <p:nvPr>
            <p:ph type="title"/>
          </p:nvPr>
        </p:nvSpPr>
        <p:spPr>
          <a:xfrm>
            <a:off x="1752600" y="1096427"/>
            <a:ext cx="8686800" cy="1219200"/>
          </a:xfrm>
        </p:spPr>
        <p:txBody>
          <a:bodyPr rtlCol="0">
            <a:normAutofit/>
          </a:bodyPr>
          <a:lstStyle/>
          <a:p>
            <a:pPr algn="ctr">
              <a:defRPr/>
            </a:pPr>
            <a:r>
              <a:rPr lang="en-US" sz="3200" b="1" dirty="0">
                <a:latin typeface="Cambria" panose="02040503050406030204" pitchFamily="18" charset="0"/>
                <a:ea typeface="ＭＳ Ｐゴシック" pitchFamily="34" charset="-128"/>
              </a:rPr>
              <a:t>SOLUTION TO TOXICITY </a:t>
            </a:r>
            <a:br>
              <a:rPr lang="en-US" sz="3200" b="1" dirty="0">
                <a:latin typeface="Cambria" panose="02040503050406030204" pitchFamily="18" charset="0"/>
                <a:ea typeface="ＭＳ Ｐゴシック" pitchFamily="34" charset="-128"/>
              </a:rPr>
            </a:br>
            <a:r>
              <a:rPr lang="en-US" sz="3200" b="1" dirty="0">
                <a:latin typeface="Cambria" panose="02040503050406030204" pitchFamily="18" charset="0"/>
                <a:ea typeface="ＭＳ Ｐゴシック" pitchFamily="34" charset="-128"/>
              </a:rPr>
              <a:t>(And Free Radical Oxidation)</a:t>
            </a:r>
          </a:p>
        </p:txBody>
      </p:sp>
    </p:spTree>
    <p:extLst>
      <p:ext uri="{BB962C8B-B14F-4D97-AF65-F5344CB8AC3E}">
        <p14:creationId xmlns:p14="http://schemas.microsoft.com/office/powerpoint/2010/main" val="3160304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dy and Organ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8126" y="1997102"/>
            <a:ext cx="1901714" cy="3810000"/>
          </a:xfrm>
          <a:prstGeom prst="rect">
            <a:avLst/>
          </a:prstGeom>
        </p:spPr>
      </p:pic>
      <p:sp>
        <p:nvSpPr>
          <p:cNvPr id="3" name="Content Placeholder 2"/>
          <p:cNvSpPr>
            <a:spLocks noGrp="1"/>
          </p:cNvSpPr>
          <p:nvPr>
            <p:ph idx="1"/>
          </p:nvPr>
        </p:nvSpPr>
        <p:spPr>
          <a:xfrm>
            <a:off x="5445014" y="1980005"/>
            <a:ext cx="4953000" cy="3810000"/>
          </a:xfrm>
        </p:spPr>
        <p:txBody>
          <a:bodyPr numCol="1">
            <a:noAutofit/>
          </a:bodyPr>
          <a:lstStyle/>
          <a:p>
            <a:pPr>
              <a:lnSpc>
                <a:spcPct val="90000"/>
              </a:lnSpc>
            </a:pPr>
            <a:r>
              <a:rPr lang="en-US" sz="2400" dirty="0">
                <a:latin typeface="Cambria" panose="02040503050406030204" pitchFamily="18" charset="0"/>
              </a:rPr>
              <a:t>Skin</a:t>
            </a:r>
          </a:p>
          <a:p>
            <a:pPr>
              <a:lnSpc>
                <a:spcPct val="90000"/>
              </a:lnSpc>
            </a:pPr>
            <a:r>
              <a:rPr lang="en-US" sz="2400" dirty="0">
                <a:latin typeface="Cambria" panose="02040503050406030204" pitchFamily="18" charset="0"/>
              </a:rPr>
              <a:t>Lungs</a:t>
            </a:r>
          </a:p>
          <a:p>
            <a:pPr>
              <a:lnSpc>
                <a:spcPct val="90000"/>
              </a:lnSpc>
            </a:pPr>
            <a:r>
              <a:rPr lang="en-US" sz="2400" b="1" u="sng" dirty="0">
                <a:latin typeface="Cambria" panose="02040503050406030204" pitchFamily="18" charset="0"/>
              </a:rPr>
              <a:t>Colon*</a:t>
            </a:r>
          </a:p>
          <a:p>
            <a:pPr>
              <a:lnSpc>
                <a:spcPct val="90000"/>
              </a:lnSpc>
            </a:pPr>
            <a:r>
              <a:rPr lang="en-US" sz="2400" dirty="0">
                <a:latin typeface="Cambria" panose="02040503050406030204" pitchFamily="18" charset="0"/>
              </a:rPr>
              <a:t>Kidneys</a:t>
            </a:r>
          </a:p>
          <a:p>
            <a:pPr>
              <a:lnSpc>
                <a:spcPct val="90000"/>
              </a:lnSpc>
            </a:pPr>
            <a:r>
              <a:rPr lang="en-US" sz="2400" b="1" u="sng" dirty="0">
                <a:latin typeface="Cambria" panose="02040503050406030204" pitchFamily="18" charset="0"/>
              </a:rPr>
              <a:t>Liver*</a:t>
            </a:r>
          </a:p>
          <a:p>
            <a:pPr>
              <a:lnSpc>
                <a:spcPct val="90000"/>
              </a:lnSpc>
            </a:pPr>
            <a:r>
              <a:rPr lang="en-US" sz="2400" dirty="0">
                <a:latin typeface="Cambria" panose="02040503050406030204" pitchFamily="18" charset="0"/>
              </a:rPr>
              <a:t>Lymphatic system</a:t>
            </a:r>
          </a:p>
          <a:p>
            <a:pPr>
              <a:lnSpc>
                <a:spcPct val="90000"/>
              </a:lnSpc>
            </a:pPr>
            <a:r>
              <a:rPr lang="en-US" sz="2400" dirty="0">
                <a:latin typeface="Cambria" panose="02040503050406030204" pitchFamily="18" charset="0"/>
              </a:rPr>
              <a:t>Fat cells</a:t>
            </a:r>
          </a:p>
          <a:p>
            <a:pPr marL="0" indent="0">
              <a:lnSpc>
                <a:spcPct val="90000"/>
              </a:lnSpc>
              <a:buNone/>
            </a:pPr>
            <a:r>
              <a:rPr lang="en-US" sz="2400" dirty="0">
                <a:latin typeface="Cambria" panose="02040503050406030204" pitchFamily="18" charset="0"/>
              </a:rPr>
              <a:t>*Centers for processing and removal</a:t>
            </a:r>
          </a:p>
        </p:txBody>
      </p:sp>
      <p:sp>
        <p:nvSpPr>
          <p:cNvPr id="12" name="Title 1"/>
          <p:cNvSpPr>
            <a:spLocks noGrp="1"/>
          </p:cNvSpPr>
          <p:nvPr>
            <p:ph type="title"/>
          </p:nvPr>
        </p:nvSpPr>
        <p:spPr>
          <a:xfrm>
            <a:off x="1752600" y="1050898"/>
            <a:ext cx="8686800" cy="838200"/>
          </a:xfrm>
        </p:spPr>
        <p:txBody>
          <a:bodyPr rtlCol="0">
            <a:normAutofit/>
          </a:bodyPr>
          <a:lstStyle/>
          <a:p>
            <a:pPr algn="ctr">
              <a:defRPr/>
            </a:pPr>
            <a:r>
              <a:rPr lang="en-US" sz="3600" b="1" dirty="0">
                <a:latin typeface="Cambria" panose="02040503050406030204" pitchFamily="18" charset="0"/>
                <a:ea typeface="ＭＳ Ｐゴシック" pitchFamily="34" charset="-128"/>
              </a:rPr>
              <a:t>Your Body’s Detox Channels</a:t>
            </a:r>
          </a:p>
        </p:txBody>
      </p:sp>
    </p:spTree>
    <p:extLst>
      <p:ext uri="{BB962C8B-B14F-4D97-AF65-F5344CB8AC3E}">
        <p14:creationId xmlns:p14="http://schemas.microsoft.com/office/powerpoint/2010/main" val="1998937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754500"/>
            <a:ext cx="9144000" cy="2387600"/>
          </a:xfrm>
        </p:spPr>
        <p:txBody>
          <a:bodyPr>
            <a:normAutofit/>
          </a:bodyPr>
          <a:lstStyle/>
          <a:p>
            <a:r>
              <a:rPr lang="en-US" b="1" dirty="0"/>
              <a:t> </a:t>
            </a:r>
            <a:r>
              <a:rPr lang="en-US" sz="4800" dirty="0">
                <a:latin typeface="Cambria" panose="02040503050406030204" pitchFamily="18" charset="0"/>
              </a:rPr>
              <a:t>DEADLY </a:t>
            </a:r>
            <a:r>
              <a:rPr lang="en-US" sz="4800" b="1" dirty="0">
                <a:latin typeface="Cambria" panose="02040503050406030204" pitchFamily="18" charset="0"/>
              </a:rPr>
              <a:t>INFLAMMATION </a:t>
            </a:r>
          </a:p>
        </p:txBody>
      </p:sp>
      <p:sp>
        <p:nvSpPr>
          <p:cNvPr id="3" name="Content Placeholder 2"/>
          <p:cNvSpPr>
            <a:spLocks noGrp="1"/>
          </p:cNvSpPr>
          <p:nvPr>
            <p:ph type="subTitle" idx="1"/>
          </p:nvPr>
        </p:nvSpPr>
        <p:spPr>
          <a:xfrm>
            <a:off x="1524000" y="3429000"/>
            <a:ext cx="9144000" cy="1655762"/>
          </a:xfrm>
        </p:spPr>
        <p:txBody>
          <a:bodyPr>
            <a:normAutofit/>
          </a:bodyPr>
          <a:lstStyle/>
          <a:p>
            <a:r>
              <a:rPr lang="en-US" sz="2800" b="1" i="1" dirty="0">
                <a:latin typeface="Cambria" panose="02040503050406030204" pitchFamily="18" charset="0"/>
              </a:rPr>
              <a:t>The Major Physiologic Cause of </a:t>
            </a:r>
          </a:p>
          <a:p>
            <a:r>
              <a:rPr lang="en-US" sz="2800" b="1" i="1" dirty="0">
                <a:latin typeface="Cambria" panose="02040503050406030204" pitchFamily="18" charset="0"/>
              </a:rPr>
              <a:t>ALL Pain &amp; Disease</a:t>
            </a:r>
          </a:p>
          <a:p>
            <a:endParaRPr lang="en-US" dirty="0"/>
          </a:p>
        </p:txBody>
      </p:sp>
    </p:spTree>
    <p:extLst>
      <p:ext uri="{BB962C8B-B14F-4D97-AF65-F5344CB8AC3E}">
        <p14:creationId xmlns:p14="http://schemas.microsoft.com/office/powerpoint/2010/main" val="720121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E02E-6C9B-4A8F-8E37-9C5549F03B51}"/>
              </a:ext>
            </a:extLst>
          </p:cNvPr>
          <p:cNvSpPr>
            <a:spLocks noGrp="1"/>
          </p:cNvSpPr>
          <p:nvPr>
            <p:ph type="ctrTitle"/>
          </p:nvPr>
        </p:nvSpPr>
        <p:spPr>
          <a:xfrm>
            <a:off x="1524000" y="0"/>
            <a:ext cx="9144000" cy="2387600"/>
          </a:xfrm>
        </p:spPr>
        <p:txBody>
          <a:bodyPr>
            <a:normAutofit/>
          </a:bodyPr>
          <a:lstStyle/>
          <a:p>
            <a:r>
              <a:rPr lang="en-US" sz="4000" b="1" dirty="0">
                <a:latin typeface="Cambria" panose="02040503050406030204" pitchFamily="18" charset="0"/>
              </a:rPr>
              <a:t>The Consequence of Low Vitamin D</a:t>
            </a:r>
          </a:p>
        </p:txBody>
      </p:sp>
      <p:sp>
        <p:nvSpPr>
          <p:cNvPr id="3" name="Subtitle 2">
            <a:extLst>
              <a:ext uri="{FF2B5EF4-FFF2-40B4-BE49-F238E27FC236}">
                <a16:creationId xmlns:a16="http://schemas.microsoft.com/office/drawing/2014/main" id="{A74D5D07-2625-4E1C-8D24-E6E87588A8E4}"/>
              </a:ext>
            </a:extLst>
          </p:cNvPr>
          <p:cNvSpPr>
            <a:spLocks noGrp="1"/>
          </p:cNvSpPr>
          <p:nvPr>
            <p:ph type="subTitle" idx="1"/>
          </p:nvPr>
        </p:nvSpPr>
        <p:spPr>
          <a:xfrm>
            <a:off x="1828800" y="2609193"/>
            <a:ext cx="8534400" cy="2819400"/>
          </a:xfrm>
        </p:spPr>
        <p:txBody>
          <a:bodyPr>
            <a:normAutofit/>
          </a:bodyPr>
          <a:lstStyle/>
          <a:p>
            <a:r>
              <a:rPr lang="en-CA" dirty="0">
                <a:solidFill>
                  <a:schemeClr val="tx1"/>
                </a:solidFill>
              </a:rPr>
              <a:t> </a:t>
            </a:r>
          </a:p>
          <a:p>
            <a:r>
              <a:rPr lang="en-CA" dirty="0">
                <a:solidFill>
                  <a:schemeClr val="tx1"/>
                </a:solidFill>
                <a:latin typeface="Cambria" panose="02040503050406030204" pitchFamily="18" charset="0"/>
              </a:rPr>
              <a:t>Depression, osteoporosis, heart disease, auto immune disease, infection, hypertension, and cancer  </a:t>
            </a:r>
            <a:endParaRPr lang="en-US" dirty="0">
              <a:solidFill>
                <a:schemeClr val="tx1"/>
              </a:solidFill>
              <a:latin typeface="Cambria" panose="02040503050406030204" pitchFamily="18" charset="0"/>
            </a:endParaRPr>
          </a:p>
          <a:p>
            <a:endParaRPr lang="en-US" dirty="0">
              <a:latin typeface="Cambria" panose="02040503050406030204" pitchFamily="18" charset="0"/>
            </a:endParaRPr>
          </a:p>
          <a:p>
            <a:r>
              <a:rPr lang="en-US" b="1" u="sng" dirty="0">
                <a:latin typeface="Cambria" panose="02040503050406030204" pitchFamily="18" charset="0"/>
              </a:rPr>
              <a:t>AND YOU CANNOT GET ENOUGH FROM YOUR DIET</a:t>
            </a:r>
          </a:p>
          <a:p>
            <a:endParaRPr lang="en-US" dirty="0"/>
          </a:p>
        </p:txBody>
      </p:sp>
    </p:spTree>
    <p:extLst>
      <p:ext uri="{BB962C8B-B14F-4D97-AF65-F5344CB8AC3E}">
        <p14:creationId xmlns:p14="http://schemas.microsoft.com/office/powerpoint/2010/main" val="1875166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D32A-D3C0-43DB-984D-3309E18C47F4}"/>
              </a:ext>
            </a:extLst>
          </p:cNvPr>
          <p:cNvSpPr>
            <a:spLocks noGrp="1"/>
          </p:cNvSpPr>
          <p:nvPr>
            <p:ph type="title"/>
          </p:nvPr>
        </p:nvSpPr>
        <p:spPr>
          <a:xfrm>
            <a:off x="838200" y="858141"/>
            <a:ext cx="10515600" cy="1325563"/>
          </a:xfrm>
        </p:spPr>
        <p:txBody>
          <a:bodyPr>
            <a:normAutofit/>
          </a:bodyPr>
          <a:lstStyle/>
          <a:p>
            <a:pPr algn="ctr"/>
            <a:r>
              <a:rPr lang="en-US" sz="3200" b="1" dirty="0">
                <a:latin typeface="Cambria" panose="02040503050406030204" pitchFamily="18" charset="0"/>
              </a:rPr>
              <a:t>The Most Proven Vitamin: Proper Levels of D</a:t>
            </a:r>
          </a:p>
        </p:txBody>
      </p:sp>
      <p:sp>
        <p:nvSpPr>
          <p:cNvPr id="3" name="Content Placeholder 2">
            <a:extLst>
              <a:ext uri="{FF2B5EF4-FFF2-40B4-BE49-F238E27FC236}">
                <a16:creationId xmlns:a16="http://schemas.microsoft.com/office/drawing/2014/main" id="{F7AB96B1-0BC3-4F1B-B3A2-95BAD547C2B4}"/>
              </a:ext>
            </a:extLst>
          </p:cNvPr>
          <p:cNvSpPr>
            <a:spLocks noGrp="1"/>
          </p:cNvSpPr>
          <p:nvPr>
            <p:ph idx="1"/>
          </p:nvPr>
        </p:nvSpPr>
        <p:spPr>
          <a:xfrm>
            <a:off x="838200" y="2183704"/>
            <a:ext cx="10515600" cy="4351338"/>
          </a:xfrm>
        </p:spPr>
        <p:txBody>
          <a:bodyPr>
            <a:normAutofit/>
          </a:bodyPr>
          <a:lstStyle/>
          <a:p>
            <a:pPr algn="ctr"/>
            <a:r>
              <a:rPr lang="en-CA" dirty="0">
                <a:solidFill>
                  <a:schemeClr val="tx1"/>
                </a:solidFill>
                <a:latin typeface="Cambria" panose="02040503050406030204" pitchFamily="18" charset="0"/>
              </a:rPr>
              <a:t>33% less heart disease</a:t>
            </a:r>
          </a:p>
          <a:p>
            <a:pPr algn="ctr"/>
            <a:r>
              <a:rPr lang="en-CA" dirty="0">
                <a:solidFill>
                  <a:schemeClr val="tx1"/>
                </a:solidFill>
                <a:latin typeface="Cambria" panose="02040503050406030204" pitchFamily="18" charset="0"/>
              </a:rPr>
              <a:t>55%, less Type II Diabetes</a:t>
            </a:r>
          </a:p>
          <a:p>
            <a:pPr algn="ctr"/>
            <a:r>
              <a:rPr lang="en-CA" dirty="0">
                <a:solidFill>
                  <a:schemeClr val="tx1"/>
                </a:solidFill>
                <a:latin typeface="Cambria" panose="02040503050406030204" pitchFamily="18" charset="0"/>
              </a:rPr>
              <a:t>51% less weight loss resistance, high blood pressure, and high triglycerides)</a:t>
            </a:r>
            <a:endParaRPr lang="en-US" dirty="0">
              <a:solidFill>
                <a:schemeClr val="tx1"/>
              </a:solidFill>
              <a:latin typeface="Cambria" panose="02040503050406030204" pitchFamily="18" charset="0"/>
            </a:endParaRPr>
          </a:p>
          <a:p>
            <a:endParaRPr lang="en-US" dirty="0">
              <a:solidFill>
                <a:schemeClr val="tx1"/>
              </a:solidFill>
            </a:endParaRPr>
          </a:p>
          <a:p>
            <a:pPr marL="0" indent="0" algn="ctr">
              <a:buNone/>
            </a:pPr>
            <a:r>
              <a:rPr lang="en-CA" dirty="0">
                <a:solidFill>
                  <a:srgbClr val="FF0000"/>
                </a:solidFill>
                <a:latin typeface="Cambria" panose="02040503050406030204" pitchFamily="18" charset="0"/>
              </a:rPr>
              <a:t>Optimal level is over 80 ng/mL – average person has less than half and labs have considered that “normal”</a:t>
            </a:r>
            <a:endParaRPr lang="en-US" dirty="0">
              <a:solidFill>
                <a:srgbClr val="FF0000"/>
              </a:solidFill>
              <a:latin typeface="Cambria" panose="02040503050406030204" pitchFamily="18" charset="0"/>
            </a:endParaRPr>
          </a:p>
          <a:p>
            <a:endParaRPr lang="en-US" dirty="0"/>
          </a:p>
        </p:txBody>
      </p:sp>
    </p:spTree>
    <p:extLst>
      <p:ext uri="{BB962C8B-B14F-4D97-AF65-F5344CB8AC3E}">
        <p14:creationId xmlns:p14="http://schemas.microsoft.com/office/powerpoint/2010/main" val="1246977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A166-69E8-4B08-BDCE-0C27C2261A90}"/>
              </a:ext>
            </a:extLst>
          </p:cNvPr>
          <p:cNvSpPr>
            <a:spLocks noGrp="1"/>
          </p:cNvSpPr>
          <p:nvPr>
            <p:ph type="title"/>
          </p:nvPr>
        </p:nvSpPr>
        <p:spPr>
          <a:xfrm>
            <a:off x="838200" y="871562"/>
            <a:ext cx="10515600" cy="1325563"/>
          </a:xfrm>
        </p:spPr>
        <p:txBody>
          <a:bodyPr>
            <a:normAutofit/>
          </a:bodyPr>
          <a:lstStyle/>
          <a:p>
            <a:pPr algn="ctr"/>
            <a:r>
              <a:rPr lang="en-US" sz="4000" b="1" dirty="0">
                <a:latin typeface="Cambria" panose="02040503050406030204" pitchFamily="18" charset="0"/>
              </a:rPr>
              <a:t>Test and Take Vitamin D</a:t>
            </a:r>
          </a:p>
        </p:txBody>
      </p:sp>
      <p:sp>
        <p:nvSpPr>
          <p:cNvPr id="3" name="Content Placeholder 2">
            <a:extLst>
              <a:ext uri="{FF2B5EF4-FFF2-40B4-BE49-F238E27FC236}">
                <a16:creationId xmlns:a16="http://schemas.microsoft.com/office/drawing/2014/main" id="{EA836B3A-38E6-4D9E-BE09-6EA9EA419BA6}"/>
              </a:ext>
            </a:extLst>
          </p:cNvPr>
          <p:cNvSpPr>
            <a:spLocks noGrp="1"/>
          </p:cNvSpPr>
          <p:nvPr>
            <p:ph idx="1"/>
          </p:nvPr>
        </p:nvSpPr>
        <p:spPr>
          <a:xfrm>
            <a:off x="1007012" y="2092279"/>
            <a:ext cx="10515600" cy="4351338"/>
          </a:xfrm>
        </p:spPr>
        <p:txBody>
          <a:bodyPr>
            <a:normAutofit/>
          </a:bodyPr>
          <a:lstStyle/>
          <a:p>
            <a:pPr lvl="0"/>
            <a:r>
              <a:rPr lang="en-US" sz="2900" dirty="0">
                <a:latin typeface="Cambria" panose="02040503050406030204" pitchFamily="18" charset="0"/>
              </a:rPr>
              <a:t>Boost heart and bone health </a:t>
            </a:r>
          </a:p>
          <a:p>
            <a:pPr lvl="0"/>
            <a:r>
              <a:rPr lang="en-US" sz="2900" dirty="0">
                <a:latin typeface="Cambria" panose="02040503050406030204" pitchFamily="18" charset="0"/>
              </a:rPr>
              <a:t>Lessen inflammation and the risks of certain diseases</a:t>
            </a:r>
          </a:p>
          <a:p>
            <a:pPr lvl="0"/>
            <a:r>
              <a:rPr lang="en-US" sz="2900" dirty="0">
                <a:latin typeface="Cambria" panose="02040503050406030204" pitchFamily="18" charset="0"/>
              </a:rPr>
              <a:t>Over 900 genes and several areas of the body have vitamin D receptors</a:t>
            </a:r>
          </a:p>
          <a:p>
            <a:pPr lvl="0"/>
            <a:r>
              <a:rPr lang="en-US" sz="2900" dirty="0">
                <a:latin typeface="Cambria" panose="02040503050406030204" pitchFamily="18" charset="0"/>
              </a:rPr>
              <a:t>Inhibit unwanted and unhealthy cell proliferation </a:t>
            </a:r>
          </a:p>
          <a:p>
            <a:pPr marL="0" indent="0">
              <a:buNone/>
            </a:pPr>
            <a:endParaRPr lang="en-US" dirty="0"/>
          </a:p>
        </p:txBody>
      </p:sp>
    </p:spTree>
    <p:extLst>
      <p:ext uri="{BB962C8B-B14F-4D97-AF65-F5344CB8AC3E}">
        <p14:creationId xmlns:p14="http://schemas.microsoft.com/office/powerpoint/2010/main" val="2130977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5D38-3CA1-4453-BF43-51EA957C31E8}"/>
              </a:ext>
            </a:extLst>
          </p:cNvPr>
          <p:cNvSpPr>
            <a:spLocks noGrp="1"/>
          </p:cNvSpPr>
          <p:nvPr>
            <p:ph type="title"/>
          </p:nvPr>
        </p:nvSpPr>
        <p:spPr>
          <a:xfrm>
            <a:off x="932794" y="819935"/>
            <a:ext cx="10515600" cy="1325563"/>
          </a:xfrm>
        </p:spPr>
        <p:txBody>
          <a:bodyPr>
            <a:normAutofit/>
          </a:bodyPr>
          <a:lstStyle/>
          <a:p>
            <a:pPr algn="ctr"/>
            <a:r>
              <a:rPr lang="en-US" sz="3200" b="1" dirty="0">
                <a:latin typeface="Cambria" panose="02040503050406030204" pitchFamily="18" charset="0"/>
              </a:rPr>
              <a:t>Addressing Inflammation, Aging, and Disease</a:t>
            </a:r>
          </a:p>
        </p:txBody>
      </p:sp>
      <p:sp>
        <p:nvSpPr>
          <p:cNvPr id="3" name="Content Placeholder 2">
            <a:extLst>
              <a:ext uri="{FF2B5EF4-FFF2-40B4-BE49-F238E27FC236}">
                <a16:creationId xmlns:a16="http://schemas.microsoft.com/office/drawing/2014/main" id="{BFA59B46-DD58-4FCC-BF49-20B42CACFA9E}"/>
              </a:ext>
            </a:extLst>
          </p:cNvPr>
          <p:cNvSpPr>
            <a:spLocks noGrp="1"/>
          </p:cNvSpPr>
          <p:nvPr>
            <p:ph idx="1"/>
          </p:nvPr>
        </p:nvSpPr>
        <p:spPr>
          <a:xfrm>
            <a:off x="838200" y="2006403"/>
            <a:ext cx="10515600" cy="4351338"/>
          </a:xfrm>
        </p:spPr>
        <p:txBody>
          <a:bodyPr>
            <a:normAutofit/>
          </a:bodyPr>
          <a:lstStyle/>
          <a:p>
            <a:pPr algn="ctr"/>
            <a:r>
              <a:rPr lang="en-US" sz="2400" b="1" dirty="0">
                <a:latin typeface="Cambria" panose="02040503050406030204" pitchFamily="18" charset="0"/>
              </a:rPr>
              <a:t>Test CRP, Food allergies                                 </a:t>
            </a:r>
          </a:p>
          <a:p>
            <a:pPr algn="ctr"/>
            <a:r>
              <a:rPr lang="en-US" sz="2400" b="1" dirty="0">
                <a:latin typeface="Cambria" panose="02040503050406030204" pitchFamily="18" charset="0"/>
              </a:rPr>
              <a:t>Test Vitamin D</a:t>
            </a:r>
          </a:p>
          <a:p>
            <a:pPr algn="ctr"/>
            <a:r>
              <a:rPr lang="en-US" sz="2400" b="1" dirty="0">
                <a:latin typeface="Cambria" panose="02040503050406030204" pitchFamily="18" charset="0"/>
              </a:rPr>
              <a:t>Address daily exposure to toxins and detox</a:t>
            </a:r>
          </a:p>
          <a:p>
            <a:pPr algn="ctr"/>
            <a:r>
              <a:rPr lang="en-US" sz="2400" b="1" dirty="0">
                <a:latin typeface="Cambria" panose="02040503050406030204" pitchFamily="18" charset="0"/>
              </a:rPr>
              <a:t>Fight inflammation with anti-inflammatory nutrients</a:t>
            </a:r>
          </a:p>
          <a:p>
            <a:pPr algn="ctr"/>
            <a:r>
              <a:rPr lang="en-US" sz="2400" b="1" dirty="0">
                <a:latin typeface="Cambria" panose="02040503050406030204" pitchFamily="18" charset="0"/>
              </a:rPr>
              <a:t>Increase Omega-3 Fats</a:t>
            </a:r>
          </a:p>
          <a:p>
            <a:pPr algn="ctr"/>
            <a:r>
              <a:rPr lang="en-US" sz="2400" b="1" dirty="0">
                <a:latin typeface="Cambria" panose="02040503050406030204" pitchFamily="18" charset="0"/>
              </a:rPr>
              <a:t>Fight Free Radicals with Anti-oxidants</a:t>
            </a:r>
          </a:p>
          <a:p>
            <a:pPr algn="ctr"/>
            <a:r>
              <a:rPr lang="en-US" sz="2400" b="1" dirty="0">
                <a:latin typeface="Cambria" panose="02040503050406030204" pitchFamily="18" charset="0"/>
              </a:rPr>
              <a:t>Optimize Nutrient levels</a:t>
            </a:r>
          </a:p>
          <a:p>
            <a:pPr algn="ctr"/>
            <a:r>
              <a:rPr lang="en-US" sz="2400" b="1" dirty="0">
                <a:latin typeface="Cambria" panose="02040503050406030204" pitchFamily="18" charset="0"/>
              </a:rPr>
              <a:t>Whole-food, Low glycemic diet</a:t>
            </a:r>
          </a:p>
          <a:p>
            <a:endParaRPr lang="en-US" dirty="0"/>
          </a:p>
        </p:txBody>
      </p:sp>
    </p:spTree>
    <p:extLst>
      <p:ext uri="{BB962C8B-B14F-4D97-AF65-F5344CB8AC3E}">
        <p14:creationId xmlns:p14="http://schemas.microsoft.com/office/powerpoint/2010/main" val="3611413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DFFA92C-BBF6-4549-9E75-A9309BC7EC28}"/>
              </a:ext>
            </a:extLst>
          </p:cNvPr>
          <p:cNvSpPr>
            <a:spLocks noGrp="1"/>
          </p:cNvSpPr>
          <p:nvPr>
            <p:ph type="title"/>
          </p:nvPr>
        </p:nvSpPr>
        <p:spPr>
          <a:xfrm>
            <a:off x="3989024" y="794782"/>
            <a:ext cx="10515600" cy="1325563"/>
          </a:xfrm>
        </p:spPr>
        <p:txBody>
          <a:bodyPr/>
          <a:lstStyle/>
          <a:p>
            <a:r>
              <a:rPr lang="en-US" altLang="en-US" dirty="0"/>
              <a:t>The Edison Pack</a:t>
            </a:r>
          </a:p>
        </p:txBody>
      </p:sp>
      <p:pic>
        <p:nvPicPr>
          <p:cNvPr id="3075" name="Picture 2" descr="A picture containing text, bottle, indoor, open&#10;&#10;Description automatically generated">
            <a:extLst>
              <a:ext uri="{FF2B5EF4-FFF2-40B4-BE49-F238E27FC236}">
                <a16:creationId xmlns:a16="http://schemas.microsoft.com/office/drawing/2014/main" id="{D79E356E-9FA5-45BD-B039-FAF47EC9F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1295400"/>
            <a:ext cx="73914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A picture containing text, bottle, indoor, open&#10;&#10;Description automatically generated">
            <a:extLst>
              <a:ext uri="{FF2B5EF4-FFF2-40B4-BE49-F238E27FC236}">
                <a16:creationId xmlns:a16="http://schemas.microsoft.com/office/drawing/2014/main" id="{F8347EE9-72CA-43BF-9C10-40F91F6BE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95400"/>
            <a:ext cx="73914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42393" y="2295647"/>
            <a:ext cx="10515600" cy="4351338"/>
          </a:xfrm>
        </p:spPr>
        <p:txBody>
          <a:bodyPr>
            <a:normAutofit/>
          </a:bodyPr>
          <a:lstStyle/>
          <a:p>
            <a:pPr marL="0" indent="0">
              <a:buNone/>
            </a:pPr>
            <a:r>
              <a:rPr lang="en-CA" b="1" dirty="0">
                <a:latin typeface="Cambria" panose="02040503050406030204" pitchFamily="18" charset="0"/>
              </a:rPr>
              <a:t>TURMERIC: </a:t>
            </a:r>
            <a:r>
              <a:rPr lang="en-US" dirty="0">
                <a:latin typeface="Cambria" panose="02040503050406030204" pitchFamily="18" charset="0"/>
              </a:rPr>
              <a:t>It’s the curcuminoids</a:t>
            </a:r>
          </a:p>
          <a:p>
            <a:pPr marL="0" indent="0">
              <a:buNone/>
            </a:pPr>
            <a:r>
              <a:rPr lang="en-US" dirty="0">
                <a:latin typeface="Cambria" panose="02040503050406030204" pitchFamily="18" charset="0"/>
              </a:rPr>
              <a:t>The source, amount, and concentration that gives it the anti-inflammatory and other disease-fighting benefits</a:t>
            </a:r>
            <a:r>
              <a:rPr lang="en-US" b="1" dirty="0">
                <a:latin typeface="Cambria" panose="02040503050406030204" pitchFamily="18" charset="0"/>
              </a:rPr>
              <a:t>. </a:t>
            </a:r>
          </a:p>
          <a:p>
            <a:pPr marL="0" indent="0">
              <a:buNone/>
            </a:pPr>
            <a:r>
              <a:rPr lang="en-US" b="1" dirty="0">
                <a:latin typeface="Cambria" panose="02040503050406030204" pitchFamily="18" charset="0"/>
              </a:rPr>
              <a:t>Boswellia</a:t>
            </a:r>
          </a:p>
          <a:p>
            <a:pPr marL="0" indent="0">
              <a:buNone/>
            </a:pPr>
            <a:r>
              <a:rPr lang="en-US" b="1" dirty="0">
                <a:latin typeface="Cambria" panose="02040503050406030204" pitchFamily="18" charset="0"/>
              </a:rPr>
              <a:t>White Willow Bark  </a:t>
            </a:r>
          </a:p>
          <a:p>
            <a:pPr marL="0" indent="0">
              <a:buNone/>
            </a:pPr>
            <a:r>
              <a:rPr lang="en-US" b="1" dirty="0">
                <a:latin typeface="Cambria" panose="02040503050406030204" pitchFamily="18" charset="0"/>
              </a:rPr>
              <a:t> </a:t>
            </a:r>
            <a:endParaRPr lang="en-US" dirty="0">
              <a:latin typeface="Cambria" panose="02040503050406030204" pitchFamily="18" charset="0"/>
            </a:endParaRPr>
          </a:p>
          <a:p>
            <a:pPr marL="0" indent="0">
              <a:buNone/>
            </a:pPr>
            <a:endParaRPr lang="en-US" sz="1400" dirty="0"/>
          </a:p>
          <a:p>
            <a:pPr marL="0" indent="0">
              <a:buNone/>
            </a:pPr>
            <a:r>
              <a:rPr lang="en-US" b="1" dirty="0"/>
              <a:t> </a:t>
            </a:r>
            <a:endParaRPr lang="en-US" dirty="0"/>
          </a:p>
          <a:p>
            <a:endParaRPr lang="en-US" dirty="0"/>
          </a:p>
        </p:txBody>
      </p:sp>
      <p:sp>
        <p:nvSpPr>
          <p:cNvPr id="3" name="Title 2"/>
          <p:cNvSpPr>
            <a:spLocks noGrp="1"/>
          </p:cNvSpPr>
          <p:nvPr>
            <p:ph type="title"/>
          </p:nvPr>
        </p:nvSpPr>
        <p:spPr>
          <a:xfrm>
            <a:off x="838200" y="802355"/>
            <a:ext cx="10515600" cy="1325563"/>
          </a:xfrm>
        </p:spPr>
        <p:txBody>
          <a:bodyPr>
            <a:normAutofit/>
          </a:bodyPr>
          <a:lstStyle/>
          <a:p>
            <a:pPr algn="ctr"/>
            <a:r>
              <a:rPr lang="en-US" sz="4000" b="1" dirty="0">
                <a:latin typeface="Cambria" panose="02040503050406030204" pitchFamily="18" charset="0"/>
              </a:rPr>
              <a:t>Anti-inflammatory Nutrients</a:t>
            </a:r>
          </a:p>
        </p:txBody>
      </p:sp>
    </p:spTree>
    <p:extLst>
      <p:ext uri="{BB962C8B-B14F-4D97-AF65-F5344CB8AC3E}">
        <p14:creationId xmlns:p14="http://schemas.microsoft.com/office/powerpoint/2010/main" val="1932649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33D5-F4C4-41CB-9517-908426F8DE09}"/>
              </a:ext>
            </a:extLst>
          </p:cNvPr>
          <p:cNvSpPr>
            <a:spLocks noGrp="1"/>
          </p:cNvSpPr>
          <p:nvPr>
            <p:ph type="title"/>
          </p:nvPr>
        </p:nvSpPr>
        <p:spPr>
          <a:xfrm>
            <a:off x="838200" y="817070"/>
            <a:ext cx="10515600" cy="1325563"/>
          </a:xfrm>
        </p:spPr>
        <p:txBody>
          <a:bodyPr>
            <a:normAutofit/>
          </a:bodyPr>
          <a:lstStyle/>
          <a:p>
            <a:pPr algn="ctr"/>
            <a:r>
              <a:rPr lang="en-US" sz="4000" b="1" dirty="0">
                <a:latin typeface="Cambria" panose="02040503050406030204" pitchFamily="18" charset="0"/>
              </a:rPr>
              <a:t>Vitamin E: Potent Antioxidant</a:t>
            </a:r>
          </a:p>
        </p:txBody>
      </p:sp>
      <p:sp>
        <p:nvSpPr>
          <p:cNvPr id="3" name="Content Placeholder 2">
            <a:extLst>
              <a:ext uri="{FF2B5EF4-FFF2-40B4-BE49-F238E27FC236}">
                <a16:creationId xmlns:a16="http://schemas.microsoft.com/office/drawing/2014/main" id="{E861287B-EF75-4581-AA41-AF6C36CEA2DF}"/>
              </a:ext>
            </a:extLst>
          </p:cNvPr>
          <p:cNvSpPr>
            <a:spLocks noGrp="1"/>
          </p:cNvSpPr>
          <p:nvPr>
            <p:ph idx="1"/>
          </p:nvPr>
        </p:nvSpPr>
        <p:spPr>
          <a:xfrm>
            <a:off x="838200" y="1993790"/>
            <a:ext cx="10515600" cy="4351338"/>
          </a:xfrm>
        </p:spPr>
        <p:txBody>
          <a:bodyPr>
            <a:normAutofit/>
          </a:bodyPr>
          <a:lstStyle/>
          <a:p>
            <a:r>
              <a:rPr lang="en-US" dirty="0">
                <a:latin typeface="Cambria" panose="02040503050406030204" pitchFamily="18" charset="0"/>
              </a:rPr>
              <a:t>Body's most potent fat-soluble antioxidant</a:t>
            </a:r>
          </a:p>
          <a:p>
            <a:r>
              <a:rPr lang="en-US" dirty="0">
                <a:latin typeface="Cambria" panose="02040503050406030204" pitchFamily="18" charset="0"/>
              </a:rPr>
              <a:t>Crucial for protecting against free radical damage</a:t>
            </a:r>
          </a:p>
          <a:p>
            <a:r>
              <a:rPr lang="en-US" dirty="0">
                <a:latin typeface="Cambria" panose="02040503050406030204" pitchFamily="18" charset="0"/>
              </a:rPr>
              <a:t>Strengthens and regulates heartbeat (very important in preventing and treating heart disease and cardiac conditions)</a:t>
            </a:r>
          </a:p>
          <a:p>
            <a:r>
              <a:rPr lang="en-US" dirty="0">
                <a:latin typeface="Cambria" panose="02040503050406030204" pitchFamily="18" charset="0"/>
              </a:rPr>
              <a:t>Increases body's production of CD4 (natural killer cells) and certain antibodies</a:t>
            </a:r>
          </a:p>
          <a:p>
            <a:r>
              <a:rPr lang="en-US" dirty="0">
                <a:latin typeface="Cambria" panose="02040503050406030204" pitchFamily="18" charset="0"/>
              </a:rPr>
              <a:t>Slows down the mental decline associated with some neurological disorders</a:t>
            </a:r>
          </a:p>
          <a:p>
            <a:endParaRPr lang="en-US" dirty="0"/>
          </a:p>
        </p:txBody>
      </p:sp>
    </p:spTree>
    <p:extLst>
      <p:ext uri="{BB962C8B-B14F-4D97-AF65-F5344CB8AC3E}">
        <p14:creationId xmlns:p14="http://schemas.microsoft.com/office/powerpoint/2010/main" val="892570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7625" y="1825625"/>
            <a:ext cx="11016175" cy="4351338"/>
          </a:xfrm>
        </p:spPr>
        <p:txBody>
          <a:bodyPr>
            <a:normAutofit/>
          </a:bodyPr>
          <a:lstStyle/>
          <a:p>
            <a:pPr marL="0" indent="0" algn="ctr">
              <a:buNone/>
            </a:pPr>
            <a:r>
              <a:rPr lang="en-CA" b="1" dirty="0">
                <a:latin typeface="Cambria" panose="02040503050406030204" pitchFamily="18" charset="0"/>
              </a:rPr>
              <a:t>EDISON PACK HEART BLEND – FIGHT THE DAILY FIGHT!</a:t>
            </a:r>
          </a:p>
          <a:p>
            <a:pPr marL="0" indent="0" algn="ctr">
              <a:buNone/>
            </a:pPr>
            <a:r>
              <a:rPr lang="en-CA" sz="1000" b="1" dirty="0">
                <a:latin typeface="Cambria" panose="02040503050406030204" pitchFamily="18" charset="0"/>
              </a:rPr>
              <a:t> </a:t>
            </a:r>
          </a:p>
          <a:p>
            <a:pPr algn="ctr"/>
            <a:r>
              <a:rPr lang="en-CA" dirty="0">
                <a:latin typeface="Cambria" panose="02040503050406030204" pitchFamily="18" charset="0"/>
              </a:rPr>
              <a:t>D-ribose: repairs and prevents heart damage and improves recovery</a:t>
            </a:r>
          </a:p>
          <a:p>
            <a:pPr marL="0" indent="0" algn="ctr">
              <a:buNone/>
            </a:pPr>
            <a:r>
              <a:rPr lang="en-CA" dirty="0">
                <a:latin typeface="Cambria" panose="02040503050406030204" pitchFamily="18" charset="0"/>
              </a:rPr>
              <a:t>Anti-oxidants specific to the heart</a:t>
            </a:r>
          </a:p>
          <a:p>
            <a:pPr algn="ctr"/>
            <a:r>
              <a:rPr lang="en-CA" dirty="0">
                <a:latin typeface="Cambria" panose="02040503050406030204" pitchFamily="18" charset="0"/>
              </a:rPr>
              <a:t>Resveratrol</a:t>
            </a:r>
          </a:p>
          <a:p>
            <a:pPr algn="ctr"/>
            <a:r>
              <a:rPr lang="en-CA" dirty="0">
                <a:latin typeface="Cambria" panose="02040503050406030204" pitchFamily="18" charset="0"/>
              </a:rPr>
              <a:t>CoQ10</a:t>
            </a:r>
          </a:p>
          <a:p>
            <a:pPr algn="ctr"/>
            <a:r>
              <a:rPr lang="en-CA" dirty="0">
                <a:latin typeface="Cambria" panose="02040503050406030204" pitchFamily="18" charset="0"/>
              </a:rPr>
              <a:t>Lycopene (Along with Saw Palmetto in the Men’s – also helps to prevent conditions of the prostate)</a:t>
            </a:r>
            <a:endParaRPr lang="en-US" dirty="0">
              <a:latin typeface="Cambria" panose="02040503050406030204" pitchFamily="18" charset="0"/>
            </a:endParaRPr>
          </a:p>
        </p:txBody>
      </p:sp>
      <p:sp>
        <p:nvSpPr>
          <p:cNvPr id="3" name="Title 2"/>
          <p:cNvSpPr>
            <a:spLocks noGrp="1"/>
          </p:cNvSpPr>
          <p:nvPr>
            <p:ph type="title"/>
          </p:nvPr>
        </p:nvSpPr>
        <p:spPr>
          <a:xfrm>
            <a:off x="838200" y="801224"/>
            <a:ext cx="10515600" cy="1325563"/>
          </a:xfrm>
        </p:spPr>
        <p:txBody>
          <a:bodyPr>
            <a:normAutofit/>
          </a:bodyPr>
          <a:lstStyle/>
          <a:p>
            <a:pPr algn="ctr"/>
            <a:r>
              <a:rPr lang="en-US" sz="4000" b="1" dirty="0">
                <a:latin typeface="Cambria" panose="02040503050406030204" pitchFamily="18" charset="0"/>
              </a:rPr>
              <a:t>FIGHTING THE #1 KILLER  </a:t>
            </a:r>
          </a:p>
        </p:txBody>
      </p:sp>
    </p:spTree>
    <p:extLst>
      <p:ext uri="{BB962C8B-B14F-4D97-AF65-F5344CB8AC3E}">
        <p14:creationId xmlns:p14="http://schemas.microsoft.com/office/powerpoint/2010/main" val="1757238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529164"/>
            <a:ext cx="10515600" cy="4351338"/>
          </a:xfrm>
        </p:spPr>
        <p:txBody>
          <a:bodyPr>
            <a:normAutofit/>
          </a:bodyPr>
          <a:lstStyle/>
          <a:p>
            <a:pPr marL="0" indent="0" algn="ctr">
              <a:buNone/>
            </a:pPr>
            <a:r>
              <a:rPr lang="en-US" b="1" dirty="0">
                <a:latin typeface="Cambria" panose="02040503050406030204" pitchFamily="18" charset="0"/>
              </a:rPr>
              <a:t>MEN’S: Saw Palmetto </a:t>
            </a:r>
          </a:p>
          <a:p>
            <a:pPr algn="ctr"/>
            <a:r>
              <a:rPr lang="en-US" dirty="0">
                <a:latin typeface="Cambria" panose="02040503050406030204" pitchFamily="18" charset="0"/>
              </a:rPr>
              <a:t>Supports the urological system</a:t>
            </a:r>
          </a:p>
          <a:p>
            <a:pPr algn="ctr"/>
            <a:r>
              <a:rPr lang="en-US" dirty="0">
                <a:latin typeface="Cambria" panose="02040503050406030204" pitchFamily="18" charset="0"/>
              </a:rPr>
              <a:t>Supports prostate health  </a:t>
            </a:r>
          </a:p>
          <a:p>
            <a:pPr algn="ctr"/>
            <a:r>
              <a:rPr lang="en-US" dirty="0">
                <a:latin typeface="Cambria" panose="02040503050406030204" pitchFamily="18" charset="0"/>
              </a:rPr>
              <a:t>Helps mitigate issues leading to hair loss</a:t>
            </a:r>
          </a:p>
          <a:p>
            <a:pPr algn="ctr"/>
            <a:r>
              <a:rPr lang="en-US" dirty="0">
                <a:latin typeface="Cambria" panose="02040503050406030204" pitchFamily="18" charset="0"/>
              </a:rPr>
              <a:t>Assists in retaining testosterone levels</a:t>
            </a:r>
          </a:p>
          <a:p>
            <a:endParaRPr lang="en-US" dirty="0"/>
          </a:p>
        </p:txBody>
      </p:sp>
      <p:sp>
        <p:nvSpPr>
          <p:cNvPr id="3" name="Title 2"/>
          <p:cNvSpPr>
            <a:spLocks noGrp="1"/>
          </p:cNvSpPr>
          <p:nvPr>
            <p:ph type="title"/>
          </p:nvPr>
        </p:nvSpPr>
        <p:spPr>
          <a:xfrm>
            <a:off x="1632093" y="1419322"/>
            <a:ext cx="8927814" cy="756560"/>
          </a:xfrm>
        </p:spPr>
        <p:txBody>
          <a:bodyPr>
            <a:noAutofit/>
          </a:bodyPr>
          <a:lstStyle/>
          <a:p>
            <a:pPr algn="ctr"/>
            <a:r>
              <a:rPr lang="en-US" sz="3600" b="1" dirty="0">
                <a:latin typeface="Cambria" panose="02040503050406030204" pitchFamily="18" charset="0"/>
              </a:rPr>
              <a:t>MEN’S WHOLE FOOD ANTIOXIDANT BLEND</a:t>
            </a:r>
          </a:p>
        </p:txBody>
      </p:sp>
    </p:spTree>
    <p:extLst>
      <p:ext uri="{BB962C8B-B14F-4D97-AF65-F5344CB8AC3E}">
        <p14:creationId xmlns:p14="http://schemas.microsoft.com/office/powerpoint/2010/main" val="4239620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822870"/>
            <a:ext cx="9144000" cy="1143000"/>
          </a:xfrm>
        </p:spPr>
        <p:txBody>
          <a:bodyPr>
            <a:noAutofit/>
          </a:bodyPr>
          <a:lstStyle/>
          <a:p>
            <a:pPr algn="ctr" eaLnBrk="1" hangingPunct="1">
              <a:defRPr/>
            </a:pPr>
            <a:r>
              <a:rPr lang="en-US" sz="4000" b="1" dirty="0">
                <a:latin typeface="Cambria" panose="02040503050406030204" pitchFamily="18" charset="0"/>
              </a:rPr>
              <a:t>E+ Omega</a:t>
            </a:r>
          </a:p>
        </p:txBody>
      </p:sp>
      <p:pic>
        <p:nvPicPr>
          <p:cNvPr id="7" name="Picture 6" descr="A picture containing indoor, dark, bottle&#10;&#10;Description automatically generated">
            <a:extLst>
              <a:ext uri="{FF2B5EF4-FFF2-40B4-BE49-F238E27FC236}">
                <a16:creationId xmlns:a16="http://schemas.microsoft.com/office/drawing/2014/main" id="{7C39126F-5DCC-4845-9067-9A159901A879}"/>
              </a:ext>
            </a:extLst>
          </p:cNvPr>
          <p:cNvPicPr>
            <a:picLocks noChangeAspect="1"/>
          </p:cNvPicPr>
          <p:nvPr/>
        </p:nvPicPr>
        <p:blipFill>
          <a:blip r:embed="rId3"/>
          <a:stretch>
            <a:fillRect/>
          </a:stretch>
        </p:blipFill>
        <p:spPr>
          <a:xfrm>
            <a:off x="1088149" y="1812246"/>
            <a:ext cx="5829718" cy="3882683"/>
          </a:xfrm>
          <a:prstGeom prst="rect">
            <a:avLst/>
          </a:prstGeom>
        </p:spPr>
      </p:pic>
      <p:pic>
        <p:nvPicPr>
          <p:cNvPr id="9" name="Picture 8" descr="Table&#10;&#10;Description automatically generated">
            <a:extLst>
              <a:ext uri="{FF2B5EF4-FFF2-40B4-BE49-F238E27FC236}">
                <a16:creationId xmlns:a16="http://schemas.microsoft.com/office/drawing/2014/main" id="{5D3A0C83-0015-4C28-AC67-D4A6D1B41600}"/>
              </a:ext>
            </a:extLst>
          </p:cNvPr>
          <p:cNvPicPr>
            <a:picLocks noChangeAspect="1"/>
          </p:cNvPicPr>
          <p:nvPr/>
        </p:nvPicPr>
        <p:blipFill>
          <a:blip r:embed="rId4"/>
          <a:stretch>
            <a:fillRect/>
          </a:stretch>
        </p:blipFill>
        <p:spPr>
          <a:xfrm>
            <a:off x="5640559" y="1910963"/>
            <a:ext cx="3714750" cy="3714750"/>
          </a:xfrm>
          <a:prstGeom prst="rect">
            <a:avLst/>
          </a:prstGeom>
        </p:spPr>
      </p:pic>
    </p:spTree>
    <p:extLst>
      <p:ext uri="{BB962C8B-B14F-4D97-AF65-F5344CB8AC3E}">
        <p14:creationId xmlns:p14="http://schemas.microsoft.com/office/powerpoint/2010/main" val="417227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5CEF-D405-4099-A17E-7BBBC5BE627D}"/>
              </a:ext>
            </a:extLst>
          </p:cNvPr>
          <p:cNvSpPr>
            <a:spLocks noGrp="1"/>
          </p:cNvSpPr>
          <p:nvPr>
            <p:ph type="title"/>
          </p:nvPr>
        </p:nvSpPr>
        <p:spPr>
          <a:xfrm>
            <a:off x="838200" y="1279525"/>
            <a:ext cx="10515600" cy="1325563"/>
          </a:xfrm>
        </p:spPr>
        <p:txBody>
          <a:bodyPr>
            <a:normAutofit/>
          </a:bodyPr>
          <a:lstStyle/>
          <a:p>
            <a:pPr algn="ctr"/>
            <a:r>
              <a:rPr lang="en-US" sz="4000" b="1" dirty="0">
                <a:latin typeface="Cambria" panose="02040503050406030204" pitchFamily="18" charset="0"/>
              </a:rPr>
              <a:t>What Is Inflammation?</a:t>
            </a:r>
          </a:p>
        </p:txBody>
      </p:sp>
      <p:sp>
        <p:nvSpPr>
          <p:cNvPr id="3" name="Content Placeholder 2">
            <a:extLst>
              <a:ext uri="{FF2B5EF4-FFF2-40B4-BE49-F238E27FC236}">
                <a16:creationId xmlns:a16="http://schemas.microsoft.com/office/drawing/2014/main" id="{F597FE7A-AF35-486D-8707-0152280ACC20}"/>
              </a:ext>
            </a:extLst>
          </p:cNvPr>
          <p:cNvSpPr>
            <a:spLocks noGrp="1"/>
          </p:cNvSpPr>
          <p:nvPr>
            <p:ph idx="1"/>
          </p:nvPr>
        </p:nvSpPr>
        <p:spPr>
          <a:xfrm>
            <a:off x="838200" y="3097377"/>
            <a:ext cx="10515600" cy="4351338"/>
          </a:xfrm>
        </p:spPr>
        <p:txBody>
          <a:bodyPr>
            <a:normAutofit/>
          </a:bodyPr>
          <a:lstStyle/>
          <a:p>
            <a:r>
              <a:rPr lang="en-US" dirty="0">
                <a:latin typeface="Cambria" panose="02040503050406030204" pitchFamily="18" charset="0"/>
              </a:rPr>
              <a:t>White blood cells receive instructions to flow to and defend any area that is injured or under attack and spray chemical weapons to neutralize injury or infection.</a:t>
            </a:r>
          </a:p>
          <a:p>
            <a:endParaRPr lang="en-US" dirty="0"/>
          </a:p>
          <a:p>
            <a:endParaRPr lang="en-US" dirty="0"/>
          </a:p>
        </p:txBody>
      </p:sp>
    </p:spTree>
    <p:extLst>
      <p:ext uri="{BB962C8B-B14F-4D97-AF65-F5344CB8AC3E}">
        <p14:creationId xmlns:p14="http://schemas.microsoft.com/office/powerpoint/2010/main" val="783450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2112767"/>
            <a:ext cx="10515600" cy="4351338"/>
          </a:xfrm>
        </p:spPr>
        <p:txBody>
          <a:bodyPr>
            <a:normAutofit/>
          </a:bodyPr>
          <a:lstStyle/>
          <a:p>
            <a:pPr algn="ctr"/>
            <a:r>
              <a:rPr lang="en-US" dirty="0">
                <a:latin typeface="Cambria" panose="02040503050406030204" pitchFamily="18" charset="0"/>
              </a:rPr>
              <a:t>Normal immune function</a:t>
            </a:r>
          </a:p>
          <a:p>
            <a:pPr algn="ctr"/>
            <a:r>
              <a:rPr lang="en-US" dirty="0">
                <a:latin typeface="Cambria" panose="02040503050406030204" pitchFamily="18" charset="0"/>
              </a:rPr>
              <a:t>Fighting infection</a:t>
            </a:r>
          </a:p>
          <a:p>
            <a:pPr algn="ctr"/>
            <a:r>
              <a:rPr lang="en-US" dirty="0">
                <a:latin typeface="Cambria" panose="02040503050406030204" pitchFamily="18" charset="0"/>
              </a:rPr>
              <a:t>Muscle function</a:t>
            </a:r>
          </a:p>
          <a:p>
            <a:pPr algn="ctr"/>
            <a:r>
              <a:rPr lang="en-US" dirty="0">
                <a:latin typeface="Cambria" panose="02040503050406030204" pitchFamily="18" charset="0"/>
              </a:rPr>
              <a:t>Cardiovascular regulation</a:t>
            </a:r>
          </a:p>
          <a:p>
            <a:pPr algn="ctr"/>
            <a:r>
              <a:rPr lang="en-US" dirty="0">
                <a:latin typeface="Cambria" panose="02040503050406030204" pitchFamily="18" charset="0"/>
              </a:rPr>
              <a:t>Respiratory system support</a:t>
            </a:r>
          </a:p>
          <a:p>
            <a:pPr algn="ctr"/>
            <a:r>
              <a:rPr lang="en-US" dirty="0">
                <a:latin typeface="Cambria" panose="02040503050406030204" pitchFamily="18" charset="0"/>
              </a:rPr>
              <a:t>Brain development</a:t>
            </a:r>
          </a:p>
          <a:p>
            <a:endParaRPr lang="en-US" dirty="0"/>
          </a:p>
        </p:txBody>
      </p:sp>
      <p:sp>
        <p:nvSpPr>
          <p:cNvPr id="5" name="Title 2"/>
          <p:cNvSpPr>
            <a:spLocks noGrp="1"/>
          </p:cNvSpPr>
          <p:nvPr>
            <p:ph type="title"/>
          </p:nvPr>
        </p:nvSpPr>
        <p:spPr>
          <a:xfrm>
            <a:off x="838200" y="787204"/>
            <a:ext cx="10515600" cy="1325563"/>
          </a:xfrm>
        </p:spPr>
        <p:txBody>
          <a:bodyPr>
            <a:normAutofit/>
          </a:bodyPr>
          <a:lstStyle/>
          <a:p>
            <a:pPr algn="ctr"/>
            <a:r>
              <a:rPr lang="en-US" sz="4000" b="1" dirty="0">
                <a:latin typeface="Cambria" panose="02040503050406030204" pitchFamily="18" charset="0"/>
              </a:rPr>
              <a:t>VITAMIN D</a:t>
            </a:r>
          </a:p>
        </p:txBody>
      </p:sp>
      <p:pic>
        <p:nvPicPr>
          <p:cNvPr id="4" name="Picture 3" descr="Graphical user interface&#10;&#10;Description automatically generated with medium confidence">
            <a:extLst>
              <a:ext uri="{FF2B5EF4-FFF2-40B4-BE49-F238E27FC236}">
                <a16:creationId xmlns:a16="http://schemas.microsoft.com/office/drawing/2014/main" id="{EF53EF05-0DD8-4941-8AD6-B2C17A32BF06}"/>
              </a:ext>
            </a:extLst>
          </p:cNvPr>
          <p:cNvPicPr>
            <a:picLocks noChangeAspect="1"/>
          </p:cNvPicPr>
          <p:nvPr/>
        </p:nvPicPr>
        <p:blipFill>
          <a:blip r:embed="rId3"/>
          <a:stretch>
            <a:fillRect/>
          </a:stretch>
        </p:blipFill>
        <p:spPr>
          <a:xfrm>
            <a:off x="4803530" y="1298863"/>
            <a:ext cx="7164897" cy="4771933"/>
          </a:xfrm>
          <a:prstGeom prst="rect">
            <a:avLst/>
          </a:prstGeom>
        </p:spPr>
      </p:pic>
    </p:spTree>
    <p:extLst>
      <p:ext uri="{BB962C8B-B14F-4D97-AF65-F5344CB8AC3E}">
        <p14:creationId xmlns:p14="http://schemas.microsoft.com/office/powerpoint/2010/main" val="3701781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skin cream&#10;&#10;Description automatically generated">
            <a:extLst>
              <a:ext uri="{FF2B5EF4-FFF2-40B4-BE49-F238E27FC236}">
                <a16:creationId xmlns:a16="http://schemas.microsoft.com/office/drawing/2014/main" id="{8DD7D4BF-720B-479C-8880-D43B6CF36DAE}"/>
              </a:ext>
            </a:extLst>
          </p:cNvPr>
          <p:cNvPicPr>
            <a:picLocks noChangeAspect="1"/>
          </p:cNvPicPr>
          <p:nvPr/>
        </p:nvPicPr>
        <p:blipFill>
          <a:blip r:embed="rId3"/>
          <a:stretch>
            <a:fillRect/>
          </a:stretch>
        </p:blipFill>
        <p:spPr>
          <a:xfrm>
            <a:off x="2452426" y="914400"/>
            <a:ext cx="7287148" cy="4853354"/>
          </a:xfrm>
          <a:prstGeom prst="rect">
            <a:avLst/>
          </a:prstGeom>
        </p:spPr>
      </p:pic>
    </p:spTree>
    <p:extLst>
      <p:ext uri="{BB962C8B-B14F-4D97-AF65-F5344CB8AC3E}">
        <p14:creationId xmlns:p14="http://schemas.microsoft.com/office/powerpoint/2010/main" val="4247842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5BCA6AB8-716C-4CCA-9BA0-56A3CEE8F2EB}"/>
              </a:ext>
            </a:extLst>
          </p:cNvPr>
          <p:cNvSpPr>
            <a:spLocks noGrp="1"/>
          </p:cNvSpPr>
          <p:nvPr>
            <p:ph type="title"/>
          </p:nvPr>
        </p:nvSpPr>
        <p:spPr/>
        <p:txBody>
          <a:bodyPr/>
          <a:lstStyle/>
          <a:p>
            <a:endParaRPr lang="en-US" altLang="en-US"/>
          </a:p>
        </p:txBody>
      </p:sp>
      <p:pic>
        <p:nvPicPr>
          <p:cNvPr id="9219" name="Content Placeholder 4" descr="Logo, company name&#10;&#10;Description automatically generated">
            <a:extLst>
              <a:ext uri="{FF2B5EF4-FFF2-40B4-BE49-F238E27FC236}">
                <a16:creationId xmlns:a16="http://schemas.microsoft.com/office/drawing/2014/main" id="{7BE7C8DF-E271-4B29-94B5-AF75698F8D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E657-AE97-414F-BAE4-39743A77043B}"/>
              </a:ext>
            </a:extLst>
          </p:cNvPr>
          <p:cNvSpPr>
            <a:spLocks noGrp="1"/>
          </p:cNvSpPr>
          <p:nvPr>
            <p:ph type="title"/>
          </p:nvPr>
        </p:nvSpPr>
        <p:spPr>
          <a:xfrm>
            <a:off x="838200" y="943194"/>
            <a:ext cx="10515600" cy="1325563"/>
          </a:xfrm>
        </p:spPr>
        <p:txBody>
          <a:bodyPr/>
          <a:lstStyle/>
          <a:p>
            <a:pPr algn="ctr"/>
            <a:r>
              <a:rPr lang="en-US" dirty="0"/>
              <a:t> </a:t>
            </a:r>
            <a:r>
              <a:rPr lang="en-US" sz="4000" b="1" dirty="0">
                <a:latin typeface="Cambria" panose="02040503050406030204" pitchFamily="18" charset="0"/>
              </a:rPr>
              <a:t>The Light Side and Dark Side</a:t>
            </a:r>
          </a:p>
        </p:txBody>
      </p:sp>
      <p:sp>
        <p:nvSpPr>
          <p:cNvPr id="3" name="Content Placeholder 2">
            <a:extLst>
              <a:ext uri="{FF2B5EF4-FFF2-40B4-BE49-F238E27FC236}">
                <a16:creationId xmlns:a16="http://schemas.microsoft.com/office/drawing/2014/main" id="{B75F9BA7-4226-497D-BA8E-40F3E1DA2511}"/>
              </a:ext>
            </a:extLst>
          </p:cNvPr>
          <p:cNvSpPr>
            <a:spLocks noGrp="1"/>
          </p:cNvSpPr>
          <p:nvPr>
            <p:ph idx="1"/>
          </p:nvPr>
        </p:nvSpPr>
        <p:spPr>
          <a:xfrm>
            <a:off x="950741" y="2115388"/>
            <a:ext cx="10515600" cy="4351338"/>
          </a:xfrm>
        </p:spPr>
        <p:txBody>
          <a:bodyPr>
            <a:normAutofit lnSpcReduction="10000"/>
          </a:bodyPr>
          <a:lstStyle/>
          <a:p>
            <a:pPr marL="0" indent="0">
              <a:buNone/>
            </a:pPr>
            <a:r>
              <a:rPr lang="en-US" dirty="0">
                <a:latin typeface="Cambria" panose="02040503050406030204" pitchFamily="18" charset="0"/>
              </a:rPr>
              <a:t>LIGHT SIDE</a:t>
            </a:r>
          </a:p>
          <a:p>
            <a:r>
              <a:rPr lang="en-US" dirty="0">
                <a:latin typeface="Cambria" panose="02040503050406030204" pitchFamily="18" charset="0"/>
              </a:rPr>
              <a:t>A critical, powerful solution designed to be short-term</a:t>
            </a:r>
          </a:p>
          <a:p>
            <a:pPr marL="0" indent="0">
              <a:buNone/>
            </a:pPr>
            <a:endParaRPr lang="en-US" dirty="0">
              <a:latin typeface="Cambria" panose="02040503050406030204" pitchFamily="18" charset="0"/>
            </a:endParaRPr>
          </a:p>
          <a:p>
            <a:pPr marL="0" indent="0">
              <a:buNone/>
            </a:pPr>
            <a:r>
              <a:rPr lang="en-US" b="1" dirty="0">
                <a:solidFill>
                  <a:srgbClr val="FF0000"/>
                </a:solidFill>
                <a:latin typeface="Cambria" panose="02040503050406030204" pitchFamily="18" charset="0"/>
              </a:rPr>
              <a:t>DARK SIDE </a:t>
            </a:r>
          </a:p>
          <a:p>
            <a:r>
              <a:rPr lang="en-US" dirty="0">
                <a:latin typeface="Cambria" panose="02040503050406030204" pitchFamily="18" charset="0"/>
              </a:rPr>
              <a:t>The “cytokine storm!”</a:t>
            </a:r>
          </a:p>
          <a:p>
            <a:r>
              <a:rPr lang="en-US" dirty="0">
                <a:latin typeface="Cambria" panose="02040503050406030204" pitchFamily="18" charset="0"/>
              </a:rPr>
              <a:t>When inflammation becomes systemic and goes unchecked for months or years, the same chemicals used for healing can cause suffering, weight gain, aging, and disease</a:t>
            </a:r>
          </a:p>
          <a:p>
            <a:pPr marL="0" indent="0">
              <a:buNone/>
            </a:pPr>
            <a:br>
              <a:rPr lang="en-US" dirty="0"/>
            </a:br>
            <a:endParaRPr lang="en-US" dirty="0"/>
          </a:p>
          <a:p>
            <a:endParaRPr lang="en-US" dirty="0"/>
          </a:p>
        </p:txBody>
      </p:sp>
    </p:spTree>
    <p:extLst>
      <p:ext uri="{BB962C8B-B14F-4D97-AF65-F5344CB8AC3E}">
        <p14:creationId xmlns:p14="http://schemas.microsoft.com/office/powerpoint/2010/main" val="3361489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1A30-AED3-41EC-B9AD-B11CB6B93DB8}"/>
              </a:ext>
            </a:extLst>
          </p:cNvPr>
          <p:cNvSpPr>
            <a:spLocks noGrp="1"/>
          </p:cNvSpPr>
          <p:nvPr>
            <p:ph type="title"/>
          </p:nvPr>
        </p:nvSpPr>
        <p:spPr>
          <a:xfrm>
            <a:off x="838200" y="1256807"/>
            <a:ext cx="10515600" cy="1325563"/>
          </a:xfrm>
        </p:spPr>
        <p:txBody>
          <a:bodyPr>
            <a:normAutofit/>
          </a:bodyPr>
          <a:lstStyle/>
          <a:p>
            <a:pPr algn="ctr"/>
            <a:r>
              <a:rPr lang="en-US" sz="4000" b="1" dirty="0">
                <a:latin typeface="Cambria" panose="02040503050406030204" pitchFamily="18" charset="0"/>
              </a:rPr>
              <a:t>BAD IDEA FOR INFLAMMATION</a:t>
            </a:r>
          </a:p>
        </p:txBody>
      </p:sp>
      <p:sp>
        <p:nvSpPr>
          <p:cNvPr id="3" name="Content Placeholder 2">
            <a:extLst>
              <a:ext uri="{FF2B5EF4-FFF2-40B4-BE49-F238E27FC236}">
                <a16:creationId xmlns:a16="http://schemas.microsoft.com/office/drawing/2014/main" id="{58234E26-3340-436C-8EB7-5517BDE792ED}"/>
              </a:ext>
            </a:extLst>
          </p:cNvPr>
          <p:cNvSpPr>
            <a:spLocks noGrp="1"/>
          </p:cNvSpPr>
          <p:nvPr>
            <p:ph idx="1"/>
          </p:nvPr>
        </p:nvSpPr>
        <p:spPr>
          <a:xfrm>
            <a:off x="838200" y="2582370"/>
            <a:ext cx="10515600" cy="4351338"/>
          </a:xfrm>
        </p:spPr>
        <p:txBody>
          <a:bodyPr/>
          <a:lstStyle/>
          <a:p>
            <a:pPr marL="0" indent="0" algn="ctr">
              <a:buNone/>
            </a:pPr>
            <a:r>
              <a:rPr lang="en-US" b="1" dirty="0">
                <a:latin typeface="Cambria" panose="02040503050406030204" pitchFamily="18" charset="0"/>
              </a:rPr>
              <a:t>Over the counter NSAIDs, prescription pain killers and steroids seem like quick, easy, sensible solutions to lower inflammation.  </a:t>
            </a:r>
          </a:p>
          <a:p>
            <a:pPr marL="0" indent="0" algn="ctr">
              <a:buNone/>
            </a:pPr>
            <a:endParaRPr lang="en-US" dirty="0">
              <a:latin typeface="Cambria" panose="02040503050406030204" pitchFamily="18" charset="0"/>
            </a:endParaRPr>
          </a:p>
          <a:p>
            <a:pPr algn="ctr"/>
            <a:r>
              <a:rPr lang="en-US" dirty="0">
                <a:solidFill>
                  <a:srgbClr val="FF0000"/>
                </a:solidFill>
                <a:latin typeface="Cambria" panose="02040503050406030204" pitchFamily="18" charset="0"/>
              </a:rPr>
              <a:t>All come at potentially great cost with greater likelihood of </a:t>
            </a:r>
          </a:p>
          <a:p>
            <a:pPr marL="0" indent="0" algn="ctr">
              <a:buNone/>
            </a:pPr>
            <a:r>
              <a:rPr lang="en-US" dirty="0">
                <a:solidFill>
                  <a:srgbClr val="FF0000"/>
                </a:solidFill>
                <a:latin typeface="Cambria" panose="02040503050406030204" pitchFamily="18" charset="0"/>
              </a:rPr>
              <a:t>Heart attack, stroke, and serious intestinal conditions.</a:t>
            </a:r>
          </a:p>
          <a:p>
            <a:endParaRPr lang="en-US" dirty="0"/>
          </a:p>
        </p:txBody>
      </p:sp>
    </p:spTree>
    <p:extLst>
      <p:ext uri="{BB962C8B-B14F-4D97-AF65-F5344CB8AC3E}">
        <p14:creationId xmlns:p14="http://schemas.microsoft.com/office/powerpoint/2010/main" val="2199155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4928-E9BE-43A9-9CF7-D44AC6DFC9EE}"/>
              </a:ext>
            </a:extLst>
          </p:cNvPr>
          <p:cNvSpPr>
            <a:spLocks noGrp="1"/>
          </p:cNvSpPr>
          <p:nvPr>
            <p:ph type="title"/>
          </p:nvPr>
        </p:nvSpPr>
        <p:spPr>
          <a:xfrm>
            <a:off x="838200" y="806559"/>
            <a:ext cx="10515600" cy="1325563"/>
          </a:xfrm>
        </p:spPr>
        <p:txBody>
          <a:bodyPr>
            <a:normAutofit/>
          </a:bodyPr>
          <a:lstStyle/>
          <a:p>
            <a:pPr algn="ctr"/>
            <a:r>
              <a:rPr lang="en-US" sz="4000" b="1" dirty="0">
                <a:latin typeface="Cambria" panose="02040503050406030204" pitchFamily="18" charset="0"/>
              </a:rPr>
              <a:t>A Silent Killer</a:t>
            </a:r>
          </a:p>
        </p:txBody>
      </p:sp>
      <p:sp>
        <p:nvSpPr>
          <p:cNvPr id="3" name="Content Placeholder 2">
            <a:extLst>
              <a:ext uri="{FF2B5EF4-FFF2-40B4-BE49-F238E27FC236}">
                <a16:creationId xmlns:a16="http://schemas.microsoft.com/office/drawing/2014/main" id="{8A3EAE68-3966-4694-B83B-89686E8132A7}"/>
              </a:ext>
            </a:extLst>
          </p:cNvPr>
          <p:cNvSpPr>
            <a:spLocks noGrp="1"/>
          </p:cNvSpPr>
          <p:nvPr>
            <p:ph idx="1"/>
          </p:nvPr>
        </p:nvSpPr>
        <p:spPr>
          <a:xfrm>
            <a:off x="838200" y="2506662"/>
            <a:ext cx="10515600" cy="4351338"/>
          </a:xfrm>
        </p:spPr>
        <p:txBody>
          <a:bodyPr>
            <a:normAutofit/>
          </a:bodyPr>
          <a:lstStyle/>
          <a:p>
            <a:r>
              <a:rPr lang="en-US" dirty="0">
                <a:latin typeface="Cambria" panose="02040503050406030204" pitchFamily="18" charset="0"/>
              </a:rPr>
              <a:t>Systemic inflammation does not create pain like a sprained ankle.  </a:t>
            </a:r>
          </a:p>
          <a:p>
            <a:pPr marL="0" indent="0">
              <a:buNone/>
            </a:pPr>
            <a:endParaRPr lang="en-US" dirty="0">
              <a:latin typeface="Cambria" panose="02040503050406030204" pitchFamily="18" charset="0"/>
            </a:endParaRPr>
          </a:p>
          <a:p>
            <a:r>
              <a:rPr lang="en-US" dirty="0">
                <a:latin typeface="Cambria" panose="02040503050406030204" pitchFamily="18" charset="0"/>
              </a:rPr>
              <a:t>It is therefore generally dismissed as signs of “normal” aging, immune related conditions, or obesity and being out of shape from poor lifestyle.</a:t>
            </a:r>
            <a:br>
              <a:rPr lang="en-US" dirty="0">
                <a:latin typeface="Cambria" panose="02040503050406030204" pitchFamily="18" charset="0"/>
              </a:rPr>
            </a:br>
            <a:endParaRPr lang="en-US" dirty="0">
              <a:latin typeface="Cambria" panose="02040503050406030204" pitchFamily="18" charset="0"/>
            </a:endParaRPr>
          </a:p>
          <a:p>
            <a:endParaRPr lang="en-US" dirty="0"/>
          </a:p>
          <a:p>
            <a:endParaRPr lang="en-US" dirty="0"/>
          </a:p>
        </p:txBody>
      </p:sp>
    </p:spTree>
    <p:extLst>
      <p:ext uri="{BB962C8B-B14F-4D97-AF65-F5344CB8AC3E}">
        <p14:creationId xmlns:p14="http://schemas.microsoft.com/office/powerpoint/2010/main" val="278632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B0CCA-52F6-4667-896A-7F682A96B298}"/>
              </a:ext>
            </a:extLst>
          </p:cNvPr>
          <p:cNvSpPr>
            <a:spLocks noGrp="1"/>
          </p:cNvSpPr>
          <p:nvPr>
            <p:ph type="title"/>
          </p:nvPr>
        </p:nvSpPr>
        <p:spPr>
          <a:xfrm>
            <a:off x="838200" y="821517"/>
            <a:ext cx="10515600" cy="1325563"/>
          </a:xfrm>
        </p:spPr>
        <p:txBody>
          <a:bodyPr>
            <a:normAutofit/>
          </a:bodyPr>
          <a:lstStyle/>
          <a:p>
            <a:pPr algn="ctr"/>
            <a:r>
              <a:rPr lang="en-US" sz="4000" b="1" dirty="0">
                <a:latin typeface="Cambria" panose="02040503050406030204" pitchFamily="18" charset="0"/>
              </a:rPr>
              <a:t>The #1 Killer of Men &amp; Women</a:t>
            </a:r>
          </a:p>
        </p:txBody>
      </p:sp>
      <p:sp>
        <p:nvSpPr>
          <p:cNvPr id="3" name="Content Placeholder 2">
            <a:extLst>
              <a:ext uri="{FF2B5EF4-FFF2-40B4-BE49-F238E27FC236}">
                <a16:creationId xmlns:a16="http://schemas.microsoft.com/office/drawing/2014/main" id="{A75932E7-FE07-44C2-8711-17A19553DF84}"/>
              </a:ext>
            </a:extLst>
          </p:cNvPr>
          <p:cNvSpPr>
            <a:spLocks noGrp="1"/>
          </p:cNvSpPr>
          <p:nvPr>
            <p:ph idx="1"/>
          </p:nvPr>
        </p:nvSpPr>
        <p:spPr>
          <a:xfrm>
            <a:off x="838200" y="2048606"/>
            <a:ext cx="10515600" cy="4351338"/>
          </a:xfrm>
        </p:spPr>
        <p:txBody>
          <a:bodyPr>
            <a:normAutofit/>
          </a:bodyPr>
          <a:lstStyle/>
          <a:p>
            <a:r>
              <a:rPr lang="en-US" dirty="0">
                <a:latin typeface="Cambria" panose="02040503050406030204" pitchFamily="18" charset="0"/>
              </a:rPr>
              <a:t>Beats about 100,000 times/day</a:t>
            </a:r>
          </a:p>
          <a:p>
            <a:r>
              <a:rPr lang="en-US" dirty="0">
                <a:latin typeface="Cambria" panose="02040503050406030204" pitchFamily="18" charset="0"/>
              </a:rPr>
              <a:t>Moves approx. 2,000 gal of blood through 60,000 mi of blood vessels/day</a:t>
            </a:r>
          </a:p>
          <a:p>
            <a:r>
              <a:rPr lang="en-US" dirty="0">
                <a:latin typeface="Cambria" panose="02040503050406030204" pitchFamily="18" charset="0"/>
              </a:rPr>
              <a:t>Blood circulates through the entire system once/minute.</a:t>
            </a:r>
          </a:p>
          <a:p>
            <a:r>
              <a:rPr lang="en-US" dirty="0">
                <a:latin typeface="Cambria" panose="02040503050406030204" pitchFamily="18" charset="0"/>
              </a:rPr>
              <a:t>The heart beats 2.5 billion X+ in your lifetime </a:t>
            </a:r>
          </a:p>
          <a:p>
            <a:r>
              <a:rPr lang="en-US" dirty="0">
                <a:latin typeface="Cambria" panose="02040503050406030204" pitchFamily="18" charset="0"/>
              </a:rPr>
              <a:t>Pumping more than 1 million barrels of blood</a:t>
            </a:r>
          </a:p>
          <a:p>
            <a:pPr marL="0" indent="0" algn="ctr">
              <a:buNone/>
            </a:pPr>
            <a:r>
              <a:rPr lang="en-US" dirty="0">
                <a:solidFill>
                  <a:srgbClr val="FF0000"/>
                </a:solidFill>
                <a:latin typeface="Cambria" panose="02040503050406030204" pitchFamily="18" charset="0"/>
              </a:rPr>
              <a:t> </a:t>
            </a:r>
          </a:p>
          <a:p>
            <a:pPr marL="0" indent="0">
              <a:buNone/>
            </a:pPr>
            <a:endParaRPr lang="en-US" dirty="0"/>
          </a:p>
        </p:txBody>
      </p:sp>
    </p:spTree>
    <p:extLst>
      <p:ext uri="{BB962C8B-B14F-4D97-AF65-F5344CB8AC3E}">
        <p14:creationId xmlns:p14="http://schemas.microsoft.com/office/powerpoint/2010/main" val="131514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9BFD-9D48-4967-9164-82F2C8548ECF}"/>
              </a:ext>
            </a:extLst>
          </p:cNvPr>
          <p:cNvSpPr>
            <a:spLocks noGrp="1"/>
          </p:cNvSpPr>
          <p:nvPr>
            <p:ph type="title"/>
          </p:nvPr>
        </p:nvSpPr>
        <p:spPr>
          <a:xfrm>
            <a:off x="838200" y="1120576"/>
            <a:ext cx="10515600" cy="1325563"/>
          </a:xfrm>
        </p:spPr>
        <p:txBody>
          <a:bodyPr>
            <a:normAutofit/>
          </a:bodyPr>
          <a:lstStyle/>
          <a:p>
            <a:pPr algn="ctr"/>
            <a:r>
              <a:rPr lang="en-US" sz="4000" b="1" dirty="0">
                <a:latin typeface="Cambria" panose="02040503050406030204" pitchFamily="18" charset="0"/>
              </a:rPr>
              <a:t>Atherosclerosis: Inflammation and Your Arteries</a:t>
            </a:r>
          </a:p>
        </p:txBody>
      </p:sp>
      <p:sp>
        <p:nvSpPr>
          <p:cNvPr id="3" name="Content Placeholder 2">
            <a:extLst>
              <a:ext uri="{FF2B5EF4-FFF2-40B4-BE49-F238E27FC236}">
                <a16:creationId xmlns:a16="http://schemas.microsoft.com/office/drawing/2014/main" id="{72529917-BDF6-47CC-A54D-6D422FC6E460}"/>
              </a:ext>
            </a:extLst>
          </p:cNvPr>
          <p:cNvSpPr>
            <a:spLocks noGrp="1"/>
          </p:cNvSpPr>
          <p:nvPr>
            <p:ph idx="1"/>
          </p:nvPr>
        </p:nvSpPr>
        <p:spPr>
          <a:xfrm>
            <a:off x="838200" y="2446139"/>
            <a:ext cx="10515600" cy="4351338"/>
          </a:xfrm>
        </p:spPr>
        <p:txBody>
          <a:bodyPr>
            <a:normAutofit/>
          </a:bodyPr>
          <a:lstStyle/>
          <a:p>
            <a:r>
              <a:rPr lang="en-US" dirty="0">
                <a:latin typeface="Cambria" panose="02040503050406030204" pitchFamily="18" charset="0"/>
              </a:rPr>
              <a:t>Inflammation from C-reactive protein (CRP) and elevated homocysteine</a:t>
            </a:r>
          </a:p>
          <a:p>
            <a:r>
              <a:rPr lang="en-US" dirty="0">
                <a:latin typeface="Cambria" panose="02040503050406030204" pitchFamily="18" charset="0"/>
              </a:rPr>
              <a:t>Also: Oxidation of LDL cholesterol by free radicals, elevated insulin, blood sugar, bad fats, poor diet, toxins, chemicals, and heavy metals.</a:t>
            </a:r>
          </a:p>
          <a:p>
            <a:pPr marL="0" indent="0">
              <a:buNone/>
            </a:pPr>
            <a:r>
              <a:rPr lang="en-US" dirty="0">
                <a:solidFill>
                  <a:srgbClr val="FF0000"/>
                </a:solidFill>
                <a:latin typeface="Cambria" panose="02040503050406030204" pitchFamily="18" charset="0"/>
              </a:rPr>
              <a:t>   CAUSE ATHEROSCLEROSIS</a:t>
            </a:r>
          </a:p>
        </p:txBody>
      </p:sp>
    </p:spTree>
    <p:extLst>
      <p:ext uri="{BB962C8B-B14F-4D97-AF65-F5344CB8AC3E}">
        <p14:creationId xmlns:p14="http://schemas.microsoft.com/office/powerpoint/2010/main" val="1049531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956C41C-F12C-7C4D-95DB-32D2AF9A26C6}" vid="{CFC27F07-CA24-CC42-AE9E-58A8C719AB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D82396EEFDBB4C98FB23F8A285441F" ma:contentTypeVersion="12" ma:contentTypeDescription="Create a new document." ma:contentTypeScope="" ma:versionID="998dbc5ac6f2f93725b93824d4e2012f">
  <xsd:schema xmlns:xsd="http://www.w3.org/2001/XMLSchema" xmlns:xs="http://www.w3.org/2001/XMLSchema" xmlns:p="http://schemas.microsoft.com/office/2006/metadata/properties" xmlns:ns2="502fb3df-5a06-40ca-9d2e-e76176209265" xmlns:ns3="8fec528b-ddee-46e1-99a2-0962d46385a1" targetNamespace="http://schemas.microsoft.com/office/2006/metadata/properties" ma:root="true" ma:fieldsID="a167e65377343edacb725b96f3f62c4a" ns2:_="" ns3:_="">
    <xsd:import namespace="502fb3df-5a06-40ca-9d2e-e76176209265"/>
    <xsd:import namespace="8fec528b-ddee-46e1-99a2-0962d46385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fb3df-5a06-40ca-9d2e-e761762092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ec528b-ddee-46e1-99a2-0962d46385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32D013-1DDE-488A-BB0B-5A8FDD085F77}">
  <ds:schemaRefs>
    <ds:schemaRef ds:uri="http://schemas.microsoft.com/sharepoint/v3/contenttype/forms"/>
  </ds:schemaRefs>
</ds:datastoreItem>
</file>

<file path=customXml/itemProps2.xml><?xml version="1.0" encoding="utf-8"?>
<ds:datastoreItem xmlns:ds="http://schemas.openxmlformats.org/officeDocument/2006/customXml" ds:itemID="{241636EA-681D-4F33-A0AF-D3BA0F6D0C5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4A242E3-41ED-463C-BEBA-91AAE2D59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2fb3df-5a06-40ca-9d2e-e76176209265"/>
    <ds:schemaRef ds:uri="8fec528b-ddee-46e1-99a2-0962d4638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23179</TotalTime>
  <Words>5034</Words>
  <Application>Microsoft Office PowerPoint</Application>
  <PresentationFormat>Widescreen</PresentationFormat>
  <Paragraphs>425</Paragraphs>
  <Slides>42</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Cambria</vt:lpstr>
      <vt:lpstr>Tahoma</vt:lpstr>
      <vt:lpstr>Office Theme</vt:lpstr>
      <vt:lpstr>Healthy Aging</vt:lpstr>
      <vt:lpstr>What Causes Us to Age? </vt:lpstr>
      <vt:lpstr> DEADLY INFLAMMATION </vt:lpstr>
      <vt:lpstr>What Is Inflammation?</vt:lpstr>
      <vt:lpstr> The Light Side and Dark Side</vt:lpstr>
      <vt:lpstr>BAD IDEA FOR INFLAMMATION</vt:lpstr>
      <vt:lpstr>A Silent Killer</vt:lpstr>
      <vt:lpstr>The #1 Killer of Men &amp; Women</vt:lpstr>
      <vt:lpstr>Atherosclerosis: Inflammation and Your Arteries</vt:lpstr>
      <vt:lpstr>Causes and Provokes ALL Disease</vt:lpstr>
      <vt:lpstr>What causes Inflammation?</vt:lpstr>
      <vt:lpstr>Sugar and Inflammation</vt:lpstr>
      <vt:lpstr>The Sugar = Disease Effect</vt:lpstr>
      <vt:lpstr>Bad Fats!</vt:lpstr>
      <vt:lpstr>CRP: The Marker of Inflammation</vt:lpstr>
      <vt:lpstr>Consequences  of Inflammation (High CRP)</vt:lpstr>
      <vt:lpstr> THE RANGES AND EFFECT OF CRP </vt:lpstr>
      <vt:lpstr>Oxidative Stress</vt:lpstr>
      <vt:lpstr>ANTI-AGING</vt:lpstr>
      <vt:lpstr>Oxidative Stress</vt:lpstr>
      <vt:lpstr>IT’S NOT THE CHOLESTEROL, IT’S THE INFLAMMATION</vt:lpstr>
      <vt:lpstr>What causes Oxidative Stress?</vt:lpstr>
      <vt:lpstr>Consequences of Oxidative Stress</vt:lpstr>
      <vt:lpstr>PowerPoint Presentation</vt:lpstr>
      <vt:lpstr>Your Toxic Burden</vt:lpstr>
      <vt:lpstr>What causes Toxicity?</vt:lpstr>
      <vt:lpstr>Consequences of Toxicity</vt:lpstr>
      <vt:lpstr>SOLUTION TO TOXICITY  (And Free Radical Oxidation)</vt:lpstr>
      <vt:lpstr>Your Body’s Detox Channels</vt:lpstr>
      <vt:lpstr>The Consequence of Low Vitamin D</vt:lpstr>
      <vt:lpstr>The Most Proven Vitamin: Proper Levels of D</vt:lpstr>
      <vt:lpstr>Test and Take Vitamin D</vt:lpstr>
      <vt:lpstr>Addressing Inflammation, Aging, and Disease</vt:lpstr>
      <vt:lpstr>The Edison Pack</vt:lpstr>
      <vt:lpstr>Anti-inflammatory Nutrients</vt:lpstr>
      <vt:lpstr>Vitamin E: Potent Antioxidant</vt:lpstr>
      <vt:lpstr>FIGHTING THE #1 KILLER  </vt:lpstr>
      <vt:lpstr>MEN’S WHOLE FOOD ANTIOXIDANT BLEND</vt:lpstr>
      <vt:lpstr>E+ Omega</vt:lpstr>
      <vt:lpstr>VITAMIN 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McGuire</dc:creator>
  <cp:lastModifiedBy>Ben Lerner</cp:lastModifiedBy>
  <cp:revision>38</cp:revision>
  <dcterms:created xsi:type="dcterms:W3CDTF">2019-01-20T01:39:00Z</dcterms:created>
  <dcterms:modified xsi:type="dcterms:W3CDTF">2021-08-31T14:16:55Z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0x010100ACD82396EEFDBB4C98FB23F8A285441F</vt:lpwstr>
  </property>
</Properties>
</file>