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3" r:id="rId4"/>
  </p:sldMasterIdLst>
  <p:notesMasterIdLst>
    <p:notesMasterId r:id="rId42"/>
  </p:notesMasterIdLst>
  <p:sldIdLst>
    <p:sldId id="852" r:id="rId5"/>
    <p:sldId id="258" r:id="rId6"/>
    <p:sldId id="257" r:id="rId7"/>
    <p:sldId id="845" r:id="rId8"/>
    <p:sldId id="846" r:id="rId9"/>
    <p:sldId id="848" r:id="rId10"/>
    <p:sldId id="307" r:id="rId11"/>
    <p:sldId id="263" r:id="rId12"/>
    <p:sldId id="291" r:id="rId13"/>
    <p:sldId id="293" r:id="rId14"/>
    <p:sldId id="297" r:id="rId15"/>
    <p:sldId id="276" r:id="rId16"/>
    <p:sldId id="849" r:id="rId17"/>
    <p:sldId id="265" r:id="rId18"/>
    <p:sldId id="856" r:id="rId19"/>
    <p:sldId id="301" r:id="rId20"/>
    <p:sldId id="855" r:id="rId21"/>
    <p:sldId id="311" r:id="rId22"/>
    <p:sldId id="309" r:id="rId23"/>
    <p:sldId id="310" r:id="rId24"/>
    <p:sldId id="844" r:id="rId25"/>
    <p:sldId id="271" r:id="rId26"/>
    <p:sldId id="302" r:id="rId27"/>
    <p:sldId id="285" r:id="rId28"/>
    <p:sldId id="272" r:id="rId29"/>
    <p:sldId id="286" r:id="rId30"/>
    <p:sldId id="275" r:id="rId31"/>
    <p:sldId id="287" r:id="rId32"/>
    <p:sldId id="850" r:id="rId33"/>
    <p:sldId id="288" r:id="rId34"/>
    <p:sldId id="851" r:id="rId35"/>
    <p:sldId id="277" r:id="rId36"/>
    <p:sldId id="278" r:id="rId37"/>
    <p:sldId id="303" r:id="rId38"/>
    <p:sldId id="304" r:id="rId39"/>
    <p:sldId id="280" r:id="rId40"/>
    <p:sldId id="85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95E34-FAF7-47B6-A384-9A7F2F538189}" v="1" dt="2021-05-20T16:55:00.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9" autoAdjust="0"/>
  </p:normalViewPr>
  <p:slideViewPr>
    <p:cSldViewPr snapToGrid="0">
      <p:cViewPr varScale="1">
        <p:scale>
          <a:sx n="56" d="100"/>
          <a:sy n="56" d="100"/>
        </p:scale>
        <p:origin x="96" y="1242"/>
      </p:cViewPr>
      <p:guideLst/>
    </p:cSldViewPr>
  </p:slideViewPr>
  <p:notesTextViewPr>
    <p:cViewPr>
      <p:scale>
        <a:sx n="1" d="1"/>
        <a:sy n="1" d="1"/>
      </p:scale>
      <p:origin x="0" y="0"/>
    </p:cViewPr>
  </p:notesTextViewPr>
  <p:sorterViewPr>
    <p:cViewPr>
      <p:scale>
        <a:sx n="100" d="100"/>
        <a:sy n="100" d="100"/>
      </p:scale>
      <p:origin x="0" y="-397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Miller" userId="3e6051b4-6e52-4e18-862d-3e8903e82618" providerId="ADAL" clId="{21D95E34-FAF7-47B6-A384-9A7F2F538189}"/>
    <pc:docChg chg="delSld modSld">
      <pc:chgData name="Ryan Miller" userId="3e6051b4-6e52-4e18-862d-3e8903e82618" providerId="ADAL" clId="{21D95E34-FAF7-47B6-A384-9A7F2F538189}" dt="2021-05-20T16:55:00.927" v="2"/>
      <pc:docMkLst>
        <pc:docMk/>
      </pc:docMkLst>
      <pc:sldChg chg="delSp">
        <pc:chgData name="Ryan Miller" userId="3e6051b4-6e52-4e18-862d-3e8903e82618" providerId="ADAL" clId="{21D95E34-FAF7-47B6-A384-9A7F2F538189}" dt="2021-05-20T16:55:00.927" v="2"/>
        <pc:sldMkLst>
          <pc:docMk/>
          <pc:sldMk cId="1959248672" sldId="258"/>
        </pc:sldMkLst>
        <pc:picChg chg="del">
          <ac:chgData name="Ryan Miller" userId="3e6051b4-6e52-4e18-862d-3e8903e82618" providerId="ADAL" clId="{21D95E34-FAF7-47B6-A384-9A7F2F538189}" dt="2021-05-20T16:55:00.927" v="2"/>
          <ac:picMkLst>
            <pc:docMk/>
            <pc:sldMk cId="1959248672" sldId="258"/>
            <ac:picMk id="3" creationId="{0B9E8DE3-4DCE-41D4-B007-0D3669FEF151}"/>
          </ac:picMkLst>
        </pc:picChg>
      </pc:sldChg>
      <pc:sldChg chg="del">
        <pc:chgData name="Ryan Miller" userId="3e6051b4-6e52-4e18-862d-3e8903e82618" providerId="ADAL" clId="{21D95E34-FAF7-47B6-A384-9A7F2F538189}" dt="2021-05-20T16:48:39.004" v="0" actId="47"/>
        <pc:sldMkLst>
          <pc:docMk/>
          <pc:sldMk cId="4204879252" sldId="854"/>
        </pc:sldMkLst>
      </pc:sldChg>
      <pc:sldChg chg="del">
        <pc:chgData name="Ryan Miller" userId="3e6051b4-6e52-4e18-862d-3e8903e82618" providerId="ADAL" clId="{21D95E34-FAF7-47B6-A384-9A7F2F538189}" dt="2021-05-20T16:48:51.643" v="1" actId="47"/>
        <pc:sldMkLst>
          <pc:docMk/>
          <pc:sldMk cId="554122713" sldId="8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92C57-B848-4043-9AA3-6CD4F52902D6}" type="datetimeFigureOut">
              <a:rPr lang="en-US" smtClean="0"/>
              <a:t>5/20/2021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160CD-0CB7-4BFF-9657-96F130412D6F}" type="slidenum">
              <a:rPr lang="en-US" smtClean="0"/>
              <a:t>‹#›</a:t>
            </a:fld>
            <a:endParaRPr lang="en-US" dirty="0"/>
          </a:p>
        </p:txBody>
      </p:sp>
    </p:spTree>
    <p:extLst>
      <p:ext uri="{BB962C8B-B14F-4D97-AF65-F5344CB8AC3E}">
        <p14:creationId xmlns:p14="http://schemas.microsoft.com/office/powerpoint/2010/main" val="2018895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the gut is our second brain.</a:t>
            </a:r>
          </a:p>
          <a:p>
            <a:endParaRPr lang="en-US" dirty="0"/>
          </a:p>
          <a:p>
            <a:r>
              <a:rPr lang="en-US" dirty="0"/>
              <a:t>Raise your hand if you’ve heard of serotonin?  What does it do for you?  Happy and sleep.  90% of the serotonin in your body is made in the GUT!</a:t>
            </a:r>
          </a:p>
          <a:p>
            <a:endParaRPr lang="en-US" dirty="0"/>
          </a:p>
          <a:p>
            <a:r>
              <a:rPr lang="en-US" dirty="0"/>
              <a:t>Our gut microbiota play a vital role in our physical and psychological health via its own neural network: the enteric nervous system (ENS), a complex system of about 100 million nerves found in the lining of the gut.</a:t>
            </a:r>
          </a:p>
          <a:p>
            <a:r>
              <a:rPr lang="en-US" dirty="0"/>
              <a:t>The ENS is sometimes called the “second brain,” and it actually arises from the same tissues as our central nervous system (CNS) during fetal development. Therefore, it has many structural and chemical parallels to the brain.</a:t>
            </a:r>
          </a:p>
          <a:p>
            <a:r>
              <a:rPr lang="en-US" dirty="0"/>
              <a:t>Our ENS doesn’t wax philosophical or make executive decisions like the gray shiny mound in our skulls. Yet, in a miraculously orchestrated symphony of hormones, neurotransmitters, and electrical impulses through a pathway of nerves, both “brains” communicate back and forth. These pathways include and involve endocrine, immune, and neural pathways.</a:t>
            </a:r>
          </a:p>
          <a:p>
            <a:endParaRPr lang="en-US" dirty="0"/>
          </a:p>
        </p:txBody>
      </p:sp>
      <p:sp>
        <p:nvSpPr>
          <p:cNvPr id="4" name="Slide Number Placeholder 3"/>
          <p:cNvSpPr>
            <a:spLocks noGrp="1"/>
          </p:cNvSpPr>
          <p:nvPr>
            <p:ph type="sldNum" sz="quarter" idx="10"/>
          </p:nvPr>
        </p:nvSpPr>
        <p:spPr/>
        <p:txBody>
          <a:bodyPr/>
          <a:lstStyle/>
          <a:p>
            <a:fld id="{100B4139-C262-4483-9414-E861E2E09B7D}" type="slidenum">
              <a:rPr lang="en-US" smtClean="0"/>
              <a:t>7</a:t>
            </a:fld>
            <a:endParaRPr lang="en-US" dirty="0"/>
          </a:p>
        </p:txBody>
      </p:sp>
    </p:spTree>
    <p:extLst>
      <p:ext uri="{BB962C8B-B14F-4D97-AF65-F5344CB8AC3E}">
        <p14:creationId xmlns:p14="http://schemas.microsoft.com/office/powerpoint/2010/main" val="85032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Magnesium</a:t>
            </a:r>
            <a:r>
              <a:rPr lang="en-US" sz="1200" b="0" i="0" kern="1200" dirty="0">
                <a:solidFill>
                  <a:schemeClr val="tx1"/>
                </a:solidFill>
                <a:effectLst/>
                <a:latin typeface="+mn-lt"/>
                <a:ea typeface="+mn-ea"/>
                <a:cs typeface="+mn-cs"/>
              </a:rPr>
              <a:t> is needed for more than 300 biochemical reactions in the body. It helps to maintain normal nerve and muscle function, supports a healthy immune system, keeps the heart beat steady, and helps bones remain strong. It also helps regulate blood glucose levels and aid in the production of energy and protein. Jan 7, 2017</a:t>
            </a:r>
            <a:endParaRPr lang="en-US" dirty="0"/>
          </a:p>
        </p:txBody>
      </p:sp>
      <p:sp>
        <p:nvSpPr>
          <p:cNvPr id="4" name="Slide Number Placeholder 3"/>
          <p:cNvSpPr>
            <a:spLocks noGrp="1"/>
          </p:cNvSpPr>
          <p:nvPr>
            <p:ph type="sldNum" sz="quarter" idx="5"/>
          </p:nvPr>
        </p:nvSpPr>
        <p:spPr/>
        <p:txBody>
          <a:bodyPr/>
          <a:lstStyle/>
          <a:p>
            <a:fld id="{100B4139-C262-4483-9414-E861E2E09B7D}" type="slidenum">
              <a:rPr lang="en-US" smtClean="0"/>
              <a:t>20</a:t>
            </a:fld>
            <a:endParaRPr lang="en-US" dirty="0"/>
          </a:p>
        </p:txBody>
      </p:sp>
    </p:spTree>
    <p:extLst>
      <p:ext uri="{BB962C8B-B14F-4D97-AF65-F5344CB8AC3E}">
        <p14:creationId xmlns:p14="http://schemas.microsoft.com/office/powerpoint/2010/main" val="125045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5/20/2021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4665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4508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7967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7630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5/20/2021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9081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03684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5/20/2021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65967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08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17721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5/20/2021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1320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5/20/2021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871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5/20/2021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9424582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media.vitalleohealth.com/wp-content/uploads/2021/05/12222134/Inhalant-Cross-Reactivity-Interactions.pdf"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media.vitalleohealth.com/wp-content/uploads/2021/05/12221446/Food-Cross-Reactivity-Interactions-1.pdf" TargetMode="External"/><Relationship Id="rId5" Type="http://schemas.openxmlformats.org/officeDocument/2006/relationships/image" Target="../media/image1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3.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ncbi.nlm.nih.gov/pubmed/2239229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BBD08C-D16C-47DD-A991-86DB5DF88410}"/>
              </a:ext>
            </a:extLst>
          </p:cNvPr>
          <p:cNvSpPr txBox="1">
            <a:spLocks/>
          </p:cNvSpPr>
          <p:nvPr/>
        </p:nvSpPr>
        <p:spPr>
          <a:xfrm>
            <a:off x="1233176" y="1247646"/>
            <a:ext cx="8933796" cy="243723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8800" dirty="0"/>
              <a:t> </a:t>
            </a:r>
            <a:br>
              <a:rPr lang="en-US" sz="8800" dirty="0"/>
            </a:br>
            <a:r>
              <a:rPr lang="en-US" sz="8800" dirty="0"/>
              <a:t>Leaky Gut</a:t>
            </a:r>
          </a:p>
        </p:txBody>
      </p:sp>
    </p:spTree>
    <p:extLst>
      <p:ext uri="{BB962C8B-B14F-4D97-AF65-F5344CB8AC3E}">
        <p14:creationId xmlns:p14="http://schemas.microsoft.com/office/powerpoint/2010/main" val="8837001"/>
      </p:ext>
    </p:extLst>
  </p:cSld>
  <p:clrMapOvr>
    <a:masterClrMapping/>
  </p:clrMapOvr>
  <mc:AlternateContent xmlns:mc="http://schemas.openxmlformats.org/markup-compatibility/2006">
    <mc:Choice xmlns:p14="http://schemas.microsoft.com/office/powerpoint/2010/main" Requires="p14">
      <p:transition spd="slow" p14:dur="2000" advTm="34823"/>
    </mc:Choice>
    <mc:Fallback>
      <p:transition spd="slow" advTm="348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2DB5-2ADF-4A06-855D-A1460B8BA070}"/>
              </a:ext>
            </a:extLst>
          </p:cNvPr>
          <p:cNvSpPr>
            <a:spLocks noGrp="1"/>
          </p:cNvSpPr>
          <p:nvPr>
            <p:ph type="title"/>
          </p:nvPr>
        </p:nvSpPr>
        <p:spPr>
          <a:xfrm>
            <a:off x="1066800" y="1142640"/>
            <a:ext cx="10058400" cy="1371600"/>
          </a:xfrm>
        </p:spPr>
        <p:txBody>
          <a:bodyPr>
            <a:normAutofit/>
          </a:bodyPr>
          <a:lstStyle/>
          <a:p>
            <a:pPr algn="ctr"/>
            <a:r>
              <a:rPr lang="en-US" dirty="0"/>
              <a:t>Digestive Issues</a:t>
            </a:r>
          </a:p>
        </p:txBody>
      </p:sp>
      <p:sp>
        <p:nvSpPr>
          <p:cNvPr id="3" name="Content Placeholder 2">
            <a:extLst>
              <a:ext uri="{FF2B5EF4-FFF2-40B4-BE49-F238E27FC236}">
                <a16:creationId xmlns:a16="http://schemas.microsoft.com/office/drawing/2014/main" id="{D36142E6-9C68-42F9-AA12-67BF34048969}"/>
              </a:ext>
            </a:extLst>
          </p:cNvPr>
          <p:cNvSpPr>
            <a:spLocks noGrp="1"/>
          </p:cNvSpPr>
          <p:nvPr>
            <p:ph idx="1"/>
          </p:nvPr>
        </p:nvSpPr>
        <p:spPr>
          <a:xfrm>
            <a:off x="1066800" y="2878374"/>
            <a:ext cx="10058400" cy="3849624"/>
          </a:xfrm>
        </p:spPr>
        <p:txBody>
          <a:bodyPr>
            <a:normAutofit/>
          </a:bodyPr>
          <a:lstStyle/>
          <a:p>
            <a:r>
              <a:rPr lang="en-US" dirty="0"/>
              <a:t>The health of your digestive system relies heavily on a good balance between the “good” and “bad” microbes</a:t>
            </a:r>
          </a:p>
          <a:p>
            <a:r>
              <a:rPr lang="en-US" dirty="0"/>
              <a:t>Imbalanced gut bacteria contribute to digestive issues, including constipation, diarrhea, nausea, gas, cramps and bloating.</a:t>
            </a:r>
          </a:p>
          <a:p>
            <a:r>
              <a:rPr lang="en-US" dirty="0"/>
              <a:t>Overgrowth is associated with several diseases of the gastrointestinal tract, including ulcerative colitis and Crohn’s disease.</a:t>
            </a:r>
          </a:p>
          <a:p>
            <a:pPr marL="0" indent="0" algn="ctr">
              <a:buNone/>
            </a:pPr>
            <a:endParaRPr lang="en-US" sz="1200" dirty="0"/>
          </a:p>
          <a:p>
            <a:pPr marL="0" indent="0" algn="ctr">
              <a:buNone/>
            </a:pPr>
            <a:endParaRPr lang="en-US" sz="1200" dirty="0"/>
          </a:p>
          <a:p>
            <a:pPr marL="0" indent="0" algn="ctr">
              <a:buNone/>
            </a:pPr>
            <a:endParaRPr lang="en-US" sz="1200" dirty="0"/>
          </a:p>
          <a:p>
            <a:pPr marL="0" indent="0" algn="ctr">
              <a:buNone/>
            </a:pPr>
            <a:r>
              <a:rPr lang="en-US" sz="1200" dirty="0"/>
              <a:t>Curr Opin Microbiol. 2011 Aug; 14(4): 386–391.</a:t>
            </a:r>
          </a:p>
        </p:txBody>
      </p:sp>
      <p:pic>
        <p:nvPicPr>
          <p:cNvPr id="5" name="Audio 4">
            <a:hlinkClick r:id="" action="ppaction://media"/>
            <a:extLst>
              <a:ext uri="{FF2B5EF4-FFF2-40B4-BE49-F238E27FC236}">
                <a16:creationId xmlns:a16="http://schemas.microsoft.com/office/drawing/2014/main" id="{6A5773AD-14BD-48CD-8DF9-A5F20FA7054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1810136530"/>
      </p:ext>
    </p:extLst>
  </p:cSld>
  <p:clrMapOvr>
    <a:masterClrMapping/>
  </p:clrMapOvr>
  <mc:AlternateContent xmlns:mc="http://schemas.openxmlformats.org/markup-compatibility/2006" xmlns:p14="http://schemas.microsoft.com/office/powerpoint/2010/main">
    <mc:Choice Requires="p14">
      <p:transition spd="slow" p14:dur="2000" advTm="128159"/>
    </mc:Choice>
    <mc:Fallback xmlns="">
      <p:transition spd="slow" advTm="12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23C8A2-9859-4B13-BB1F-5F4B2043DCEF}"/>
              </a:ext>
            </a:extLst>
          </p:cNvPr>
          <p:cNvPicPr>
            <a:picLocks noChangeAspect="1"/>
          </p:cNvPicPr>
          <p:nvPr/>
        </p:nvPicPr>
        <p:blipFill>
          <a:blip r:embed="rId5"/>
          <a:stretch>
            <a:fillRect/>
          </a:stretch>
        </p:blipFill>
        <p:spPr>
          <a:xfrm>
            <a:off x="3529643" y="1009599"/>
            <a:ext cx="5132714" cy="4838802"/>
          </a:xfrm>
          <a:prstGeom prst="rect">
            <a:avLst/>
          </a:prstGeom>
        </p:spPr>
      </p:pic>
      <p:sp>
        <p:nvSpPr>
          <p:cNvPr id="8" name="Star: 5 Points 7">
            <a:extLst>
              <a:ext uri="{FF2B5EF4-FFF2-40B4-BE49-F238E27FC236}">
                <a16:creationId xmlns:a16="http://schemas.microsoft.com/office/drawing/2014/main" id="{C4FC5AFF-ED3D-4AED-8B39-3BCBC472D50D}"/>
              </a:ext>
            </a:extLst>
          </p:cNvPr>
          <p:cNvSpPr/>
          <p:nvPr/>
        </p:nvSpPr>
        <p:spPr>
          <a:xfrm>
            <a:off x="8469950" y="4131506"/>
            <a:ext cx="384813" cy="378788"/>
          </a:xfrm>
          <a:prstGeom prst="star5">
            <a:avLst/>
          </a:prstGeom>
          <a:solidFill>
            <a:schemeClr val="accent6">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43AAE0C7-8AB7-497B-92A8-FB4781DDD7AC}"/>
              </a:ext>
            </a:extLst>
          </p:cNvPr>
          <p:cNvSpPr/>
          <p:nvPr/>
        </p:nvSpPr>
        <p:spPr>
          <a:xfrm>
            <a:off x="3337236" y="3006263"/>
            <a:ext cx="384813" cy="378788"/>
          </a:xfrm>
          <a:prstGeom prst="star5">
            <a:avLst/>
          </a:prstGeom>
          <a:solidFill>
            <a:schemeClr val="accent6">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06610330-DF1B-4A94-8696-DDC52C4CF1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4280908900"/>
      </p:ext>
    </p:extLst>
  </p:cSld>
  <p:clrMapOvr>
    <a:masterClrMapping/>
  </p:clrMapOvr>
  <mc:AlternateContent xmlns:mc="http://schemas.openxmlformats.org/markup-compatibility/2006" xmlns:p14="http://schemas.microsoft.com/office/powerpoint/2010/main">
    <mc:Choice Requires="p14">
      <p:transition spd="slow" p14:dur="2000" advTm="121669"/>
    </mc:Choice>
    <mc:Fallback xmlns="">
      <p:transition spd="slow" advTm="12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16A2-B901-4223-9B1B-E6826F2E9942}"/>
              </a:ext>
            </a:extLst>
          </p:cNvPr>
          <p:cNvSpPr>
            <a:spLocks noGrp="1"/>
          </p:cNvSpPr>
          <p:nvPr>
            <p:ph type="title"/>
          </p:nvPr>
        </p:nvSpPr>
        <p:spPr>
          <a:xfrm>
            <a:off x="1066800" y="888852"/>
            <a:ext cx="10058400" cy="1371600"/>
          </a:xfrm>
        </p:spPr>
        <p:txBody>
          <a:bodyPr>
            <a:normAutofit fontScale="90000"/>
          </a:bodyPr>
          <a:lstStyle/>
          <a:p>
            <a:r>
              <a:rPr lang="en-US" dirty="0"/>
              <a:t>Creating a Sustainable Good Neighborhood </a:t>
            </a:r>
          </a:p>
        </p:txBody>
      </p:sp>
      <p:sp>
        <p:nvSpPr>
          <p:cNvPr id="3" name="Content Placeholder 2">
            <a:extLst>
              <a:ext uri="{FF2B5EF4-FFF2-40B4-BE49-F238E27FC236}">
                <a16:creationId xmlns:a16="http://schemas.microsoft.com/office/drawing/2014/main" id="{5FD9D1E7-F9D9-41DE-8D59-C57EF6192F24}"/>
              </a:ext>
            </a:extLst>
          </p:cNvPr>
          <p:cNvSpPr>
            <a:spLocks noGrp="1"/>
          </p:cNvSpPr>
          <p:nvPr>
            <p:ph idx="1"/>
          </p:nvPr>
        </p:nvSpPr>
        <p:spPr/>
        <p:txBody>
          <a:bodyPr>
            <a:normAutofit fontScale="92500" lnSpcReduction="10000"/>
          </a:bodyPr>
          <a:lstStyle/>
          <a:p>
            <a:r>
              <a:rPr lang="en-US" dirty="0"/>
              <a:t>The key is to create a healthy gut ecology that is not conducive to yeast growth and that eliminates the presence of existing fungal overgrowth. </a:t>
            </a:r>
          </a:p>
          <a:p>
            <a:endParaRPr lang="en-US" dirty="0"/>
          </a:p>
          <a:p>
            <a:r>
              <a:rPr lang="en-US" dirty="0"/>
              <a:t>Patience and perseverance will be required as the yeast overgrowth developed over time and has proliferated. </a:t>
            </a:r>
          </a:p>
          <a:p>
            <a:endParaRPr lang="en-US" dirty="0"/>
          </a:p>
          <a:p>
            <a:pPr algn="ctr"/>
            <a:r>
              <a:rPr lang="en-US" b="1" dirty="0"/>
              <a:t>Yeast, fungal overgrowth can also impair intestinal permeability (i.e. cause leaky gut), which can take time to heal. </a:t>
            </a:r>
          </a:p>
          <a:p>
            <a:endParaRPr lang="en-US" dirty="0"/>
          </a:p>
          <a:p>
            <a:endParaRPr lang="en-US" dirty="0"/>
          </a:p>
          <a:p>
            <a:endParaRPr lang="en-US" dirty="0"/>
          </a:p>
          <a:p>
            <a:endParaRPr lang="en-US" dirty="0"/>
          </a:p>
          <a:p>
            <a:pPr marL="0" indent="0" algn="ctr">
              <a:buNone/>
            </a:pPr>
            <a:r>
              <a:rPr lang="en-US" sz="1200" dirty="0"/>
              <a:t>Cell Microbiol. 2016 Jul;18(7):889-904. </a:t>
            </a:r>
          </a:p>
          <a:p>
            <a:endParaRPr lang="en-US" dirty="0"/>
          </a:p>
        </p:txBody>
      </p:sp>
      <p:pic>
        <p:nvPicPr>
          <p:cNvPr id="5" name="Audio 4">
            <a:hlinkClick r:id="" action="ppaction://media"/>
            <a:extLst>
              <a:ext uri="{FF2B5EF4-FFF2-40B4-BE49-F238E27FC236}">
                <a16:creationId xmlns:a16="http://schemas.microsoft.com/office/drawing/2014/main" id="{AAE2C96F-5E17-46EC-8693-6B437E28D3A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911382710"/>
      </p:ext>
    </p:extLst>
  </p:cSld>
  <p:clrMapOvr>
    <a:masterClrMapping/>
  </p:clrMapOvr>
  <mc:AlternateContent xmlns:mc="http://schemas.openxmlformats.org/markup-compatibility/2006" xmlns:p14="http://schemas.microsoft.com/office/powerpoint/2010/main">
    <mc:Choice Requires="p14">
      <p:transition spd="slow" p14:dur="2000" advTm="62489"/>
    </mc:Choice>
    <mc:Fallback xmlns="">
      <p:transition spd="slow" advTm="62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DE92-2EF2-4B78-9FDF-377D39AF2BAE}"/>
              </a:ext>
            </a:extLst>
          </p:cNvPr>
          <p:cNvSpPr>
            <a:spLocks noGrp="1"/>
          </p:cNvSpPr>
          <p:nvPr>
            <p:ph type="title"/>
          </p:nvPr>
        </p:nvSpPr>
        <p:spPr>
          <a:xfrm>
            <a:off x="1126434" y="741984"/>
            <a:ext cx="10058400" cy="1371600"/>
          </a:xfrm>
        </p:spPr>
        <p:txBody>
          <a:bodyPr/>
          <a:lstStyle/>
          <a:p>
            <a:pPr algn="ctr"/>
            <a:r>
              <a:rPr lang="en-US" dirty="0"/>
              <a:t>Risks of Yeast, Fungal Overgrowth</a:t>
            </a:r>
          </a:p>
        </p:txBody>
      </p:sp>
      <p:sp>
        <p:nvSpPr>
          <p:cNvPr id="3" name="Content Placeholder 2">
            <a:extLst>
              <a:ext uri="{FF2B5EF4-FFF2-40B4-BE49-F238E27FC236}">
                <a16:creationId xmlns:a16="http://schemas.microsoft.com/office/drawing/2014/main" id="{C5B54E88-D1AF-4A9A-88DA-F9D2252DA381}"/>
              </a:ext>
            </a:extLst>
          </p:cNvPr>
          <p:cNvSpPr>
            <a:spLocks noGrp="1"/>
          </p:cNvSpPr>
          <p:nvPr>
            <p:ph idx="1"/>
          </p:nvPr>
        </p:nvSpPr>
        <p:spPr>
          <a:xfrm>
            <a:off x="1066800" y="1901414"/>
            <a:ext cx="10058400" cy="4112286"/>
          </a:xfrm>
        </p:spPr>
        <p:txBody>
          <a:bodyPr>
            <a:normAutofit fontScale="92500" lnSpcReduction="20000"/>
          </a:bodyPr>
          <a:lstStyle/>
          <a:p>
            <a:r>
              <a:rPr lang="en-US" dirty="0"/>
              <a:t>Chronic food sensitivities</a:t>
            </a:r>
          </a:p>
          <a:p>
            <a:r>
              <a:rPr lang="en-US" dirty="0"/>
              <a:t>Taking antibiotics, microbiome imbalance</a:t>
            </a:r>
          </a:p>
          <a:p>
            <a:r>
              <a:rPr lang="en-US" dirty="0"/>
              <a:t>Diet high in sugar, refined carbs, and lectins</a:t>
            </a:r>
          </a:p>
          <a:p>
            <a:r>
              <a:rPr lang="en-US" dirty="0"/>
              <a:t>TOXINS! </a:t>
            </a:r>
          </a:p>
          <a:p>
            <a:r>
              <a:rPr lang="en-US" dirty="0"/>
              <a:t>High alcohol intake</a:t>
            </a:r>
          </a:p>
          <a:p>
            <a:r>
              <a:rPr lang="en-US" dirty="0"/>
              <a:t>Weakened immune system</a:t>
            </a:r>
          </a:p>
          <a:p>
            <a:r>
              <a:rPr lang="en-US" dirty="0"/>
              <a:t>Taking oral contraceptives</a:t>
            </a:r>
          </a:p>
          <a:p>
            <a:r>
              <a:rPr lang="en-US" dirty="0"/>
              <a:t>Diabetes (Consider HA1c)</a:t>
            </a:r>
          </a:p>
          <a:p>
            <a:r>
              <a:rPr lang="en-US" dirty="0"/>
              <a:t>High stress levels  (Consider Cortisol Test)</a:t>
            </a:r>
          </a:p>
          <a:p>
            <a:pPr marL="0" indent="0" algn="ctr">
              <a:lnSpc>
                <a:spcPct val="110000"/>
              </a:lnSpc>
              <a:buNone/>
            </a:pPr>
            <a:r>
              <a:rPr lang="en-US" sz="1000" dirty="0"/>
              <a:t>www.ncbi.nlm.nih.gov/books/NBK2486/ </a:t>
            </a:r>
          </a:p>
          <a:p>
            <a:pPr marL="0" indent="0" algn="ctr">
              <a:lnSpc>
                <a:spcPct val="110000"/>
              </a:lnSpc>
              <a:buNone/>
            </a:pPr>
            <a:r>
              <a:rPr lang="en-US" sz="1000" dirty="0"/>
              <a:t>Infect Immun. 1993 Feb; 61(2): 619-26. </a:t>
            </a:r>
          </a:p>
          <a:p>
            <a:pPr marL="0" indent="0" algn="ctr">
              <a:lnSpc>
                <a:spcPct val="110000"/>
              </a:lnSpc>
              <a:buNone/>
            </a:pPr>
            <a:r>
              <a:rPr lang="en-US" sz="1000" dirty="0"/>
              <a:t>Yonsei Med J. 2013 Jan 1;54(1):160-5. </a:t>
            </a:r>
          </a:p>
          <a:p>
            <a:pPr marL="0" indent="0" algn="ctr">
              <a:lnSpc>
                <a:spcPct val="110000"/>
              </a:lnSpc>
              <a:buNone/>
            </a:pPr>
            <a:r>
              <a:rPr lang="en-US" sz="1000" dirty="0"/>
              <a:t>Contraception. 1995 May;51(5):293-7. </a:t>
            </a:r>
          </a:p>
          <a:p>
            <a:pPr marL="0" indent="0" algn="ctr">
              <a:lnSpc>
                <a:spcPct val="110000"/>
              </a:lnSpc>
              <a:buNone/>
            </a:pPr>
            <a:r>
              <a:rPr lang="en-US" sz="1000" dirty="0"/>
              <a:t>Candida Colonization on the Denture of Diabetic and Non-diabetic Patients. 2009 Spring; 6(1):23-7. </a:t>
            </a:r>
          </a:p>
          <a:p>
            <a:endParaRPr lang="en-US" sz="1000" dirty="0"/>
          </a:p>
          <a:p>
            <a:pPr marL="0" indent="0">
              <a:buNone/>
            </a:pPr>
            <a:endParaRPr lang="en-US" dirty="0"/>
          </a:p>
        </p:txBody>
      </p:sp>
    </p:spTree>
    <p:extLst>
      <p:ext uri="{BB962C8B-B14F-4D97-AF65-F5344CB8AC3E}">
        <p14:creationId xmlns:p14="http://schemas.microsoft.com/office/powerpoint/2010/main" val="246484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80325-3381-48AF-9C09-105C93518323}"/>
              </a:ext>
            </a:extLst>
          </p:cNvPr>
          <p:cNvSpPr>
            <a:spLocks noGrp="1"/>
          </p:cNvSpPr>
          <p:nvPr>
            <p:ph type="title"/>
          </p:nvPr>
        </p:nvSpPr>
        <p:spPr>
          <a:xfrm>
            <a:off x="1066800" y="940764"/>
            <a:ext cx="10058400" cy="1371600"/>
          </a:xfrm>
        </p:spPr>
        <p:txBody>
          <a:bodyPr/>
          <a:lstStyle/>
          <a:p>
            <a:pPr algn="ctr"/>
            <a:r>
              <a:rPr lang="en-US" dirty="0"/>
              <a:t>IgG</a:t>
            </a:r>
          </a:p>
        </p:txBody>
      </p:sp>
      <p:sp>
        <p:nvSpPr>
          <p:cNvPr id="3" name="Content Placeholder 2">
            <a:extLst>
              <a:ext uri="{FF2B5EF4-FFF2-40B4-BE49-F238E27FC236}">
                <a16:creationId xmlns:a16="http://schemas.microsoft.com/office/drawing/2014/main" id="{6BDEB779-F57B-4C74-99C3-62AE27BC168A}"/>
              </a:ext>
            </a:extLst>
          </p:cNvPr>
          <p:cNvSpPr>
            <a:spLocks noGrp="1"/>
          </p:cNvSpPr>
          <p:nvPr>
            <p:ph idx="1"/>
          </p:nvPr>
        </p:nvSpPr>
        <p:spPr>
          <a:xfrm>
            <a:off x="1066800" y="2401290"/>
            <a:ext cx="10058400" cy="3849624"/>
          </a:xfrm>
        </p:spPr>
        <p:txBody>
          <a:bodyPr/>
          <a:lstStyle/>
          <a:p>
            <a:r>
              <a:rPr lang="en-US" dirty="0"/>
              <a:t>• lgG antibodies – High concentrations of specific lgG antibodies against Candida species may indicate past or chronic infections. </a:t>
            </a:r>
          </a:p>
          <a:p>
            <a:r>
              <a:rPr lang="en-US" dirty="0"/>
              <a:t>The lgG antibodies are the major class of human immunoglobulins and are evenly distributed throughout both our intra- and extravascular fluids. Specific lgG antibodies may linger for a number of years post-infection. </a:t>
            </a:r>
          </a:p>
          <a:p>
            <a:endParaRPr lang="en-US" dirty="0"/>
          </a:p>
        </p:txBody>
      </p:sp>
      <p:sp>
        <p:nvSpPr>
          <p:cNvPr id="4" name="Rectangle 3">
            <a:extLst>
              <a:ext uri="{FF2B5EF4-FFF2-40B4-BE49-F238E27FC236}">
                <a16:creationId xmlns:a16="http://schemas.microsoft.com/office/drawing/2014/main" id="{28B60258-4F56-4AFF-A0AC-EFB5767212F2}"/>
              </a:ext>
            </a:extLst>
          </p:cNvPr>
          <p:cNvSpPr/>
          <p:nvPr/>
        </p:nvSpPr>
        <p:spPr>
          <a:xfrm>
            <a:off x="3252186" y="4662439"/>
            <a:ext cx="6096000" cy="1200329"/>
          </a:xfrm>
          <a:prstGeom prst="rect">
            <a:avLst/>
          </a:prstGeom>
        </p:spPr>
        <p:txBody>
          <a:bodyPr>
            <a:spAutoFit/>
          </a:bodyPr>
          <a:lstStyle/>
          <a:p>
            <a:r>
              <a:rPr lang="en-US" dirty="0">
                <a:solidFill>
                  <a:srgbClr val="C00000"/>
                </a:solidFill>
              </a:rPr>
              <a:t>Sera antibody values within the Equivocal range are considered indeterminant. Following up with another test 2 to 4 weeks later can be useful. This assay does not speciate Candida but is sensitive to numerous pathological Candida species. </a:t>
            </a:r>
          </a:p>
        </p:txBody>
      </p:sp>
      <p:pic>
        <p:nvPicPr>
          <p:cNvPr id="6" name="Audio 5">
            <a:hlinkClick r:id="" action="ppaction://media"/>
            <a:extLst>
              <a:ext uri="{FF2B5EF4-FFF2-40B4-BE49-F238E27FC236}">
                <a16:creationId xmlns:a16="http://schemas.microsoft.com/office/drawing/2014/main" id="{86A2A1F3-2CFC-481D-80D0-E03F087924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17539497"/>
      </p:ext>
    </p:extLst>
  </p:cSld>
  <p:clrMapOvr>
    <a:masterClrMapping/>
  </p:clrMapOvr>
  <mc:AlternateContent xmlns:mc="http://schemas.openxmlformats.org/markup-compatibility/2006" xmlns:p14="http://schemas.microsoft.com/office/powerpoint/2010/main">
    <mc:Choice Requires="p14">
      <p:transition spd="slow" p14:dur="2000" advTm="51043"/>
    </mc:Choice>
    <mc:Fallback xmlns="">
      <p:transition spd="slow" advTm="51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80325-3381-48AF-9C09-105C93518323}"/>
              </a:ext>
            </a:extLst>
          </p:cNvPr>
          <p:cNvSpPr>
            <a:spLocks noGrp="1"/>
          </p:cNvSpPr>
          <p:nvPr>
            <p:ph type="title"/>
          </p:nvPr>
        </p:nvSpPr>
        <p:spPr>
          <a:xfrm>
            <a:off x="1066800" y="940764"/>
            <a:ext cx="10058400" cy="1371600"/>
          </a:xfrm>
        </p:spPr>
        <p:txBody>
          <a:bodyPr/>
          <a:lstStyle/>
          <a:p>
            <a:pPr algn="ctr"/>
            <a:r>
              <a:rPr lang="en-US" dirty="0"/>
              <a:t>Food Sensitivity Results</a:t>
            </a:r>
          </a:p>
        </p:txBody>
      </p:sp>
      <p:pic>
        <p:nvPicPr>
          <p:cNvPr id="6" name="Audio 5">
            <a:hlinkClick r:id="" action="ppaction://media"/>
            <a:extLst>
              <a:ext uri="{FF2B5EF4-FFF2-40B4-BE49-F238E27FC236}">
                <a16:creationId xmlns:a16="http://schemas.microsoft.com/office/drawing/2014/main" id="{86A2A1F3-2CFC-481D-80D0-E03F087924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pic>
        <p:nvPicPr>
          <p:cNvPr id="9" name="Picture 8">
            <a:extLst>
              <a:ext uri="{FF2B5EF4-FFF2-40B4-BE49-F238E27FC236}">
                <a16:creationId xmlns:a16="http://schemas.microsoft.com/office/drawing/2014/main" id="{3B683217-886B-4275-BF36-84C85E4CB690}"/>
              </a:ext>
            </a:extLst>
          </p:cNvPr>
          <p:cNvPicPr>
            <a:picLocks noChangeAspect="1"/>
          </p:cNvPicPr>
          <p:nvPr/>
        </p:nvPicPr>
        <p:blipFill>
          <a:blip r:embed="rId5"/>
          <a:stretch>
            <a:fillRect/>
          </a:stretch>
        </p:blipFill>
        <p:spPr>
          <a:xfrm>
            <a:off x="5468645" y="2141391"/>
            <a:ext cx="6063449" cy="2279050"/>
          </a:xfrm>
          <a:prstGeom prst="rect">
            <a:avLst/>
          </a:prstGeom>
          <a:ln>
            <a:solidFill>
              <a:schemeClr val="tx1"/>
            </a:solidFill>
          </a:ln>
        </p:spPr>
      </p:pic>
      <p:pic>
        <p:nvPicPr>
          <p:cNvPr id="11" name="Picture 10">
            <a:extLst>
              <a:ext uri="{FF2B5EF4-FFF2-40B4-BE49-F238E27FC236}">
                <a16:creationId xmlns:a16="http://schemas.microsoft.com/office/drawing/2014/main" id="{D2A7A824-F89A-410D-A35B-7B5A25B32DF8}"/>
              </a:ext>
            </a:extLst>
          </p:cNvPr>
          <p:cNvPicPr>
            <a:picLocks noChangeAspect="1"/>
          </p:cNvPicPr>
          <p:nvPr/>
        </p:nvPicPr>
        <p:blipFill>
          <a:blip r:embed="rId6"/>
          <a:stretch>
            <a:fillRect/>
          </a:stretch>
        </p:blipFill>
        <p:spPr>
          <a:xfrm>
            <a:off x="5468645" y="4579776"/>
            <a:ext cx="6063449" cy="485621"/>
          </a:xfrm>
          <a:prstGeom prst="rect">
            <a:avLst/>
          </a:prstGeom>
          <a:ln>
            <a:solidFill>
              <a:schemeClr val="tx1"/>
            </a:solidFill>
          </a:ln>
        </p:spPr>
      </p:pic>
      <p:sp>
        <p:nvSpPr>
          <p:cNvPr id="12" name="Title 1">
            <a:extLst>
              <a:ext uri="{FF2B5EF4-FFF2-40B4-BE49-F238E27FC236}">
                <a16:creationId xmlns:a16="http://schemas.microsoft.com/office/drawing/2014/main" id="{EE28A210-E0C0-4241-9868-2066D71AC1F0}"/>
              </a:ext>
            </a:extLst>
          </p:cNvPr>
          <p:cNvSpPr txBox="1">
            <a:spLocks/>
          </p:cNvSpPr>
          <p:nvPr/>
        </p:nvSpPr>
        <p:spPr>
          <a:xfrm>
            <a:off x="242656" y="2141391"/>
            <a:ext cx="4853127" cy="35403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2800" u="sng" dirty="0"/>
              <a:t>Report includes</a:t>
            </a:r>
            <a:r>
              <a:rPr lang="en-US" sz="2800" dirty="0"/>
              <a:t>:</a:t>
            </a:r>
          </a:p>
          <a:p>
            <a:pPr algn="ctr"/>
            <a:endParaRPr lang="en-US" sz="1800" dirty="0"/>
          </a:p>
          <a:p>
            <a:pPr marL="457200" indent="-457200">
              <a:buFont typeface="Arial" panose="020B0604020202020204" pitchFamily="34" charset="0"/>
              <a:buChar char="•"/>
            </a:pPr>
            <a:r>
              <a:rPr lang="en-US" sz="2000" dirty="0"/>
              <a:t>Results provided in 2 formats</a:t>
            </a:r>
          </a:p>
          <a:p>
            <a:pPr marL="914400" lvl="1" indent="-457200">
              <a:buFont typeface="Arial" panose="020B0604020202020204" pitchFamily="34" charset="0"/>
              <a:buChar char="•"/>
            </a:pPr>
            <a:r>
              <a:rPr lang="en-US" sz="2000" dirty="0"/>
              <a:t>Graph section</a:t>
            </a:r>
          </a:p>
          <a:p>
            <a:pPr marL="914400" lvl="1" indent="-457200">
              <a:buFont typeface="Arial" panose="020B0604020202020204" pitchFamily="34" charset="0"/>
              <a:buChar char="•"/>
            </a:pPr>
            <a:r>
              <a:rPr lang="en-US" sz="2000" dirty="0"/>
              <a:t>Quantitative section</a:t>
            </a:r>
          </a:p>
          <a:p>
            <a:pPr lvl="1"/>
            <a:endParaRPr lang="en-US" sz="2000" dirty="0"/>
          </a:p>
          <a:p>
            <a:pPr marL="457200" indent="-457200">
              <a:buFont typeface="Arial" panose="020B0604020202020204" pitchFamily="34" charset="0"/>
              <a:buChar char="•"/>
            </a:pPr>
            <a:r>
              <a:rPr lang="en-US" sz="2000" dirty="0"/>
              <a:t>Diet Report Summary</a:t>
            </a:r>
          </a:p>
          <a:p>
            <a:endParaRPr lang="en-US" sz="2000" dirty="0"/>
          </a:p>
          <a:p>
            <a:pPr marL="457200" indent="-457200">
              <a:buFont typeface="Arial" panose="020B0604020202020204" pitchFamily="34" charset="0"/>
              <a:buChar char="•"/>
            </a:pPr>
            <a:r>
              <a:rPr lang="en-US" sz="2000" dirty="0"/>
              <a:t>Personalized Elimination/Rotation Diet Guideline</a:t>
            </a:r>
          </a:p>
          <a:p>
            <a:endParaRPr lang="en-US" sz="2800" dirty="0"/>
          </a:p>
        </p:txBody>
      </p:sp>
    </p:spTree>
    <p:extLst>
      <p:ext uri="{BB962C8B-B14F-4D97-AF65-F5344CB8AC3E}">
        <p14:creationId xmlns:p14="http://schemas.microsoft.com/office/powerpoint/2010/main" val="2715721850"/>
      </p:ext>
    </p:extLst>
  </p:cSld>
  <p:clrMapOvr>
    <a:masterClrMapping/>
  </p:clrMapOvr>
  <mc:AlternateContent xmlns:mc="http://schemas.openxmlformats.org/markup-compatibility/2006" xmlns:p14="http://schemas.microsoft.com/office/powerpoint/2010/main">
    <mc:Choice Requires="p14">
      <p:transition spd="slow" p14:dur="2000" advTm="51043"/>
    </mc:Choice>
    <mc:Fallback xmlns="">
      <p:transition spd="slow" advTm="51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1082472-9C9A-435A-902C-CF8EDF9776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
        <p:nvSpPr>
          <p:cNvPr id="13" name="TextBox 12">
            <a:extLst>
              <a:ext uri="{FF2B5EF4-FFF2-40B4-BE49-F238E27FC236}">
                <a16:creationId xmlns:a16="http://schemas.microsoft.com/office/drawing/2014/main" id="{D45EF324-7C2D-456A-9B85-89243A89AB08}"/>
              </a:ext>
            </a:extLst>
          </p:cNvPr>
          <p:cNvSpPr txBox="1"/>
          <p:nvPr/>
        </p:nvSpPr>
        <p:spPr>
          <a:xfrm>
            <a:off x="2580216" y="1086052"/>
            <a:ext cx="7031568" cy="763735"/>
          </a:xfrm>
          <a:prstGeom prst="rect">
            <a:avLst/>
          </a:prstGeom>
          <a:noFill/>
        </p:spPr>
        <p:txBody>
          <a:bodyPr wrap="square">
            <a:spAutoFit/>
          </a:bodyPr>
          <a:lstStyle/>
          <a:p>
            <a:pPr algn="ctr">
              <a:lnSpc>
                <a:spcPct val="90000"/>
              </a:lnSpc>
              <a:spcBef>
                <a:spcPct val="0"/>
              </a:spcBef>
            </a:pPr>
            <a:r>
              <a:rPr lang="en-US" sz="4800" dirty="0">
                <a:solidFill>
                  <a:schemeClr val="tx1">
                    <a:lumMod val="85000"/>
                    <a:lumOff val="15000"/>
                  </a:schemeClr>
                </a:solidFill>
                <a:latin typeface="+mj-lt"/>
              </a:rPr>
              <a:t>Cross-Reactivity Master List</a:t>
            </a:r>
          </a:p>
        </p:txBody>
      </p:sp>
      <p:pic>
        <p:nvPicPr>
          <p:cNvPr id="15" name="Picture 14">
            <a:extLst>
              <a:ext uri="{FF2B5EF4-FFF2-40B4-BE49-F238E27FC236}">
                <a16:creationId xmlns:a16="http://schemas.microsoft.com/office/drawing/2014/main" id="{4AB747F6-593C-4F6A-B061-9F04EAE359D4}"/>
              </a:ext>
            </a:extLst>
          </p:cNvPr>
          <p:cNvPicPr>
            <a:picLocks noChangeAspect="1"/>
          </p:cNvPicPr>
          <p:nvPr/>
        </p:nvPicPr>
        <p:blipFill>
          <a:blip r:embed="rId5"/>
          <a:stretch>
            <a:fillRect/>
          </a:stretch>
        </p:blipFill>
        <p:spPr>
          <a:xfrm>
            <a:off x="2580216" y="1849787"/>
            <a:ext cx="7031568" cy="2271234"/>
          </a:xfrm>
          <a:prstGeom prst="rect">
            <a:avLst/>
          </a:prstGeom>
        </p:spPr>
      </p:pic>
      <p:sp>
        <p:nvSpPr>
          <p:cNvPr id="18" name="TextBox 17">
            <a:extLst>
              <a:ext uri="{FF2B5EF4-FFF2-40B4-BE49-F238E27FC236}">
                <a16:creationId xmlns:a16="http://schemas.microsoft.com/office/drawing/2014/main" id="{AFE3F609-DF79-4FF5-8D65-822324B4DDAB}"/>
              </a:ext>
            </a:extLst>
          </p:cNvPr>
          <p:cNvSpPr txBox="1"/>
          <p:nvPr/>
        </p:nvSpPr>
        <p:spPr>
          <a:xfrm>
            <a:off x="381740" y="4442019"/>
            <a:ext cx="10724224" cy="1138773"/>
          </a:xfrm>
          <a:prstGeom prst="rect">
            <a:avLst/>
          </a:prstGeom>
          <a:noFill/>
        </p:spPr>
        <p:txBody>
          <a:bodyPr wrap="square">
            <a:spAutoFit/>
          </a:bodyPr>
          <a:lstStyle/>
          <a:p>
            <a:r>
              <a:rPr lang="en-US" sz="1600" b="1" dirty="0">
                <a:latin typeface="Helvetica" panose="020B0604020202020204" pitchFamily="34" charset="0"/>
              </a:rPr>
              <a:t>Files can be found in the Monthly Promotional Material in the Well Aligned Portal on www.vitalleohealth.com:</a:t>
            </a:r>
            <a:endParaRPr lang="en-US" sz="2000" b="1" dirty="0">
              <a:latin typeface="Helvetica" panose="020B0604020202020204" pitchFamily="34" charset="0"/>
            </a:endParaRPr>
          </a:p>
          <a:p>
            <a:endParaRPr lang="en-US" sz="1200" b="1" dirty="0">
              <a:latin typeface="Helvetica" panose="020B0604020202020204" pitchFamily="34" charset="0"/>
            </a:endParaRPr>
          </a:p>
          <a:p>
            <a:pPr algn="ctr"/>
            <a:r>
              <a:rPr lang="en-US" sz="2000" b="1" dirty="0">
                <a:latin typeface="Helvetica" panose="020B0604020202020204" pitchFamily="34" charset="0"/>
              </a:rPr>
              <a:t>Master List:  </a:t>
            </a:r>
            <a:r>
              <a:rPr lang="en-US" sz="2000" b="1" dirty="0">
                <a:latin typeface="Helvetica" panose="020B0604020202020204" pitchFamily="34" charset="0"/>
                <a:hlinkClick r:id="rId6"/>
              </a:rPr>
              <a:t>Cross-Reactivity Master List</a:t>
            </a:r>
            <a:r>
              <a:rPr lang="en-US" sz="2000" b="1" dirty="0">
                <a:latin typeface="Helvetica" panose="020B0604020202020204" pitchFamily="34" charset="0"/>
              </a:rPr>
              <a:t>   </a:t>
            </a:r>
          </a:p>
          <a:p>
            <a:pPr algn="ctr"/>
            <a:r>
              <a:rPr lang="en-US" sz="2000" b="1" dirty="0">
                <a:latin typeface="Helvetica" panose="020B0604020202020204" pitchFamily="34" charset="0"/>
              </a:rPr>
              <a:t>Inhalant List:  </a:t>
            </a:r>
            <a:r>
              <a:rPr lang="en-US" sz="2000" b="1" dirty="0">
                <a:latin typeface="Helvetica" panose="020B0604020202020204" pitchFamily="34" charset="0"/>
                <a:hlinkClick r:id="rId7"/>
              </a:rPr>
              <a:t>Inhalant Cross-Reactivity List</a:t>
            </a:r>
            <a:endParaRPr lang="en-US" sz="1600" b="1" dirty="0">
              <a:latin typeface="Helvetica" panose="020B0604020202020204" pitchFamily="34" charset="0"/>
            </a:endParaRPr>
          </a:p>
        </p:txBody>
      </p:sp>
    </p:spTree>
    <p:extLst>
      <p:ext uri="{BB962C8B-B14F-4D97-AF65-F5344CB8AC3E}">
        <p14:creationId xmlns:p14="http://schemas.microsoft.com/office/powerpoint/2010/main" val="2684345007"/>
      </p:ext>
    </p:extLst>
  </p:cSld>
  <p:clrMapOvr>
    <a:masterClrMapping/>
  </p:clrMapOvr>
  <mc:AlternateContent xmlns:mc="http://schemas.openxmlformats.org/markup-compatibility/2006" xmlns:p14="http://schemas.microsoft.com/office/powerpoint/2010/main">
    <mc:Choice Requires="p14">
      <p:transition spd="slow" p14:dur="2000" advTm="53513"/>
    </mc:Choice>
    <mc:Fallback xmlns="">
      <p:transition spd="slow" advTm="53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4228-906A-4B91-91B1-D57DA861205F}"/>
              </a:ext>
            </a:extLst>
          </p:cNvPr>
          <p:cNvSpPr>
            <a:spLocks noGrp="1"/>
          </p:cNvSpPr>
          <p:nvPr>
            <p:ph type="title"/>
          </p:nvPr>
        </p:nvSpPr>
        <p:spPr>
          <a:xfrm>
            <a:off x="1208356" y="1274721"/>
            <a:ext cx="10058400" cy="1371600"/>
          </a:xfrm>
        </p:spPr>
        <p:txBody>
          <a:bodyPr>
            <a:normAutofit fontScale="90000"/>
          </a:bodyPr>
          <a:lstStyle/>
          <a:p>
            <a:pPr algn="ctr"/>
            <a:r>
              <a:rPr lang="en-US" sz="5300" dirty="0"/>
              <a:t>GUT REPAIR:</a:t>
            </a:r>
            <a:br>
              <a:rPr lang="en-US" sz="5300" dirty="0"/>
            </a:br>
            <a:r>
              <a:rPr lang="en-US" sz="5300" dirty="0"/>
              <a:t>Supplement Considerations </a:t>
            </a:r>
            <a:br>
              <a:rPr lang="en-US" dirty="0"/>
            </a:br>
            <a:endParaRPr lang="en-US" dirty="0"/>
          </a:p>
        </p:txBody>
      </p:sp>
      <p:pic>
        <p:nvPicPr>
          <p:cNvPr id="4" name="Picture 3">
            <a:extLst>
              <a:ext uri="{FF2B5EF4-FFF2-40B4-BE49-F238E27FC236}">
                <a16:creationId xmlns:a16="http://schemas.microsoft.com/office/drawing/2014/main" id="{F2F20AEC-9B47-4375-9273-192F3D53A5AC}"/>
              </a:ext>
            </a:extLst>
          </p:cNvPr>
          <p:cNvPicPr>
            <a:picLocks noChangeAspect="1"/>
          </p:cNvPicPr>
          <p:nvPr/>
        </p:nvPicPr>
        <p:blipFill>
          <a:blip r:embed="rId4"/>
          <a:stretch>
            <a:fillRect/>
          </a:stretch>
        </p:blipFill>
        <p:spPr>
          <a:xfrm>
            <a:off x="3538331" y="2288514"/>
            <a:ext cx="5398450" cy="3595452"/>
          </a:xfrm>
          <a:prstGeom prst="rect">
            <a:avLst/>
          </a:prstGeom>
        </p:spPr>
      </p:pic>
      <p:pic>
        <p:nvPicPr>
          <p:cNvPr id="3" name="Audio 2">
            <a:hlinkClick r:id="" action="ppaction://media"/>
            <a:extLst>
              <a:ext uri="{FF2B5EF4-FFF2-40B4-BE49-F238E27FC236}">
                <a16:creationId xmlns:a16="http://schemas.microsoft.com/office/drawing/2014/main" id="{C1082472-9C9A-435A-902C-CF8EDF977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91095773"/>
      </p:ext>
    </p:extLst>
  </p:cSld>
  <p:clrMapOvr>
    <a:masterClrMapping/>
  </p:clrMapOvr>
  <mc:AlternateContent xmlns:mc="http://schemas.openxmlformats.org/markup-compatibility/2006" xmlns:p14="http://schemas.microsoft.com/office/powerpoint/2010/main">
    <mc:Choice Requires="p14">
      <p:transition spd="slow" p14:dur="2000" advTm="53513"/>
    </mc:Choice>
    <mc:Fallback xmlns="">
      <p:transition spd="slow" advTm="53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34A4A-8371-4515-A47E-7C7D8CCFE351}"/>
              </a:ext>
            </a:extLst>
          </p:cNvPr>
          <p:cNvSpPr>
            <a:spLocks noGrp="1"/>
          </p:cNvSpPr>
          <p:nvPr>
            <p:ph type="title"/>
          </p:nvPr>
        </p:nvSpPr>
        <p:spPr>
          <a:xfrm>
            <a:off x="1066800" y="1278698"/>
            <a:ext cx="10058400" cy="1371600"/>
          </a:xfrm>
        </p:spPr>
        <p:txBody>
          <a:bodyPr>
            <a:normAutofit fontScale="90000"/>
          </a:bodyPr>
          <a:lstStyle/>
          <a:p>
            <a:pPr algn="ctr"/>
            <a:r>
              <a:rPr lang="en-US" b="1" dirty="0"/>
              <a:t>Nutrients required for Gut Health</a:t>
            </a:r>
            <a:br>
              <a:rPr lang="en-US" dirty="0"/>
            </a:br>
            <a:endParaRPr lang="en-US" dirty="0"/>
          </a:p>
        </p:txBody>
      </p:sp>
      <p:sp>
        <p:nvSpPr>
          <p:cNvPr id="3" name="Content Placeholder 2">
            <a:extLst>
              <a:ext uri="{FF2B5EF4-FFF2-40B4-BE49-F238E27FC236}">
                <a16:creationId xmlns:a16="http://schemas.microsoft.com/office/drawing/2014/main" id="{E61CD2D5-EF4F-490A-8C17-56212B17EDB9}"/>
              </a:ext>
            </a:extLst>
          </p:cNvPr>
          <p:cNvSpPr>
            <a:spLocks noGrp="1"/>
          </p:cNvSpPr>
          <p:nvPr>
            <p:ph idx="1"/>
          </p:nvPr>
        </p:nvSpPr>
        <p:spPr/>
        <p:txBody>
          <a:bodyPr>
            <a:normAutofit/>
          </a:bodyPr>
          <a:lstStyle/>
          <a:p>
            <a:pPr algn="ctr"/>
            <a:r>
              <a:rPr lang="en-US" sz="3200" dirty="0"/>
              <a:t>B Vitamins</a:t>
            </a:r>
          </a:p>
          <a:p>
            <a:pPr algn="ctr"/>
            <a:r>
              <a:rPr lang="en-US" sz="3200" dirty="0"/>
              <a:t>Vitamin C</a:t>
            </a:r>
          </a:p>
          <a:p>
            <a:pPr algn="ctr"/>
            <a:r>
              <a:rPr lang="en-US" sz="3200" dirty="0"/>
              <a:t>Selenium</a:t>
            </a:r>
          </a:p>
          <a:p>
            <a:pPr algn="ctr"/>
            <a:r>
              <a:rPr lang="en-US" sz="3200" dirty="0"/>
              <a:t>Vitamin D</a:t>
            </a:r>
          </a:p>
          <a:p>
            <a:pPr algn="ctr"/>
            <a:r>
              <a:rPr lang="en-US" sz="3200" dirty="0"/>
              <a:t>Zinc</a:t>
            </a:r>
          </a:p>
          <a:p>
            <a:pPr algn="ctr"/>
            <a:r>
              <a:rPr lang="en-US" sz="3200" dirty="0"/>
              <a:t>Magnesium</a:t>
            </a:r>
          </a:p>
          <a:p>
            <a:endParaRPr lang="en-US" dirty="0"/>
          </a:p>
        </p:txBody>
      </p:sp>
    </p:spTree>
    <p:extLst>
      <p:ext uri="{BB962C8B-B14F-4D97-AF65-F5344CB8AC3E}">
        <p14:creationId xmlns:p14="http://schemas.microsoft.com/office/powerpoint/2010/main" val="2246140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A511-486C-4922-84AA-78736074B005}"/>
              </a:ext>
            </a:extLst>
          </p:cNvPr>
          <p:cNvSpPr>
            <a:spLocks noGrp="1"/>
          </p:cNvSpPr>
          <p:nvPr>
            <p:ph type="title"/>
          </p:nvPr>
        </p:nvSpPr>
        <p:spPr>
          <a:xfrm>
            <a:off x="1066800" y="1159427"/>
            <a:ext cx="10058400" cy="1371600"/>
          </a:xfrm>
        </p:spPr>
        <p:txBody>
          <a:bodyPr/>
          <a:lstStyle/>
          <a:p>
            <a:pPr algn="ctr"/>
            <a:r>
              <a:rPr lang="en-US" b="1" dirty="0"/>
              <a:t>Nutrients and the Gut</a:t>
            </a:r>
          </a:p>
        </p:txBody>
      </p:sp>
      <p:sp>
        <p:nvSpPr>
          <p:cNvPr id="3" name="Content Placeholder 2">
            <a:extLst>
              <a:ext uri="{FF2B5EF4-FFF2-40B4-BE49-F238E27FC236}">
                <a16:creationId xmlns:a16="http://schemas.microsoft.com/office/drawing/2014/main" id="{A1A666F8-2BD8-44D6-B8FB-7A343550BC25}"/>
              </a:ext>
            </a:extLst>
          </p:cNvPr>
          <p:cNvSpPr>
            <a:spLocks noGrp="1"/>
          </p:cNvSpPr>
          <p:nvPr>
            <p:ph idx="1"/>
          </p:nvPr>
        </p:nvSpPr>
        <p:spPr>
          <a:xfrm>
            <a:off x="1066800" y="2619953"/>
            <a:ext cx="10058400" cy="3849624"/>
          </a:xfrm>
        </p:spPr>
        <p:txBody>
          <a:bodyPr/>
          <a:lstStyle/>
          <a:p>
            <a:r>
              <a:rPr lang="en-US" sz="3200" dirty="0"/>
              <a:t>Healthy levels of Vitamin D are associated with a reduced risk for colon cancer.* </a:t>
            </a:r>
          </a:p>
          <a:p>
            <a:endParaRPr lang="en-US" b="1" dirty="0"/>
          </a:p>
          <a:p>
            <a:r>
              <a:rPr lang="en-US" b="1" dirty="0"/>
              <a:t>*</a:t>
            </a:r>
            <a:r>
              <a:rPr lang="en-US" dirty="0"/>
              <a:t>Gut.Jun 25, 2015</a:t>
            </a:r>
          </a:p>
        </p:txBody>
      </p:sp>
    </p:spTree>
    <p:extLst>
      <p:ext uri="{BB962C8B-B14F-4D97-AF65-F5344CB8AC3E}">
        <p14:creationId xmlns:p14="http://schemas.microsoft.com/office/powerpoint/2010/main" val="2386999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5D5D-77BE-41D7-AB2D-6CAD12F10FE1}"/>
              </a:ext>
            </a:extLst>
          </p:cNvPr>
          <p:cNvSpPr>
            <a:spLocks noGrp="1"/>
          </p:cNvSpPr>
          <p:nvPr>
            <p:ph type="title"/>
          </p:nvPr>
        </p:nvSpPr>
        <p:spPr>
          <a:xfrm>
            <a:off x="1066800" y="1148779"/>
            <a:ext cx="10058400" cy="1371600"/>
          </a:xfrm>
        </p:spPr>
        <p:txBody>
          <a:bodyPr>
            <a:normAutofit fontScale="90000"/>
          </a:bodyPr>
          <a:lstStyle/>
          <a:p>
            <a:pPr algn="ctr"/>
            <a:r>
              <a:rPr lang="en-US" dirty="0"/>
              <a:t>GI Ecology- </a:t>
            </a:r>
            <a:br>
              <a:rPr lang="en-US" dirty="0"/>
            </a:br>
            <a:r>
              <a:rPr lang="en-US" dirty="0"/>
              <a:t>Your Microbiome Eats What You Eat</a:t>
            </a:r>
          </a:p>
        </p:txBody>
      </p:sp>
      <p:pic>
        <p:nvPicPr>
          <p:cNvPr id="5" name="Picture 4">
            <a:extLst>
              <a:ext uri="{FF2B5EF4-FFF2-40B4-BE49-F238E27FC236}">
                <a16:creationId xmlns:a16="http://schemas.microsoft.com/office/drawing/2014/main" id="{6950F068-FEB1-450B-AFCC-E3281D61526D}"/>
              </a:ext>
            </a:extLst>
          </p:cNvPr>
          <p:cNvPicPr>
            <a:picLocks noChangeAspect="1"/>
          </p:cNvPicPr>
          <p:nvPr/>
        </p:nvPicPr>
        <p:blipFill>
          <a:blip r:embed="rId2"/>
          <a:stretch>
            <a:fillRect/>
          </a:stretch>
        </p:blipFill>
        <p:spPr>
          <a:xfrm>
            <a:off x="3141876" y="2628900"/>
            <a:ext cx="5773523" cy="3247607"/>
          </a:xfrm>
          <a:prstGeom prst="rect">
            <a:avLst/>
          </a:prstGeom>
        </p:spPr>
      </p:pic>
    </p:spTree>
    <p:extLst>
      <p:ext uri="{BB962C8B-B14F-4D97-AF65-F5344CB8AC3E}">
        <p14:creationId xmlns:p14="http://schemas.microsoft.com/office/powerpoint/2010/main" val="1959248672"/>
      </p:ext>
    </p:extLst>
  </p:cSld>
  <p:clrMapOvr>
    <a:masterClrMapping/>
  </p:clrMapOvr>
  <mc:AlternateContent xmlns:mc="http://schemas.openxmlformats.org/markup-compatibility/2006">
    <mc:Choice xmlns:p14="http://schemas.microsoft.com/office/powerpoint/2010/main" Requires="p14">
      <p:transition spd="slow" p14:dur="2000" advTm="18370"/>
    </mc:Choice>
    <mc:Fallback>
      <p:transition spd="slow" advTm="1837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AC49-396D-4E16-B9FE-34140DAE190C}"/>
              </a:ext>
            </a:extLst>
          </p:cNvPr>
          <p:cNvSpPr>
            <a:spLocks noGrp="1"/>
          </p:cNvSpPr>
          <p:nvPr>
            <p:ph type="title"/>
          </p:nvPr>
        </p:nvSpPr>
        <p:spPr>
          <a:xfrm>
            <a:off x="1066800" y="1079916"/>
            <a:ext cx="10058400" cy="1371600"/>
          </a:xfrm>
        </p:spPr>
        <p:txBody>
          <a:bodyPr/>
          <a:lstStyle/>
          <a:p>
            <a:pPr algn="ctr"/>
            <a:r>
              <a:rPr lang="en-US" b="1" dirty="0"/>
              <a:t>Magnesium Deficiency</a:t>
            </a:r>
          </a:p>
        </p:txBody>
      </p:sp>
      <p:sp>
        <p:nvSpPr>
          <p:cNvPr id="3" name="Content Placeholder 2">
            <a:extLst>
              <a:ext uri="{FF2B5EF4-FFF2-40B4-BE49-F238E27FC236}">
                <a16:creationId xmlns:a16="http://schemas.microsoft.com/office/drawing/2014/main" id="{0A31E8E7-4A0A-4C6F-9DAC-2D60A936B342}"/>
              </a:ext>
            </a:extLst>
          </p:cNvPr>
          <p:cNvSpPr>
            <a:spLocks noGrp="1"/>
          </p:cNvSpPr>
          <p:nvPr>
            <p:ph idx="1"/>
          </p:nvPr>
        </p:nvSpPr>
        <p:spPr>
          <a:xfrm>
            <a:off x="1066800" y="2540442"/>
            <a:ext cx="10058400" cy="3849624"/>
          </a:xfrm>
        </p:spPr>
        <p:txBody>
          <a:bodyPr>
            <a:normAutofit/>
          </a:bodyPr>
          <a:lstStyle/>
          <a:p>
            <a:r>
              <a:rPr lang="en-US" sz="3600" dirty="0"/>
              <a:t>The bacteria in your gut pulls magnesium from other cells, leaving those cells deficient in magnesium – thus aggravating the existing deficiency.</a:t>
            </a:r>
          </a:p>
          <a:p>
            <a:endParaRPr lang="en-US" sz="3600" dirty="0"/>
          </a:p>
          <a:p>
            <a:endParaRPr lang="en-US" sz="3600" dirty="0"/>
          </a:p>
          <a:p>
            <a:pPr marL="0" indent="0">
              <a:buNone/>
            </a:pPr>
            <a:endParaRPr lang="en-US" sz="3600" dirty="0"/>
          </a:p>
        </p:txBody>
      </p:sp>
    </p:spTree>
    <p:extLst>
      <p:ext uri="{BB962C8B-B14F-4D97-AF65-F5344CB8AC3E}">
        <p14:creationId xmlns:p14="http://schemas.microsoft.com/office/powerpoint/2010/main" val="3902828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34EE-D900-48A8-BAC6-03A879326A42}"/>
              </a:ext>
            </a:extLst>
          </p:cNvPr>
          <p:cNvSpPr>
            <a:spLocks noGrp="1"/>
          </p:cNvSpPr>
          <p:nvPr>
            <p:ph type="title"/>
          </p:nvPr>
        </p:nvSpPr>
        <p:spPr>
          <a:xfrm>
            <a:off x="1066800" y="1238944"/>
            <a:ext cx="10058400" cy="1371600"/>
          </a:xfrm>
        </p:spPr>
        <p:txBody>
          <a:bodyPr>
            <a:normAutofit/>
          </a:bodyPr>
          <a:lstStyle/>
          <a:p>
            <a:pPr algn="ctr"/>
            <a:r>
              <a:rPr lang="en-US" sz="4000" b="1" dirty="0"/>
              <a:t>Nutrients For Reducing Inflammation in the Gut</a:t>
            </a:r>
          </a:p>
        </p:txBody>
      </p:sp>
      <p:sp>
        <p:nvSpPr>
          <p:cNvPr id="3" name="Content Placeholder 2">
            <a:extLst>
              <a:ext uri="{FF2B5EF4-FFF2-40B4-BE49-F238E27FC236}">
                <a16:creationId xmlns:a16="http://schemas.microsoft.com/office/drawing/2014/main" id="{EF97D4B4-DBA5-4A27-9B8A-7B5245936801}"/>
              </a:ext>
            </a:extLst>
          </p:cNvPr>
          <p:cNvSpPr>
            <a:spLocks noGrp="1"/>
          </p:cNvSpPr>
          <p:nvPr>
            <p:ph idx="1"/>
          </p:nvPr>
        </p:nvSpPr>
        <p:spPr>
          <a:xfrm>
            <a:off x="1066800" y="2699470"/>
            <a:ext cx="10058400" cy="3849624"/>
          </a:xfrm>
        </p:spPr>
        <p:txBody>
          <a:bodyPr>
            <a:normAutofit/>
          </a:bodyPr>
          <a:lstStyle/>
          <a:p>
            <a:r>
              <a:rPr lang="en-US" sz="3600" b="1" dirty="0"/>
              <a:t>Turmeric</a:t>
            </a:r>
            <a:r>
              <a:rPr lang="en-US" sz="3600" dirty="0"/>
              <a:t> has been recognized as beneficial for digestive help with heartburn, inflammation, and stomach ulcers.</a:t>
            </a:r>
          </a:p>
          <a:p>
            <a:r>
              <a:rPr lang="en-US" sz="3600" b="1" dirty="0"/>
              <a:t>Omega -3 </a:t>
            </a:r>
            <a:r>
              <a:rPr lang="en-US" sz="3600" dirty="0"/>
              <a:t>to increase status for anti-inflammation and improve Omega-6:3 balance</a:t>
            </a:r>
          </a:p>
        </p:txBody>
      </p:sp>
    </p:spTree>
    <p:extLst>
      <p:ext uri="{BB962C8B-B14F-4D97-AF65-F5344CB8AC3E}">
        <p14:creationId xmlns:p14="http://schemas.microsoft.com/office/powerpoint/2010/main" val="1230157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720E-4FBE-414C-B5E3-F8A956C2B261}"/>
              </a:ext>
            </a:extLst>
          </p:cNvPr>
          <p:cNvSpPr>
            <a:spLocks noGrp="1"/>
          </p:cNvSpPr>
          <p:nvPr>
            <p:ph type="title"/>
          </p:nvPr>
        </p:nvSpPr>
        <p:spPr>
          <a:xfrm>
            <a:off x="1066800" y="1060035"/>
            <a:ext cx="10058400" cy="1371600"/>
          </a:xfrm>
        </p:spPr>
        <p:txBody>
          <a:bodyPr>
            <a:normAutofit fontScale="90000"/>
          </a:bodyPr>
          <a:lstStyle/>
          <a:p>
            <a:pPr algn="ctr"/>
            <a:r>
              <a:rPr lang="en-US" dirty="0"/>
              <a:t>Eliminating Candida Overgrowth </a:t>
            </a:r>
            <a:br>
              <a:rPr lang="en-US" dirty="0"/>
            </a:br>
            <a:endParaRPr lang="en-US" dirty="0"/>
          </a:p>
        </p:txBody>
      </p:sp>
      <p:sp>
        <p:nvSpPr>
          <p:cNvPr id="3" name="Content Placeholder 2">
            <a:extLst>
              <a:ext uri="{FF2B5EF4-FFF2-40B4-BE49-F238E27FC236}">
                <a16:creationId xmlns:a16="http://schemas.microsoft.com/office/drawing/2014/main" id="{A695254E-599E-4AC8-B4CD-2F60EBF53799}"/>
              </a:ext>
            </a:extLst>
          </p:cNvPr>
          <p:cNvSpPr>
            <a:spLocks noGrp="1"/>
          </p:cNvSpPr>
          <p:nvPr>
            <p:ph idx="1"/>
          </p:nvPr>
        </p:nvSpPr>
        <p:spPr>
          <a:xfrm>
            <a:off x="984421" y="1740654"/>
            <a:ext cx="10639168" cy="4004163"/>
          </a:xfrm>
        </p:spPr>
        <p:txBody>
          <a:bodyPr>
            <a:normAutofit fontScale="92500" lnSpcReduction="10000"/>
          </a:bodyPr>
          <a:lstStyle/>
          <a:p>
            <a:pPr marL="0" indent="0">
              <a:buNone/>
            </a:pPr>
            <a:r>
              <a:rPr lang="en-US" sz="2600" b="1" dirty="0"/>
              <a:t>(GUT 90-RX)</a:t>
            </a:r>
          </a:p>
          <a:p>
            <a:pPr marL="0" indent="0">
              <a:buNone/>
            </a:pPr>
            <a:r>
              <a:rPr lang="en-US" sz="2200" dirty="0"/>
              <a:t>Start with 1 capsules 2 times a day; gradually work up to 2 capsules 2 times a da</a:t>
            </a:r>
            <a:r>
              <a:rPr lang="en-US" sz="2200" b="1" dirty="0"/>
              <a:t>y.</a:t>
            </a:r>
            <a:endParaRPr lang="en-US" sz="2400" dirty="0"/>
          </a:p>
          <a:p>
            <a:r>
              <a:rPr lang="en-US" sz="2200" dirty="0"/>
              <a:t>Calcium Undecylenate </a:t>
            </a:r>
          </a:p>
          <a:p>
            <a:r>
              <a:rPr lang="en-US" sz="2200" dirty="0"/>
              <a:t>Pau D’arco Extract (Tabebuia avellanedae) </a:t>
            </a:r>
          </a:p>
          <a:p>
            <a:r>
              <a:rPr lang="en-US" sz="2200" dirty="0"/>
              <a:t>Enzymes (Cellulase, hemicellulase, proteases, serrapeptase, amylases, lipase, and chitosanase) </a:t>
            </a:r>
          </a:p>
          <a:p>
            <a:r>
              <a:rPr lang="en-US" sz="2200" dirty="0"/>
              <a:t>Berberine </a:t>
            </a:r>
          </a:p>
          <a:p>
            <a:r>
              <a:rPr lang="en-US" sz="2200" dirty="0"/>
              <a:t>Resveratrol </a:t>
            </a:r>
          </a:p>
          <a:p>
            <a:r>
              <a:rPr lang="en-US" sz="2200" dirty="0"/>
              <a:t>Sorbic Acid </a:t>
            </a:r>
          </a:p>
          <a:p>
            <a:pPr marL="0" indent="0">
              <a:buNone/>
            </a:pPr>
            <a:r>
              <a:rPr lang="en-US" sz="2200" dirty="0"/>
              <a:t>Duration 3 to 9 months based on symptom improvement </a:t>
            </a:r>
          </a:p>
          <a:p>
            <a:pPr marL="0" indent="0">
              <a:buNone/>
            </a:pPr>
            <a:r>
              <a:rPr lang="en-US" sz="2200" dirty="0"/>
              <a:t>(based on severity on original testing and diet changes)</a:t>
            </a:r>
          </a:p>
          <a:p>
            <a:endParaRPr lang="en-US" sz="2000" dirty="0"/>
          </a:p>
          <a:p>
            <a:endParaRPr lang="en-US" dirty="0"/>
          </a:p>
        </p:txBody>
      </p:sp>
      <p:pic>
        <p:nvPicPr>
          <p:cNvPr id="4" name="Audio 3">
            <a:hlinkClick r:id="" action="ppaction://media"/>
            <a:extLst>
              <a:ext uri="{FF2B5EF4-FFF2-40B4-BE49-F238E27FC236}">
                <a16:creationId xmlns:a16="http://schemas.microsoft.com/office/drawing/2014/main" id="{8C962809-924E-41E3-AC81-B4DB938088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51881559"/>
      </p:ext>
    </p:extLst>
  </p:cSld>
  <p:clrMapOvr>
    <a:masterClrMapping/>
  </p:clrMapOvr>
  <mc:AlternateContent xmlns:mc="http://schemas.openxmlformats.org/markup-compatibility/2006" xmlns:p14="http://schemas.microsoft.com/office/powerpoint/2010/main">
    <mc:Choice Requires="p14">
      <p:transition spd="slow" p14:dur="2000" advTm="110112"/>
    </mc:Choice>
    <mc:Fallback xmlns="">
      <p:transition spd="slow" advTm="11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13A73-8ED3-451E-AFED-FCD930EE0E5E}"/>
              </a:ext>
            </a:extLst>
          </p:cNvPr>
          <p:cNvSpPr>
            <a:spLocks noGrp="1"/>
          </p:cNvSpPr>
          <p:nvPr>
            <p:ph type="title"/>
          </p:nvPr>
        </p:nvSpPr>
        <p:spPr>
          <a:xfrm>
            <a:off x="1066800" y="1020059"/>
            <a:ext cx="10058400" cy="1371600"/>
          </a:xfrm>
        </p:spPr>
        <p:txBody>
          <a:bodyPr/>
          <a:lstStyle/>
          <a:p>
            <a:pPr algn="ctr"/>
            <a:r>
              <a:rPr lang="en-US" dirty="0"/>
              <a:t>Berberine and Pau D’ arco</a:t>
            </a:r>
          </a:p>
        </p:txBody>
      </p:sp>
      <p:sp>
        <p:nvSpPr>
          <p:cNvPr id="3" name="Content Placeholder 2">
            <a:extLst>
              <a:ext uri="{FF2B5EF4-FFF2-40B4-BE49-F238E27FC236}">
                <a16:creationId xmlns:a16="http://schemas.microsoft.com/office/drawing/2014/main" id="{3B0B193D-A5E0-409E-B5B5-6001367FC148}"/>
              </a:ext>
            </a:extLst>
          </p:cNvPr>
          <p:cNvSpPr>
            <a:spLocks noGrp="1"/>
          </p:cNvSpPr>
          <p:nvPr>
            <p:ph idx="1"/>
          </p:nvPr>
        </p:nvSpPr>
        <p:spPr>
          <a:xfrm>
            <a:off x="1066800" y="2679588"/>
            <a:ext cx="10058400" cy="3849624"/>
          </a:xfrm>
        </p:spPr>
        <p:txBody>
          <a:bodyPr/>
          <a:lstStyle/>
          <a:p>
            <a:pPr algn="ctr"/>
            <a:r>
              <a:rPr lang="en-US" sz="2800" dirty="0"/>
              <a:t>Berberine has been found to disrupt the cell wall membrane of fungus and yest and it inhibits the alteration . </a:t>
            </a:r>
          </a:p>
          <a:p>
            <a:pPr algn="ctr"/>
            <a:endParaRPr lang="en-US" sz="2800" dirty="0"/>
          </a:p>
          <a:p>
            <a:pPr algn="ctr"/>
            <a:r>
              <a:rPr lang="en-US" sz="2800" dirty="0"/>
              <a:t>Pau D’arco Extract (Tabebuia avellanedae) also exhibits anti-Candida effects.</a:t>
            </a:r>
          </a:p>
          <a:p>
            <a:endParaRPr lang="en-US" dirty="0"/>
          </a:p>
        </p:txBody>
      </p:sp>
      <p:sp>
        <p:nvSpPr>
          <p:cNvPr id="4" name="Rectangle 3">
            <a:extLst>
              <a:ext uri="{FF2B5EF4-FFF2-40B4-BE49-F238E27FC236}">
                <a16:creationId xmlns:a16="http://schemas.microsoft.com/office/drawing/2014/main" id="{2A1B01C3-F16B-4965-95ED-E66C9DAE092F}"/>
              </a:ext>
            </a:extLst>
          </p:cNvPr>
          <p:cNvSpPr/>
          <p:nvPr/>
        </p:nvSpPr>
        <p:spPr>
          <a:xfrm>
            <a:off x="3048000" y="5491079"/>
            <a:ext cx="6096000" cy="461665"/>
          </a:xfrm>
          <a:prstGeom prst="rect">
            <a:avLst/>
          </a:prstGeom>
        </p:spPr>
        <p:txBody>
          <a:bodyPr>
            <a:spAutoFit/>
          </a:bodyPr>
          <a:lstStyle/>
          <a:p>
            <a:pPr algn="ctr"/>
            <a:r>
              <a:rPr lang="en-US" sz="1200" dirty="0">
                <a:solidFill>
                  <a:srgbClr val="000000"/>
                </a:solidFill>
              </a:rPr>
              <a:t>Braz J Biol. 2010 Nov;70(4):1065-8.</a:t>
            </a:r>
          </a:p>
          <a:p>
            <a:pPr algn="ctr"/>
            <a:r>
              <a:rPr lang="en-US" sz="1200" dirty="0">
                <a:solidFill>
                  <a:srgbClr val="000000"/>
                </a:solidFill>
              </a:rPr>
              <a:t>Sidahora. 1995 Winter:40-1.</a:t>
            </a:r>
          </a:p>
        </p:txBody>
      </p:sp>
      <p:pic>
        <p:nvPicPr>
          <p:cNvPr id="6" name="Audio 5">
            <a:hlinkClick r:id="" action="ppaction://media"/>
            <a:extLst>
              <a:ext uri="{FF2B5EF4-FFF2-40B4-BE49-F238E27FC236}">
                <a16:creationId xmlns:a16="http://schemas.microsoft.com/office/drawing/2014/main" id="{EB99EB7B-2670-4259-9A86-E7C838B133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31533532"/>
      </p:ext>
    </p:extLst>
  </p:cSld>
  <p:clrMapOvr>
    <a:masterClrMapping/>
  </p:clrMapOvr>
  <mc:AlternateContent xmlns:mc="http://schemas.openxmlformats.org/markup-compatibility/2006" xmlns:p14="http://schemas.microsoft.com/office/powerpoint/2010/main">
    <mc:Choice Requires="p14">
      <p:transition spd="slow" p14:dur="2000" advTm="39423"/>
    </mc:Choice>
    <mc:Fallback xmlns="">
      <p:transition spd="slow" advTm="3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E8708-AC6B-46E1-9013-A9691A36C468}"/>
              </a:ext>
            </a:extLst>
          </p:cNvPr>
          <p:cNvSpPr>
            <a:spLocks noGrp="1"/>
          </p:cNvSpPr>
          <p:nvPr>
            <p:ph type="title"/>
          </p:nvPr>
        </p:nvSpPr>
        <p:spPr>
          <a:xfrm>
            <a:off x="1066800" y="905256"/>
            <a:ext cx="10058400" cy="1371600"/>
          </a:xfrm>
        </p:spPr>
        <p:txBody>
          <a:bodyPr/>
          <a:lstStyle/>
          <a:p>
            <a:pPr algn="ctr"/>
            <a:r>
              <a:rPr lang="en-US" dirty="0"/>
              <a:t>Resveratrol</a:t>
            </a:r>
          </a:p>
        </p:txBody>
      </p:sp>
      <p:sp>
        <p:nvSpPr>
          <p:cNvPr id="3" name="Content Placeholder 2">
            <a:extLst>
              <a:ext uri="{FF2B5EF4-FFF2-40B4-BE49-F238E27FC236}">
                <a16:creationId xmlns:a16="http://schemas.microsoft.com/office/drawing/2014/main" id="{52FACD2E-988A-40A5-B75A-F9879D8E74B2}"/>
              </a:ext>
            </a:extLst>
          </p:cNvPr>
          <p:cNvSpPr>
            <a:spLocks noGrp="1"/>
          </p:cNvSpPr>
          <p:nvPr>
            <p:ph idx="1"/>
          </p:nvPr>
        </p:nvSpPr>
        <p:spPr>
          <a:xfrm>
            <a:off x="1066800" y="2551176"/>
            <a:ext cx="10058400" cy="3849624"/>
          </a:xfrm>
        </p:spPr>
        <p:txBody>
          <a:bodyPr>
            <a:normAutofit/>
          </a:bodyPr>
          <a:lstStyle/>
          <a:p>
            <a:pPr marL="0" indent="0">
              <a:buNone/>
            </a:pPr>
            <a:r>
              <a:rPr lang="en-US" sz="2400" dirty="0"/>
              <a:t>Resveratrol induces apoptosis (programmed cell death) in fungal/yeast cells,  blocks the formation of Candida biofilms, and interferes with already formed biofilms.  </a:t>
            </a:r>
          </a:p>
          <a:p>
            <a:pPr marL="0" indent="0">
              <a:buNone/>
            </a:pPr>
            <a:endParaRPr lang="en-US" sz="2400" dirty="0"/>
          </a:p>
          <a:p>
            <a:pPr marL="0" indent="0">
              <a:buNone/>
            </a:pPr>
            <a:r>
              <a:rPr lang="en-US" sz="2400" dirty="0"/>
              <a:t>Sorbic acid is an antifungal agent that builds up in the cytosol of Candida cells where it disrupts the cellular pH and energy homeostasis.</a:t>
            </a:r>
          </a:p>
        </p:txBody>
      </p:sp>
      <p:sp>
        <p:nvSpPr>
          <p:cNvPr id="4" name="Rectangle 3">
            <a:extLst>
              <a:ext uri="{FF2B5EF4-FFF2-40B4-BE49-F238E27FC236}">
                <a16:creationId xmlns:a16="http://schemas.microsoft.com/office/drawing/2014/main" id="{1480E0C4-7608-47A5-B760-E75BF9A40B9D}"/>
              </a:ext>
            </a:extLst>
          </p:cNvPr>
          <p:cNvSpPr/>
          <p:nvPr/>
        </p:nvSpPr>
        <p:spPr>
          <a:xfrm>
            <a:off x="3465251" y="5306413"/>
            <a:ext cx="6096000" cy="646331"/>
          </a:xfrm>
          <a:prstGeom prst="rect">
            <a:avLst/>
          </a:prstGeom>
        </p:spPr>
        <p:txBody>
          <a:bodyPr>
            <a:spAutoFit/>
          </a:bodyPr>
          <a:lstStyle/>
          <a:p>
            <a:pPr algn="ctr"/>
            <a:r>
              <a:rPr lang="en-US" sz="1200" dirty="0"/>
              <a:t>Curr Microbiol. 2015 Mar;70(3):383-9.</a:t>
            </a:r>
          </a:p>
          <a:p>
            <a:pPr algn="ctr"/>
            <a:r>
              <a:rPr lang="en-US" sz="1200" dirty="0"/>
              <a:t>Folia Microbiol (Praha). 2018 May;63(3):261-72.</a:t>
            </a:r>
          </a:p>
          <a:p>
            <a:pPr algn="ctr"/>
            <a:r>
              <a:rPr lang="en-US" sz="1200" dirty="0"/>
              <a:t>Front Microbiol. 2013 Nov 26;4:350.</a:t>
            </a:r>
          </a:p>
        </p:txBody>
      </p:sp>
      <p:pic>
        <p:nvPicPr>
          <p:cNvPr id="6" name="Audio 5">
            <a:hlinkClick r:id="" action="ppaction://media"/>
            <a:extLst>
              <a:ext uri="{FF2B5EF4-FFF2-40B4-BE49-F238E27FC236}">
                <a16:creationId xmlns:a16="http://schemas.microsoft.com/office/drawing/2014/main" id="{26953C61-D204-413E-98EB-FE98AF4DE8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58465613"/>
      </p:ext>
    </p:extLst>
  </p:cSld>
  <p:clrMapOvr>
    <a:masterClrMapping/>
  </p:clrMapOvr>
  <mc:AlternateContent xmlns:mc="http://schemas.openxmlformats.org/markup-compatibility/2006" xmlns:p14="http://schemas.microsoft.com/office/powerpoint/2010/main">
    <mc:Choice Requires="p14">
      <p:transition spd="slow" p14:dur="2000" advTm="74350"/>
    </mc:Choice>
    <mc:Fallback xmlns="">
      <p:transition spd="slow" advTm="7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A23B-858B-43AD-960D-F96395821683}"/>
              </a:ext>
            </a:extLst>
          </p:cNvPr>
          <p:cNvSpPr>
            <a:spLocks noGrp="1"/>
          </p:cNvSpPr>
          <p:nvPr>
            <p:ph type="title"/>
          </p:nvPr>
        </p:nvSpPr>
        <p:spPr>
          <a:xfrm>
            <a:off x="1066800" y="1139024"/>
            <a:ext cx="10058400" cy="1371600"/>
          </a:xfrm>
        </p:spPr>
        <p:txBody>
          <a:bodyPr>
            <a:normAutofit fontScale="90000"/>
          </a:bodyPr>
          <a:lstStyle/>
          <a:p>
            <a:pPr algn="ctr"/>
            <a:r>
              <a:rPr lang="en-US" dirty="0"/>
              <a:t>Gut Healing </a:t>
            </a:r>
            <a:br>
              <a:rPr lang="en-US" dirty="0"/>
            </a:br>
            <a:endParaRPr lang="en-US" dirty="0"/>
          </a:p>
        </p:txBody>
      </p:sp>
      <p:sp>
        <p:nvSpPr>
          <p:cNvPr id="3" name="Content Placeholder 2">
            <a:extLst>
              <a:ext uri="{FF2B5EF4-FFF2-40B4-BE49-F238E27FC236}">
                <a16:creationId xmlns:a16="http://schemas.microsoft.com/office/drawing/2014/main" id="{390F20D5-8910-49EA-A313-CCD97BBB0222}"/>
              </a:ext>
            </a:extLst>
          </p:cNvPr>
          <p:cNvSpPr>
            <a:spLocks noGrp="1"/>
          </p:cNvSpPr>
          <p:nvPr>
            <p:ph idx="1"/>
          </p:nvPr>
        </p:nvSpPr>
        <p:spPr>
          <a:xfrm>
            <a:off x="1066800" y="1824824"/>
            <a:ext cx="10058400" cy="3849624"/>
          </a:xfrm>
        </p:spPr>
        <p:txBody>
          <a:bodyPr>
            <a:normAutofit fontScale="92500" lnSpcReduction="10000"/>
          </a:bodyPr>
          <a:lstStyle/>
          <a:p>
            <a:pPr marL="0" indent="0">
              <a:buNone/>
            </a:pPr>
            <a:r>
              <a:rPr lang="en-US" sz="2600" b="1" dirty="0"/>
              <a:t>Multi-Prebiotic SS</a:t>
            </a:r>
          </a:p>
          <a:p>
            <a:pPr marL="0" indent="0">
              <a:buNone/>
            </a:pPr>
            <a:endParaRPr lang="en-US" dirty="0"/>
          </a:p>
          <a:p>
            <a:r>
              <a:rPr lang="en-US" sz="2000" b="1" dirty="0"/>
              <a:t>2 capsules 2 times a day (does contain shellfish for N-acetyl glucosamine)</a:t>
            </a:r>
            <a:endParaRPr lang="en-US" sz="2000" dirty="0"/>
          </a:p>
          <a:p>
            <a:pPr marL="0" indent="0">
              <a:buNone/>
            </a:pPr>
            <a:endParaRPr lang="en-US" sz="2000" dirty="0"/>
          </a:p>
          <a:p>
            <a:pPr lvl="0"/>
            <a:r>
              <a:rPr lang="en-US" sz="2000" dirty="0"/>
              <a:t>L-Glutamine</a:t>
            </a:r>
          </a:p>
          <a:p>
            <a:pPr lvl="0"/>
            <a:r>
              <a:rPr lang="en-US" sz="2000" dirty="0"/>
              <a:t>Inulin</a:t>
            </a:r>
          </a:p>
          <a:p>
            <a:pPr lvl="0"/>
            <a:r>
              <a:rPr lang="en-US" sz="2000" dirty="0"/>
              <a:t>Acacia Senegal</a:t>
            </a:r>
          </a:p>
          <a:p>
            <a:pPr lvl="0"/>
            <a:r>
              <a:rPr lang="en-US" sz="2000" dirty="0"/>
              <a:t>N-Acetyl-D-Glucosamine</a:t>
            </a:r>
          </a:p>
          <a:p>
            <a:pPr lvl="0"/>
            <a:endParaRPr lang="en-US" sz="2000" dirty="0"/>
          </a:p>
          <a:p>
            <a:pPr marL="0" lvl="0" indent="0">
              <a:buNone/>
            </a:pPr>
            <a:r>
              <a:rPr lang="en-US" sz="2000" dirty="0"/>
              <a:t>Duration 3 to 9 months based on symptom improvement</a:t>
            </a:r>
          </a:p>
          <a:p>
            <a:endParaRPr lang="en-US" dirty="0"/>
          </a:p>
        </p:txBody>
      </p:sp>
      <p:pic>
        <p:nvPicPr>
          <p:cNvPr id="4" name="Audio 3">
            <a:hlinkClick r:id="" action="ppaction://media"/>
            <a:extLst>
              <a:ext uri="{FF2B5EF4-FFF2-40B4-BE49-F238E27FC236}">
                <a16:creationId xmlns:a16="http://schemas.microsoft.com/office/drawing/2014/main" id="{52D8D0C6-88A7-4F5C-BEEA-8546CA69E6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12787284"/>
      </p:ext>
    </p:extLst>
  </p:cSld>
  <p:clrMapOvr>
    <a:masterClrMapping/>
  </p:clrMapOvr>
  <mc:AlternateContent xmlns:mc="http://schemas.openxmlformats.org/markup-compatibility/2006" xmlns:p14="http://schemas.microsoft.com/office/powerpoint/2010/main">
    <mc:Choice Requires="p14">
      <p:transition spd="slow" p14:dur="2000" advTm="49358"/>
    </mc:Choice>
    <mc:Fallback xmlns="">
      <p:transition spd="slow" advTm="4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C20AB-E773-4110-9D6C-66D5FA40C6D0}"/>
              </a:ext>
            </a:extLst>
          </p:cNvPr>
          <p:cNvSpPr>
            <a:spLocks noGrp="1"/>
          </p:cNvSpPr>
          <p:nvPr>
            <p:ph type="title"/>
          </p:nvPr>
        </p:nvSpPr>
        <p:spPr>
          <a:xfrm>
            <a:off x="1066800" y="688156"/>
            <a:ext cx="10058400" cy="1371600"/>
          </a:xfrm>
        </p:spPr>
        <p:txBody>
          <a:bodyPr/>
          <a:lstStyle/>
          <a:p>
            <a:pPr algn="ctr"/>
            <a:r>
              <a:rPr lang="en-US" dirty="0"/>
              <a:t>Glutamine</a:t>
            </a:r>
          </a:p>
        </p:txBody>
      </p:sp>
      <p:sp>
        <p:nvSpPr>
          <p:cNvPr id="3" name="Content Placeholder 2">
            <a:extLst>
              <a:ext uri="{FF2B5EF4-FFF2-40B4-BE49-F238E27FC236}">
                <a16:creationId xmlns:a16="http://schemas.microsoft.com/office/drawing/2014/main" id="{5881E8A9-109D-4191-B56F-3328AABBB8EA}"/>
              </a:ext>
            </a:extLst>
          </p:cNvPr>
          <p:cNvSpPr>
            <a:spLocks noGrp="1"/>
          </p:cNvSpPr>
          <p:nvPr>
            <p:ph idx="1"/>
          </p:nvPr>
        </p:nvSpPr>
        <p:spPr>
          <a:xfrm>
            <a:off x="1087660" y="1865600"/>
            <a:ext cx="10058400" cy="3849624"/>
          </a:xfrm>
        </p:spPr>
        <p:txBody>
          <a:bodyPr/>
          <a:lstStyle/>
          <a:p>
            <a:r>
              <a:rPr lang="en-US" dirty="0"/>
              <a:t>Glutamine is the most abundant free amino acid in human plasma and skeletal muscle. Its roles include serving as fuel for cells of the gut mucosa and immune system. </a:t>
            </a:r>
          </a:p>
          <a:p>
            <a:r>
              <a:rPr lang="en-US" dirty="0"/>
              <a:t>Intestinal permeability is thought to increase after intestinal glutamine is depleted, and glutamine supplementation can strengthen the intestinal barrier. </a:t>
            </a:r>
          </a:p>
          <a:p>
            <a:r>
              <a:rPr lang="en-US" dirty="0"/>
              <a:t>L-glutamine has been found in numerous human trials to reduce intestinal permeability.</a:t>
            </a:r>
          </a:p>
          <a:p>
            <a:endParaRPr lang="en-US" dirty="0"/>
          </a:p>
        </p:txBody>
      </p:sp>
      <p:sp>
        <p:nvSpPr>
          <p:cNvPr id="4" name="Rectangle 3">
            <a:extLst>
              <a:ext uri="{FF2B5EF4-FFF2-40B4-BE49-F238E27FC236}">
                <a16:creationId xmlns:a16="http://schemas.microsoft.com/office/drawing/2014/main" id="{8A0F9D81-0D65-4A0C-B339-C6EAC102DA5B}"/>
              </a:ext>
            </a:extLst>
          </p:cNvPr>
          <p:cNvSpPr/>
          <p:nvPr/>
        </p:nvSpPr>
        <p:spPr>
          <a:xfrm>
            <a:off x="3338838" y="5331656"/>
            <a:ext cx="6096000" cy="646331"/>
          </a:xfrm>
          <a:prstGeom prst="rect">
            <a:avLst/>
          </a:prstGeom>
        </p:spPr>
        <p:txBody>
          <a:bodyPr>
            <a:spAutoFit/>
          </a:bodyPr>
          <a:lstStyle/>
          <a:p>
            <a:pPr algn="ctr"/>
            <a:r>
              <a:rPr lang="en-US" sz="1200" dirty="0"/>
              <a:t>Eur J Appl Physiol. 2017 Dec;117(12):2569-77.</a:t>
            </a:r>
          </a:p>
          <a:p>
            <a:pPr algn="ctr"/>
            <a:r>
              <a:rPr lang="en-US" sz="1200" dirty="0"/>
              <a:t>Dig Dis Sci. 2012 Apr;57(4):1000-12.</a:t>
            </a:r>
          </a:p>
          <a:p>
            <a:pPr algn="ctr"/>
            <a:r>
              <a:rPr lang="en-US" sz="1200" dirty="0"/>
              <a:t>Tumori. 2006 Sep-Oct;92(5):396-401.</a:t>
            </a:r>
          </a:p>
        </p:txBody>
      </p:sp>
      <p:sp>
        <p:nvSpPr>
          <p:cNvPr id="7" name="TextBox 6">
            <a:extLst>
              <a:ext uri="{FF2B5EF4-FFF2-40B4-BE49-F238E27FC236}">
                <a16:creationId xmlns:a16="http://schemas.microsoft.com/office/drawing/2014/main" id="{458A1937-0935-4BDD-8741-B0907B000286}"/>
              </a:ext>
            </a:extLst>
          </p:cNvPr>
          <p:cNvSpPr txBox="1"/>
          <p:nvPr/>
        </p:nvSpPr>
        <p:spPr>
          <a:xfrm>
            <a:off x="2036780" y="3854328"/>
            <a:ext cx="8700117" cy="1477328"/>
          </a:xfrm>
          <a:prstGeom prst="rect">
            <a:avLst/>
          </a:prstGeom>
          <a:noFill/>
        </p:spPr>
        <p:txBody>
          <a:bodyPr wrap="square" rtlCol="0">
            <a:spAutoFit/>
          </a:bodyPr>
          <a:lstStyle/>
          <a:p>
            <a:pPr algn="ctr"/>
            <a:r>
              <a:rPr lang="en-US" b="1" dirty="0">
                <a:highlight>
                  <a:srgbClr val="FF0000"/>
                </a:highlight>
              </a:rPr>
              <a:t>Glutamine</a:t>
            </a:r>
            <a:r>
              <a:rPr lang="en-US" dirty="0">
                <a:highlight>
                  <a:srgbClr val="800080"/>
                </a:highlight>
              </a:rPr>
              <a:t>  </a:t>
            </a:r>
          </a:p>
          <a:p>
            <a:pPr algn="ctr"/>
            <a:endParaRPr lang="en-US" dirty="0"/>
          </a:p>
          <a:p>
            <a:pPr algn="ctr"/>
            <a:endParaRPr lang="en-US" dirty="0"/>
          </a:p>
          <a:p>
            <a:pPr algn="ctr"/>
            <a:r>
              <a:rPr lang="en-US" dirty="0">
                <a:solidFill>
                  <a:schemeClr val="accent1">
                    <a:lumMod val="75000"/>
                  </a:schemeClr>
                </a:solidFill>
                <a:highlight>
                  <a:srgbClr val="00FFFF"/>
                </a:highlight>
              </a:rPr>
              <a:t>Muscle</a:t>
            </a:r>
            <a:r>
              <a:rPr lang="en-US" dirty="0"/>
              <a:t>     </a:t>
            </a:r>
            <a:r>
              <a:rPr lang="en-US" dirty="0">
                <a:solidFill>
                  <a:schemeClr val="accent1">
                    <a:lumMod val="75000"/>
                  </a:schemeClr>
                </a:solidFill>
                <a:highlight>
                  <a:srgbClr val="C0C0C0"/>
                </a:highlight>
              </a:rPr>
              <a:t>GI Tract</a:t>
            </a:r>
            <a:r>
              <a:rPr lang="en-US" dirty="0">
                <a:solidFill>
                  <a:schemeClr val="accent1">
                    <a:lumMod val="75000"/>
                  </a:schemeClr>
                </a:solidFill>
              </a:rPr>
              <a:t>     </a:t>
            </a:r>
            <a:r>
              <a:rPr lang="en-US" dirty="0">
                <a:solidFill>
                  <a:schemeClr val="accent1">
                    <a:lumMod val="75000"/>
                  </a:schemeClr>
                </a:solidFill>
                <a:highlight>
                  <a:srgbClr val="FFFF00"/>
                </a:highlight>
              </a:rPr>
              <a:t>Immune</a:t>
            </a:r>
          </a:p>
          <a:p>
            <a:pPr algn="ctr"/>
            <a:endParaRPr lang="en-US" dirty="0"/>
          </a:p>
        </p:txBody>
      </p:sp>
      <p:cxnSp>
        <p:nvCxnSpPr>
          <p:cNvPr id="9" name="Straight Arrow Connector 8">
            <a:extLst>
              <a:ext uri="{FF2B5EF4-FFF2-40B4-BE49-F238E27FC236}">
                <a16:creationId xmlns:a16="http://schemas.microsoft.com/office/drawing/2014/main" id="{3C17C1F1-2D14-4085-A6E0-2793B6C093EA}"/>
              </a:ext>
            </a:extLst>
          </p:cNvPr>
          <p:cNvCxnSpPr>
            <a:cxnSpLocks/>
          </p:cNvCxnSpPr>
          <p:nvPr/>
        </p:nvCxnSpPr>
        <p:spPr>
          <a:xfrm>
            <a:off x="6587326" y="4201389"/>
            <a:ext cx="370645" cy="433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F17413-6DF6-4729-9CBA-4E3E80075EAB}"/>
              </a:ext>
            </a:extLst>
          </p:cNvPr>
          <p:cNvCxnSpPr>
            <a:cxnSpLocks/>
          </p:cNvCxnSpPr>
          <p:nvPr/>
        </p:nvCxnSpPr>
        <p:spPr>
          <a:xfrm flipH="1">
            <a:off x="5452094" y="4243312"/>
            <a:ext cx="295185" cy="349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2532462-3B96-4FBB-812F-9ABA074E8EFB}"/>
              </a:ext>
            </a:extLst>
          </p:cNvPr>
          <p:cNvCxnSpPr>
            <a:cxnSpLocks/>
          </p:cNvCxnSpPr>
          <p:nvPr/>
        </p:nvCxnSpPr>
        <p:spPr>
          <a:xfrm>
            <a:off x="6238878" y="4247750"/>
            <a:ext cx="0" cy="433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0850E414-3133-41A1-96C8-E0FEFEEC24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69573675"/>
      </p:ext>
    </p:extLst>
  </p:cSld>
  <p:clrMapOvr>
    <a:masterClrMapping/>
  </p:clrMapOvr>
  <mc:AlternateContent xmlns:mc="http://schemas.openxmlformats.org/markup-compatibility/2006" xmlns:p14="http://schemas.microsoft.com/office/powerpoint/2010/main">
    <mc:Choice Requires="p14">
      <p:transition spd="slow" p14:dur="2000" advTm="62189"/>
    </mc:Choice>
    <mc:Fallback xmlns="">
      <p:transition spd="slow" advTm="62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AAD08-C364-4FD0-8B8F-D4AB9ABAEE32}"/>
              </a:ext>
            </a:extLst>
          </p:cNvPr>
          <p:cNvSpPr>
            <a:spLocks noGrp="1"/>
          </p:cNvSpPr>
          <p:nvPr>
            <p:ph type="title"/>
          </p:nvPr>
        </p:nvSpPr>
        <p:spPr>
          <a:xfrm>
            <a:off x="1066800" y="733766"/>
            <a:ext cx="10058400" cy="1371600"/>
          </a:xfrm>
        </p:spPr>
        <p:txBody>
          <a:bodyPr>
            <a:normAutofit/>
          </a:bodyPr>
          <a:lstStyle/>
          <a:p>
            <a:pPr algn="ctr"/>
            <a:r>
              <a:rPr lang="en-US" dirty="0"/>
              <a:t>GI Intestinal Permeability Health</a:t>
            </a:r>
          </a:p>
        </p:txBody>
      </p:sp>
      <p:sp>
        <p:nvSpPr>
          <p:cNvPr id="3" name="Content Placeholder 2">
            <a:extLst>
              <a:ext uri="{FF2B5EF4-FFF2-40B4-BE49-F238E27FC236}">
                <a16:creationId xmlns:a16="http://schemas.microsoft.com/office/drawing/2014/main" id="{808351C5-7B33-40D1-81CD-6E9CA1A3B92E}"/>
              </a:ext>
            </a:extLst>
          </p:cNvPr>
          <p:cNvSpPr>
            <a:spLocks noGrp="1"/>
          </p:cNvSpPr>
          <p:nvPr>
            <p:ph idx="1"/>
          </p:nvPr>
        </p:nvSpPr>
        <p:spPr/>
        <p:txBody>
          <a:bodyPr>
            <a:normAutofit/>
          </a:bodyPr>
          <a:lstStyle/>
          <a:p>
            <a:pPr marL="0" indent="0" algn="ctr">
              <a:buNone/>
            </a:pPr>
            <a:r>
              <a:rPr lang="en-US" dirty="0"/>
              <a:t>L-Glutamine, Inulin, Acacia Senegal, N-Acetyl-D-Glucosamine </a:t>
            </a:r>
          </a:p>
          <a:p>
            <a:pPr marL="0" indent="0" algn="ctr">
              <a:buNone/>
            </a:pPr>
            <a:endParaRPr lang="en-US" dirty="0"/>
          </a:p>
          <a:p>
            <a:r>
              <a:rPr lang="en-US" dirty="0"/>
              <a:t>Passage of ions, water, and molecules through the intestinal wall is controlled by tight junctions of the epithelium. </a:t>
            </a:r>
          </a:p>
          <a:p>
            <a:endParaRPr lang="en-US" dirty="0"/>
          </a:p>
          <a:p>
            <a:r>
              <a:rPr lang="en-US" dirty="0"/>
              <a:t>Disruption of this pathway can result in increased intestinal permeability (leaky gut), which can lead to the translocation of endotoxins from the intestines into systemic circulation.</a:t>
            </a:r>
          </a:p>
          <a:p>
            <a:endParaRPr lang="en-US" dirty="0"/>
          </a:p>
        </p:txBody>
      </p:sp>
      <p:sp>
        <p:nvSpPr>
          <p:cNvPr id="4" name="Rectangle 3">
            <a:extLst>
              <a:ext uri="{FF2B5EF4-FFF2-40B4-BE49-F238E27FC236}">
                <a16:creationId xmlns:a16="http://schemas.microsoft.com/office/drawing/2014/main" id="{1AE5FE2F-72D1-46CF-A9FB-A1EF11DE43F6}"/>
              </a:ext>
            </a:extLst>
          </p:cNvPr>
          <p:cNvSpPr/>
          <p:nvPr/>
        </p:nvSpPr>
        <p:spPr>
          <a:xfrm>
            <a:off x="5142646" y="5605376"/>
            <a:ext cx="2985369" cy="276999"/>
          </a:xfrm>
          <a:prstGeom prst="rect">
            <a:avLst/>
          </a:prstGeom>
        </p:spPr>
        <p:txBody>
          <a:bodyPr wrap="none">
            <a:spAutoFit/>
          </a:bodyPr>
          <a:lstStyle/>
          <a:p>
            <a:r>
              <a:rPr lang="fr-FR" sz="1200" dirty="0"/>
              <a:t>Eur J Appl Physiol. 2017 Dec;117(12):2569-77.</a:t>
            </a:r>
            <a:endParaRPr lang="en-US" sz="1200" dirty="0"/>
          </a:p>
        </p:txBody>
      </p:sp>
      <p:pic>
        <p:nvPicPr>
          <p:cNvPr id="6" name="Audio 5">
            <a:hlinkClick r:id="" action="ppaction://media"/>
            <a:extLst>
              <a:ext uri="{FF2B5EF4-FFF2-40B4-BE49-F238E27FC236}">
                <a16:creationId xmlns:a16="http://schemas.microsoft.com/office/drawing/2014/main" id="{8E9FEB82-EE84-4EA5-A94A-9B9DC48916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44568672"/>
      </p:ext>
    </p:extLst>
  </p:cSld>
  <p:clrMapOvr>
    <a:masterClrMapping/>
  </p:clrMapOvr>
  <mc:AlternateContent xmlns:mc="http://schemas.openxmlformats.org/markup-compatibility/2006" xmlns:p14="http://schemas.microsoft.com/office/powerpoint/2010/main">
    <mc:Choice Requires="p14">
      <p:transition spd="slow" p14:dur="2000" advTm="89718"/>
    </mc:Choice>
    <mc:Fallback xmlns="">
      <p:transition spd="slow" advTm="8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85D9-FB77-4964-ABD6-E1C716C9FB69}"/>
              </a:ext>
            </a:extLst>
          </p:cNvPr>
          <p:cNvSpPr>
            <a:spLocks noGrp="1"/>
          </p:cNvSpPr>
          <p:nvPr>
            <p:ph type="title"/>
          </p:nvPr>
        </p:nvSpPr>
        <p:spPr>
          <a:xfrm>
            <a:off x="1066800" y="765595"/>
            <a:ext cx="10058400" cy="1371600"/>
          </a:xfrm>
        </p:spPr>
        <p:txBody>
          <a:bodyPr/>
          <a:lstStyle/>
          <a:p>
            <a:pPr algn="ctr"/>
            <a:r>
              <a:rPr lang="en-US" dirty="0"/>
              <a:t>Inulin - Fueling a Healthy Microbiome</a:t>
            </a:r>
          </a:p>
        </p:txBody>
      </p:sp>
      <p:sp>
        <p:nvSpPr>
          <p:cNvPr id="3" name="Content Placeholder 2">
            <a:extLst>
              <a:ext uri="{FF2B5EF4-FFF2-40B4-BE49-F238E27FC236}">
                <a16:creationId xmlns:a16="http://schemas.microsoft.com/office/drawing/2014/main" id="{32C5058B-BE84-42DF-9FEF-878C47AAED00}"/>
              </a:ext>
            </a:extLst>
          </p:cNvPr>
          <p:cNvSpPr>
            <a:spLocks noGrp="1"/>
          </p:cNvSpPr>
          <p:nvPr>
            <p:ph idx="1"/>
          </p:nvPr>
        </p:nvSpPr>
        <p:spPr>
          <a:xfrm>
            <a:off x="1066800" y="1864581"/>
            <a:ext cx="10058400" cy="3849624"/>
          </a:xfrm>
        </p:spPr>
        <p:txBody>
          <a:bodyPr/>
          <a:lstStyle/>
          <a:p>
            <a:r>
              <a:rPr lang="en-US" dirty="0"/>
              <a:t>Inulin and FOS are prebiotics that work synergistically with probiotics to support intestinal health. Acacia Senegal (Gum Arabic) supports colon health and has been found to reduce colon tumors in mice.</a:t>
            </a:r>
          </a:p>
          <a:p>
            <a:endParaRPr lang="en-US" sz="1100" dirty="0"/>
          </a:p>
          <a:p>
            <a:r>
              <a:rPr lang="en-US" dirty="0"/>
              <a:t>N-acetyl-D-Glucosamine strengthens the intestinal barrier.</a:t>
            </a:r>
          </a:p>
          <a:p>
            <a:pPr marL="0" indent="0">
              <a:buNone/>
            </a:pPr>
            <a:endParaRPr lang="en-US" sz="1100" dirty="0"/>
          </a:p>
          <a:p>
            <a:r>
              <a:rPr lang="en-US" dirty="0"/>
              <a:t>For example, in a study of rats with induced diarrhea predominant irritable bowel syndrome, the microvilli and tight junctions of intestinal epithelial cells were spaced more widely and the tight junction gap was widened. </a:t>
            </a:r>
          </a:p>
          <a:p>
            <a:endParaRPr lang="en-US" sz="1100" dirty="0"/>
          </a:p>
          <a:p>
            <a:r>
              <a:rPr lang="en-US" dirty="0"/>
              <a:t>After treatment with N-acetyl glucosamine, the microscopic structure of the intestinal mucosa largely normalized.</a:t>
            </a:r>
          </a:p>
          <a:p>
            <a:endParaRPr lang="en-US" dirty="0"/>
          </a:p>
        </p:txBody>
      </p:sp>
      <p:sp>
        <p:nvSpPr>
          <p:cNvPr id="4" name="Rectangle 3">
            <a:extLst>
              <a:ext uri="{FF2B5EF4-FFF2-40B4-BE49-F238E27FC236}">
                <a16:creationId xmlns:a16="http://schemas.microsoft.com/office/drawing/2014/main" id="{43AFC55F-482B-43D9-99A5-36ECC78E343E}"/>
              </a:ext>
            </a:extLst>
          </p:cNvPr>
          <p:cNvSpPr/>
          <p:nvPr/>
        </p:nvSpPr>
        <p:spPr>
          <a:xfrm>
            <a:off x="3048000" y="5483372"/>
            <a:ext cx="6096000" cy="461665"/>
          </a:xfrm>
          <a:prstGeom prst="rect">
            <a:avLst/>
          </a:prstGeom>
        </p:spPr>
        <p:txBody>
          <a:bodyPr>
            <a:spAutoFit/>
          </a:bodyPr>
          <a:lstStyle/>
          <a:p>
            <a:pPr algn="ctr"/>
            <a:r>
              <a:rPr lang="en-US" sz="1200" dirty="0">
                <a:solidFill>
                  <a:srgbClr val="000000"/>
                </a:solidFill>
                <a:latin typeface="Times New Roman" panose="02020603050405020304" pitchFamily="18" charset="0"/>
              </a:rPr>
              <a:t>Nutr Cancer. 2010;62(6):802-10.</a:t>
            </a:r>
          </a:p>
          <a:p>
            <a:pPr algn="ctr"/>
            <a:r>
              <a:rPr lang="en-US" sz="1200" dirty="0">
                <a:solidFill>
                  <a:srgbClr val="000000"/>
                </a:solidFill>
                <a:latin typeface="Times New Roman" panose="02020603050405020304" pitchFamily="18" charset="0"/>
              </a:rPr>
              <a:t>Bangladesh J Pharmacol. 2012 Oct;7(4).</a:t>
            </a:r>
          </a:p>
        </p:txBody>
      </p:sp>
      <p:pic>
        <p:nvPicPr>
          <p:cNvPr id="6" name="Audio 5">
            <a:hlinkClick r:id="" action="ppaction://media"/>
            <a:extLst>
              <a:ext uri="{FF2B5EF4-FFF2-40B4-BE49-F238E27FC236}">
                <a16:creationId xmlns:a16="http://schemas.microsoft.com/office/drawing/2014/main" id="{2F93205E-0B5E-44B6-8F69-24E537530F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39568147"/>
      </p:ext>
    </p:extLst>
  </p:cSld>
  <p:clrMapOvr>
    <a:masterClrMapping/>
  </p:clrMapOvr>
  <mc:AlternateContent xmlns:mc="http://schemas.openxmlformats.org/markup-compatibility/2006" xmlns:p14="http://schemas.microsoft.com/office/powerpoint/2010/main">
    <mc:Choice Requires="p14">
      <p:transition spd="slow" p14:dur="2000" advTm="81706"/>
    </mc:Choice>
    <mc:Fallback xmlns="">
      <p:transition spd="slow" advTm="8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EAF6-27FB-412F-8843-7A7767FF1954}"/>
              </a:ext>
            </a:extLst>
          </p:cNvPr>
          <p:cNvSpPr>
            <a:spLocks noGrp="1"/>
          </p:cNvSpPr>
          <p:nvPr>
            <p:ph type="title"/>
          </p:nvPr>
        </p:nvSpPr>
        <p:spPr>
          <a:xfrm>
            <a:off x="1066800" y="901012"/>
            <a:ext cx="10058400" cy="1371600"/>
          </a:xfrm>
        </p:spPr>
        <p:txBody>
          <a:bodyPr>
            <a:normAutofit fontScale="90000"/>
          </a:bodyPr>
          <a:lstStyle/>
          <a:p>
            <a:pPr algn="ctr"/>
            <a:r>
              <a:rPr lang="en-US" dirty="0"/>
              <a:t>Probiotics and Prebiotic </a:t>
            </a:r>
            <a:br>
              <a:rPr lang="en-US" dirty="0"/>
            </a:br>
            <a:r>
              <a:rPr lang="en-US" dirty="0"/>
              <a:t>Elimination and Post-Antibiotic Support</a:t>
            </a:r>
          </a:p>
        </p:txBody>
      </p:sp>
      <p:sp>
        <p:nvSpPr>
          <p:cNvPr id="3" name="Content Placeholder 2">
            <a:extLst>
              <a:ext uri="{FF2B5EF4-FFF2-40B4-BE49-F238E27FC236}">
                <a16:creationId xmlns:a16="http://schemas.microsoft.com/office/drawing/2014/main" id="{96157B1D-A731-4CBB-B249-749FE059A5B1}"/>
              </a:ext>
            </a:extLst>
          </p:cNvPr>
          <p:cNvSpPr>
            <a:spLocks noGrp="1"/>
          </p:cNvSpPr>
          <p:nvPr>
            <p:ph idx="1"/>
          </p:nvPr>
        </p:nvSpPr>
        <p:spPr>
          <a:xfrm>
            <a:off x="1066800" y="2325758"/>
            <a:ext cx="10058400" cy="3631230"/>
          </a:xfrm>
        </p:spPr>
        <p:txBody>
          <a:bodyPr>
            <a:normAutofit/>
          </a:bodyPr>
          <a:lstStyle/>
          <a:p>
            <a:r>
              <a:rPr lang="en-US" sz="2400" b="1" dirty="0"/>
              <a:t>ProBiotic Pro  1 capsule with smallest meal of day</a:t>
            </a:r>
            <a:endParaRPr lang="en-US" sz="2400" dirty="0"/>
          </a:p>
          <a:p>
            <a:pPr marL="0" indent="0">
              <a:buNone/>
            </a:pPr>
            <a:endParaRPr lang="en-US" dirty="0"/>
          </a:p>
          <a:p>
            <a:pPr lvl="0"/>
            <a:r>
              <a:rPr lang="en-US" i="1" dirty="0"/>
              <a:t>Bifidobacterium bifidum</a:t>
            </a:r>
            <a:endParaRPr lang="en-US" dirty="0"/>
          </a:p>
          <a:p>
            <a:pPr lvl="0"/>
            <a:r>
              <a:rPr lang="en-US" i="1" dirty="0"/>
              <a:t>Bifidobacterium</a:t>
            </a:r>
            <a:r>
              <a:rPr lang="en-US" dirty="0"/>
              <a:t> breve</a:t>
            </a:r>
          </a:p>
          <a:p>
            <a:pPr lvl="0"/>
            <a:r>
              <a:rPr lang="en-US" i="1" dirty="0"/>
              <a:t>Lactobacillus rhamnosus</a:t>
            </a:r>
            <a:endParaRPr lang="en-US" dirty="0"/>
          </a:p>
          <a:p>
            <a:pPr lvl="0"/>
            <a:r>
              <a:rPr lang="en-US" i="1" dirty="0"/>
              <a:t>Saccharomyces boulardii</a:t>
            </a:r>
            <a:endParaRPr lang="en-US" dirty="0"/>
          </a:p>
          <a:p>
            <a:endParaRPr lang="en-US" dirty="0"/>
          </a:p>
          <a:p>
            <a:pPr marL="0" indent="0">
              <a:buNone/>
            </a:pPr>
            <a:r>
              <a:rPr lang="en-US" dirty="0"/>
              <a:t>Duration 6 to 12  months based on symptom improvement</a:t>
            </a:r>
          </a:p>
          <a:p>
            <a:pPr marL="0" indent="0">
              <a:buNone/>
            </a:pPr>
            <a:r>
              <a:rPr lang="en-US" dirty="0"/>
              <a:t>Note: Should be used during and after any antibiotics for 3 to 6 months</a:t>
            </a:r>
          </a:p>
          <a:p>
            <a:endParaRPr lang="en-US" dirty="0"/>
          </a:p>
        </p:txBody>
      </p:sp>
    </p:spTree>
    <p:extLst>
      <p:ext uri="{BB962C8B-B14F-4D97-AF65-F5344CB8AC3E}">
        <p14:creationId xmlns:p14="http://schemas.microsoft.com/office/powerpoint/2010/main" val="108837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F6D2-D5B4-4ABA-9AB1-F2E09FC11DC6}"/>
              </a:ext>
            </a:extLst>
          </p:cNvPr>
          <p:cNvSpPr>
            <a:spLocks noGrp="1"/>
          </p:cNvSpPr>
          <p:nvPr>
            <p:ph type="title"/>
          </p:nvPr>
        </p:nvSpPr>
        <p:spPr>
          <a:xfrm>
            <a:off x="1066800" y="975832"/>
            <a:ext cx="10058400" cy="1371600"/>
          </a:xfrm>
        </p:spPr>
        <p:txBody>
          <a:bodyPr/>
          <a:lstStyle/>
          <a:p>
            <a:pPr algn="ctr"/>
            <a:r>
              <a:rPr lang="en-US" dirty="0"/>
              <a:t>Reclaiming the GI Tract Neighborhood</a:t>
            </a:r>
          </a:p>
        </p:txBody>
      </p:sp>
      <p:pic>
        <p:nvPicPr>
          <p:cNvPr id="6" name="Picture 5">
            <a:extLst>
              <a:ext uri="{FF2B5EF4-FFF2-40B4-BE49-F238E27FC236}">
                <a16:creationId xmlns:a16="http://schemas.microsoft.com/office/drawing/2014/main" id="{2B65BA63-B2EF-42D6-844B-ADB8EDE89CE1}"/>
              </a:ext>
            </a:extLst>
          </p:cNvPr>
          <p:cNvPicPr>
            <a:picLocks noChangeAspect="1"/>
          </p:cNvPicPr>
          <p:nvPr/>
        </p:nvPicPr>
        <p:blipFill>
          <a:blip r:embed="rId4"/>
          <a:stretch>
            <a:fillRect/>
          </a:stretch>
        </p:blipFill>
        <p:spPr>
          <a:xfrm>
            <a:off x="4842256" y="2103120"/>
            <a:ext cx="2507488" cy="3761232"/>
          </a:xfrm>
          <a:prstGeom prst="rect">
            <a:avLst/>
          </a:prstGeom>
        </p:spPr>
      </p:pic>
      <p:pic>
        <p:nvPicPr>
          <p:cNvPr id="3" name="Audio 2">
            <a:hlinkClick r:id="" action="ppaction://media"/>
            <a:extLst>
              <a:ext uri="{FF2B5EF4-FFF2-40B4-BE49-F238E27FC236}">
                <a16:creationId xmlns:a16="http://schemas.microsoft.com/office/drawing/2014/main" id="{89C29590-1003-4FA4-A14C-E79C20BCEC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49670358"/>
      </p:ext>
    </p:extLst>
  </p:cSld>
  <p:clrMapOvr>
    <a:masterClrMapping/>
  </p:clrMapOvr>
  <mc:AlternateContent xmlns:mc="http://schemas.openxmlformats.org/markup-compatibility/2006" xmlns:p14="http://schemas.microsoft.com/office/powerpoint/2010/main">
    <mc:Choice Requires="p14">
      <p:transition spd="slow" p14:dur="2000" advTm="50899"/>
    </mc:Choice>
    <mc:Fallback xmlns="">
      <p:transition spd="slow" advTm="50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3D38-ACD7-469B-B604-5F26A30DD2DC}"/>
              </a:ext>
            </a:extLst>
          </p:cNvPr>
          <p:cNvSpPr>
            <a:spLocks noGrp="1"/>
          </p:cNvSpPr>
          <p:nvPr>
            <p:ph type="title"/>
          </p:nvPr>
        </p:nvSpPr>
        <p:spPr>
          <a:xfrm>
            <a:off x="1066799" y="1027615"/>
            <a:ext cx="10058400" cy="1371600"/>
          </a:xfrm>
        </p:spPr>
        <p:txBody>
          <a:bodyPr/>
          <a:lstStyle/>
          <a:p>
            <a:pPr algn="ctr"/>
            <a:r>
              <a:rPr lang="en-US" dirty="0"/>
              <a:t>S. boulardii</a:t>
            </a:r>
          </a:p>
        </p:txBody>
      </p:sp>
      <p:sp>
        <p:nvSpPr>
          <p:cNvPr id="3" name="Content Placeholder 2">
            <a:extLst>
              <a:ext uri="{FF2B5EF4-FFF2-40B4-BE49-F238E27FC236}">
                <a16:creationId xmlns:a16="http://schemas.microsoft.com/office/drawing/2014/main" id="{D434B410-DC42-4E63-AD5A-D69B8B5A5A42}"/>
              </a:ext>
            </a:extLst>
          </p:cNvPr>
          <p:cNvSpPr>
            <a:spLocks noGrp="1"/>
          </p:cNvSpPr>
          <p:nvPr>
            <p:ph idx="1"/>
          </p:nvPr>
        </p:nvSpPr>
        <p:spPr>
          <a:xfrm>
            <a:off x="1066800" y="2798859"/>
            <a:ext cx="10058400" cy="3849624"/>
          </a:xfrm>
        </p:spPr>
        <p:txBody>
          <a:bodyPr>
            <a:normAutofit/>
          </a:bodyPr>
          <a:lstStyle/>
          <a:p>
            <a:r>
              <a:rPr lang="en-US" sz="2400" dirty="0"/>
              <a:t>To offset the damaging effects of antibiotics on the gut microbiota and to discourage candidiasis, it is advised that patients taking antibiotics supplement with a high-dose post-antibiotic probiotic formula that includes Saccharomyces boulardii, L. rhamosus, B. bifidum, and B. breve. S. boulardii is a yeast-based probiotic that is not killed by antibiotics and is therefore especially supportive during antibiotic therapy.</a:t>
            </a:r>
          </a:p>
        </p:txBody>
      </p:sp>
      <p:sp>
        <p:nvSpPr>
          <p:cNvPr id="4" name="Rectangle 3">
            <a:extLst>
              <a:ext uri="{FF2B5EF4-FFF2-40B4-BE49-F238E27FC236}">
                <a16:creationId xmlns:a16="http://schemas.microsoft.com/office/drawing/2014/main" id="{F021E83C-D123-490F-AB2C-6313DFE62F54}"/>
              </a:ext>
            </a:extLst>
          </p:cNvPr>
          <p:cNvSpPr/>
          <p:nvPr/>
        </p:nvSpPr>
        <p:spPr>
          <a:xfrm>
            <a:off x="4444874" y="6076906"/>
            <a:ext cx="3302251" cy="276999"/>
          </a:xfrm>
          <a:prstGeom prst="rect">
            <a:avLst/>
          </a:prstGeom>
        </p:spPr>
        <p:txBody>
          <a:bodyPr wrap="none">
            <a:spAutoFit/>
          </a:bodyPr>
          <a:lstStyle/>
          <a:p>
            <a:r>
              <a:rPr lang="en-US" sz="1200" dirty="0"/>
              <a:t>World J Gastroenterol. 2010 May 14;16(18):2202-22.</a:t>
            </a:r>
          </a:p>
        </p:txBody>
      </p:sp>
      <p:pic>
        <p:nvPicPr>
          <p:cNvPr id="6" name="Audio 5">
            <a:hlinkClick r:id="" action="ppaction://media"/>
            <a:extLst>
              <a:ext uri="{FF2B5EF4-FFF2-40B4-BE49-F238E27FC236}">
                <a16:creationId xmlns:a16="http://schemas.microsoft.com/office/drawing/2014/main" id="{1E5C3688-72CD-4998-8B61-F8C026DD27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88623460"/>
      </p:ext>
    </p:extLst>
  </p:cSld>
  <p:clrMapOvr>
    <a:masterClrMapping/>
  </p:clrMapOvr>
  <mc:AlternateContent xmlns:mc="http://schemas.openxmlformats.org/markup-compatibility/2006" xmlns:p14="http://schemas.microsoft.com/office/powerpoint/2010/main">
    <mc:Choice Requires="p14">
      <p:transition spd="slow" p14:dur="2000" advTm="39022"/>
    </mc:Choice>
    <mc:Fallback xmlns="">
      <p:transition spd="slow" advTm="3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68EBD-F885-4369-B762-E002968C7D3A}"/>
              </a:ext>
            </a:extLst>
          </p:cNvPr>
          <p:cNvSpPr>
            <a:spLocks noGrp="1"/>
          </p:cNvSpPr>
          <p:nvPr>
            <p:ph type="title"/>
          </p:nvPr>
        </p:nvSpPr>
        <p:spPr/>
        <p:txBody>
          <a:bodyPr/>
          <a:lstStyle/>
          <a:p>
            <a:pPr algn="ctr"/>
            <a:r>
              <a:rPr lang="en-US" dirty="0"/>
              <a:t>BioFilm Mitigation</a:t>
            </a:r>
          </a:p>
        </p:txBody>
      </p:sp>
      <p:sp>
        <p:nvSpPr>
          <p:cNvPr id="3" name="Content Placeholder 2">
            <a:extLst>
              <a:ext uri="{FF2B5EF4-FFF2-40B4-BE49-F238E27FC236}">
                <a16:creationId xmlns:a16="http://schemas.microsoft.com/office/drawing/2014/main" id="{D6A552D1-5BC2-4474-8E14-68D45B62888C}"/>
              </a:ext>
            </a:extLst>
          </p:cNvPr>
          <p:cNvSpPr>
            <a:spLocks noGrp="1"/>
          </p:cNvSpPr>
          <p:nvPr>
            <p:ph idx="1"/>
          </p:nvPr>
        </p:nvSpPr>
        <p:spPr>
          <a:xfrm>
            <a:off x="1066800" y="1954836"/>
            <a:ext cx="10058400" cy="3849624"/>
          </a:xfrm>
        </p:spPr>
        <p:txBody>
          <a:bodyPr>
            <a:normAutofit fontScale="85000" lnSpcReduction="20000"/>
          </a:bodyPr>
          <a:lstStyle/>
          <a:p>
            <a:pPr marL="0" indent="0">
              <a:buNone/>
            </a:pPr>
            <a:r>
              <a:rPr lang="en-US" sz="2400" b="1" dirty="0"/>
              <a:t>GI DR-PRO  1 capsule 2 times a day way</a:t>
            </a:r>
            <a:r>
              <a:rPr lang="en-US" sz="2000" b="1" dirty="0"/>
              <a:t> </a:t>
            </a:r>
          </a:p>
          <a:p>
            <a:pPr marL="0" indent="0">
              <a:buNone/>
            </a:pPr>
            <a:r>
              <a:rPr lang="en-US" sz="1800" b="1" dirty="0"/>
              <a:t>30 minutes before meal or 60 minutes after meal (not for patients with ulcers or gastritis)</a:t>
            </a:r>
          </a:p>
          <a:p>
            <a:pPr marL="0" indent="0">
              <a:buNone/>
            </a:pPr>
            <a:endParaRPr lang="en-US" sz="1200" dirty="0"/>
          </a:p>
          <a:p>
            <a:pPr lvl="0"/>
            <a:r>
              <a:rPr lang="en-US" sz="1800" dirty="0"/>
              <a:t>Glucoamylase</a:t>
            </a:r>
          </a:p>
          <a:p>
            <a:pPr lvl="0"/>
            <a:r>
              <a:rPr lang="en-US" sz="1800" dirty="0">
                <a:solidFill>
                  <a:srgbClr val="C00000"/>
                </a:solidFill>
              </a:rPr>
              <a:t>Chitosanase</a:t>
            </a:r>
          </a:p>
          <a:p>
            <a:pPr lvl="0"/>
            <a:r>
              <a:rPr lang="en-US" sz="1800" dirty="0">
                <a:solidFill>
                  <a:srgbClr val="C00000"/>
                </a:solidFill>
              </a:rPr>
              <a:t>Cellulase</a:t>
            </a:r>
          </a:p>
          <a:p>
            <a:pPr lvl="0"/>
            <a:r>
              <a:rPr lang="en-US" sz="1800" dirty="0"/>
              <a:t>Hemicellulase</a:t>
            </a:r>
          </a:p>
          <a:p>
            <a:pPr lvl="0"/>
            <a:r>
              <a:rPr lang="en-US" sz="1800" dirty="0"/>
              <a:t>Beta-Glucanase</a:t>
            </a:r>
          </a:p>
          <a:p>
            <a:pPr lvl="0"/>
            <a:r>
              <a:rPr lang="en-US" sz="1800" dirty="0"/>
              <a:t>Protease/Peptidase, endopeptidase, exopeptidase, </a:t>
            </a:r>
            <a:r>
              <a:rPr lang="en-US" sz="1800" b="1" dirty="0">
                <a:solidFill>
                  <a:srgbClr val="C00000"/>
                </a:solidFill>
              </a:rPr>
              <a:t>DPP-IV</a:t>
            </a:r>
          </a:p>
          <a:p>
            <a:pPr lvl="0"/>
            <a:r>
              <a:rPr lang="en-US" sz="1800" dirty="0">
                <a:solidFill>
                  <a:srgbClr val="C00000"/>
                </a:solidFill>
              </a:rPr>
              <a:t>Lysozyme</a:t>
            </a:r>
          </a:p>
          <a:p>
            <a:pPr lvl="0"/>
            <a:r>
              <a:rPr lang="en-US" sz="1800" dirty="0"/>
              <a:t>Serratia peptidase</a:t>
            </a:r>
          </a:p>
          <a:p>
            <a:pPr lvl="0"/>
            <a:endParaRPr lang="en-US" sz="1800" dirty="0"/>
          </a:p>
          <a:p>
            <a:pPr marL="0" lvl="0" indent="0">
              <a:buNone/>
            </a:pPr>
            <a:r>
              <a:rPr lang="en-US" sz="1800" dirty="0"/>
              <a:t>Duration:  2 to 4 months depending on symptoms (discontinue if patient complains of gastric discomfort)</a:t>
            </a:r>
          </a:p>
          <a:p>
            <a:endParaRPr lang="en-US" dirty="0"/>
          </a:p>
        </p:txBody>
      </p:sp>
    </p:spTree>
    <p:extLst>
      <p:ext uri="{BB962C8B-B14F-4D97-AF65-F5344CB8AC3E}">
        <p14:creationId xmlns:p14="http://schemas.microsoft.com/office/powerpoint/2010/main" val="278167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589E-BF8A-4C25-8EE1-A802F1B027AC}"/>
              </a:ext>
            </a:extLst>
          </p:cNvPr>
          <p:cNvSpPr>
            <a:spLocks noGrp="1"/>
          </p:cNvSpPr>
          <p:nvPr>
            <p:ph type="title"/>
          </p:nvPr>
        </p:nvSpPr>
        <p:spPr>
          <a:xfrm>
            <a:off x="1066800" y="1258647"/>
            <a:ext cx="10058400" cy="1371600"/>
          </a:xfrm>
        </p:spPr>
        <p:txBody>
          <a:bodyPr>
            <a:normAutofit fontScale="90000"/>
          </a:bodyPr>
          <a:lstStyle/>
          <a:p>
            <a:pPr algn="ctr"/>
            <a:r>
              <a:rPr lang="en-US" sz="5300" dirty="0"/>
              <a:t>Probiotics and Prebiotics for </a:t>
            </a:r>
            <a:r>
              <a:rPr lang="en-US" sz="5300" dirty="0">
                <a:solidFill>
                  <a:srgbClr val="C00000"/>
                </a:solidFill>
              </a:rPr>
              <a:t>Biofilm</a:t>
            </a:r>
            <a:r>
              <a:rPr lang="en-US" sz="5300" dirty="0"/>
              <a:t> Disruption and Post-Antibiotics </a:t>
            </a:r>
            <a:br>
              <a:rPr lang="en-US" dirty="0"/>
            </a:br>
            <a:endParaRPr lang="en-US" dirty="0"/>
          </a:p>
        </p:txBody>
      </p:sp>
      <p:sp>
        <p:nvSpPr>
          <p:cNvPr id="3" name="Content Placeholder 2">
            <a:extLst>
              <a:ext uri="{FF2B5EF4-FFF2-40B4-BE49-F238E27FC236}">
                <a16:creationId xmlns:a16="http://schemas.microsoft.com/office/drawing/2014/main" id="{00C9F594-FA78-42D5-88CC-7323F066E02A}"/>
              </a:ext>
            </a:extLst>
          </p:cNvPr>
          <p:cNvSpPr>
            <a:spLocks noGrp="1"/>
          </p:cNvSpPr>
          <p:nvPr>
            <p:ph idx="1"/>
          </p:nvPr>
        </p:nvSpPr>
        <p:spPr>
          <a:xfrm>
            <a:off x="1242231" y="2293974"/>
            <a:ext cx="10058400" cy="3849624"/>
          </a:xfrm>
        </p:spPr>
        <p:txBody>
          <a:bodyPr>
            <a:normAutofit/>
          </a:bodyPr>
          <a:lstStyle/>
          <a:p>
            <a:r>
              <a:rPr lang="en-US" dirty="0"/>
              <a:t>Bifidobacterium bifidum, Lactobacillus acidophilus, Lactobacillus rhamnosus, Streptococcus thermophilus, Fructooligosaccharides, Saccharomyces boulardii, and Bifidobacterium breve </a:t>
            </a:r>
          </a:p>
          <a:p>
            <a:r>
              <a:rPr lang="en-US" dirty="0"/>
              <a:t>Restoring the gut microbiota during candidiasis can improve healing, while ongoing probiotic support can inhibit future Candida overgrowth. Lactic acid bacteria exhibits antifungal activity against Candida. </a:t>
            </a:r>
          </a:p>
          <a:p>
            <a:r>
              <a:rPr lang="en-US" dirty="0"/>
              <a:t>A combination of L. rhamnosus, L. acidophilus, and B. bifidum was found to inhibit the colonization of the oral cavity with Candida in elderly denture wearers.</a:t>
            </a:r>
          </a:p>
          <a:p>
            <a:r>
              <a:rPr lang="en-US" dirty="0"/>
              <a:t>One mechanism by which probiotics exert anti-Candida actions is through disruption of Candida biofilms.</a:t>
            </a:r>
          </a:p>
          <a:p>
            <a:r>
              <a:rPr lang="en-US" dirty="0"/>
              <a:t>Prebiotics such as fructooligosaccharides fuel probiotic organisms and can have synergistic actions when combined with probiotics. </a:t>
            </a:r>
          </a:p>
          <a:p>
            <a:endParaRPr lang="en-US" dirty="0"/>
          </a:p>
        </p:txBody>
      </p:sp>
      <p:sp>
        <p:nvSpPr>
          <p:cNvPr id="4" name="Rectangle 3">
            <a:extLst>
              <a:ext uri="{FF2B5EF4-FFF2-40B4-BE49-F238E27FC236}">
                <a16:creationId xmlns:a16="http://schemas.microsoft.com/office/drawing/2014/main" id="{C493BEE3-8583-4641-8009-0F1E8217C7C9}"/>
              </a:ext>
            </a:extLst>
          </p:cNvPr>
          <p:cNvSpPr/>
          <p:nvPr/>
        </p:nvSpPr>
        <p:spPr>
          <a:xfrm>
            <a:off x="7525434" y="5079067"/>
            <a:ext cx="6096000" cy="830997"/>
          </a:xfrm>
          <a:prstGeom prst="rect">
            <a:avLst/>
          </a:prstGeom>
        </p:spPr>
        <p:txBody>
          <a:bodyPr>
            <a:spAutoFit/>
          </a:bodyPr>
          <a:lstStyle/>
          <a:p>
            <a:pPr algn="ctr"/>
            <a:r>
              <a:rPr lang="en-US" sz="1200" dirty="0">
                <a:solidFill>
                  <a:srgbClr val="000000"/>
                </a:solidFill>
              </a:rPr>
              <a:t>Turk J Med Sci. 2019 Feb 11;49(1):375-83.</a:t>
            </a:r>
          </a:p>
          <a:p>
            <a:pPr algn="ctr"/>
            <a:r>
              <a:rPr lang="en-US" sz="1200" dirty="0">
                <a:solidFill>
                  <a:srgbClr val="000000"/>
                </a:solidFill>
              </a:rPr>
              <a:t>J Prosthodont. 2015 Apr;24(3):194-9.</a:t>
            </a:r>
          </a:p>
          <a:p>
            <a:pPr algn="ctr"/>
            <a:r>
              <a:rPr lang="en-US" sz="1200" dirty="0">
                <a:solidFill>
                  <a:srgbClr val="000000"/>
                </a:solidFill>
              </a:rPr>
              <a:t>Biofouling. 2018 Feb;34(2):212-25.</a:t>
            </a:r>
          </a:p>
          <a:p>
            <a:pPr algn="ctr"/>
            <a:r>
              <a:rPr lang="en-US" sz="1200" dirty="0">
                <a:solidFill>
                  <a:srgbClr val="000000"/>
                </a:solidFill>
              </a:rPr>
              <a:t>Appl Microbiol. 2016 Dec;121(6):1737-44.</a:t>
            </a:r>
          </a:p>
        </p:txBody>
      </p:sp>
      <p:pic>
        <p:nvPicPr>
          <p:cNvPr id="6" name="Audio 5">
            <a:hlinkClick r:id="" action="ppaction://media"/>
            <a:extLst>
              <a:ext uri="{FF2B5EF4-FFF2-40B4-BE49-F238E27FC236}">
                <a16:creationId xmlns:a16="http://schemas.microsoft.com/office/drawing/2014/main" id="{C4F99BC4-4871-41E4-899A-EFC4D322DB3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537360381"/>
      </p:ext>
    </p:extLst>
  </p:cSld>
  <p:clrMapOvr>
    <a:masterClrMapping/>
  </p:clrMapOvr>
  <mc:AlternateContent xmlns:mc="http://schemas.openxmlformats.org/markup-compatibility/2006" xmlns:p14="http://schemas.microsoft.com/office/powerpoint/2010/main">
    <mc:Choice Requires="p14">
      <p:transition spd="slow" p14:dur="2000" advTm="155035"/>
    </mc:Choice>
    <mc:Fallback xmlns="">
      <p:transition spd="slow" advTm="15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51D0-C079-46E3-906C-F863BD6DC3FC}"/>
              </a:ext>
            </a:extLst>
          </p:cNvPr>
          <p:cNvSpPr>
            <a:spLocks noGrp="1"/>
          </p:cNvSpPr>
          <p:nvPr>
            <p:ph type="title"/>
          </p:nvPr>
        </p:nvSpPr>
        <p:spPr>
          <a:xfrm>
            <a:off x="1066800" y="1060037"/>
            <a:ext cx="10058400" cy="1371600"/>
          </a:xfrm>
        </p:spPr>
        <p:txBody>
          <a:bodyPr>
            <a:normAutofit fontScale="90000"/>
          </a:bodyPr>
          <a:lstStyle/>
          <a:p>
            <a:pPr algn="ctr"/>
            <a:r>
              <a:rPr lang="en-US" dirty="0"/>
              <a:t>Diet </a:t>
            </a:r>
            <a:br>
              <a:rPr lang="en-US" dirty="0"/>
            </a:br>
            <a:endParaRPr lang="en-US" dirty="0"/>
          </a:p>
        </p:txBody>
      </p:sp>
      <p:sp>
        <p:nvSpPr>
          <p:cNvPr id="3" name="Content Placeholder 2">
            <a:extLst>
              <a:ext uri="{FF2B5EF4-FFF2-40B4-BE49-F238E27FC236}">
                <a16:creationId xmlns:a16="http://schemas.microsoft.com/office/drawing/2014/main" id="{A37C6E12-C5CF-4F1E-9624-DC97C13F94A1}"/>
              </a:ext>
            </a:extLst>
          </p:cNvPr>
          <p:cNvSpPr>
            <a:spLocks noGrp="1"/>
          </p:cNvSpPr>
          <p:nvPr>
            <p:ph idx="1"/>
          </p:nvPr>
        </p:nvSpPr>
        <p:spPr>
          <a:xfrm>
            <a:off x="969146" y="1662520"/>
            <a:ext cx="10429782" cy="4334227"/>
          </a:xfrm>
        </p:spPr>
        <p:txBody>
          <a:bodyPr>
            <a:normAutofit lnSpcReduction="10000"/>
          </a:bodyPr>
          <a:lstStyle/>
          <a:p>
            <a:r>
              <a:rPr lang="en-US" sz="2400" dirty="0"/>
              <a:t>Food sensitivity plan. </a:t>
            </a:r>
          </a:p>
          <a:p>
            <a:r>
              <a:rPr lang="en-US" sz="2400" dirty="0"/>
              <a:t>Eating foods that contain gluten is also discouraged. </a:t>
            </a:r>
          </a:p>
          <a:p>
            <a:r>
              <a:rPr lang="en-US" sz="2400" dirty="0"/>
              <a:t>Modified Mediterranean: Avoiding carbohydrates is critical to restoring the health of patients with candidiasis. Carbohydrates feed yeast, as illustrated by the fact that bread needs yeast to rise. </a:t>
            </a:r>
          </a:p>
          <a:p>
            <a:r>
              <a:rPr lang="en-US" sz="2400" dirty="0"/>
              <a:t>Fermented foods such as beer also require yeast, which is why fermented foods are excluded on a typical anti-Candida diet. </a:t>
            </a:r>
          </a:p>
          <a:p>
            <a:r>
              <a:rPr lang="en-US" sz="2400" dirty="0"/>
              <a:t>This diet also excludes sugar, sweeteners of any kind including honey, white potatoes, and refined carbohydrates including baked goods and white pasta. </a:t>
            </a:r>
          </a:p>
          <a:p>
            <a:r>
              <a:rPr lang="en-US" sz="2400" dirty="0"/>
              <a:t>Many practitioners also ask their Candida patients to avoid cheese due to the mold content.  </a:t>
            </a:r>
          </a:p>
          <a:p>
            <a:endParaRPr lang="en-US" dirty="0"/>
          </a:p>
        </p:txBody>
      </p:sp>
      <p:pic>
        <p:nvPicPr>
          <p:cNvPr id="5" name="Audio 4">
            <a:hlinkClick r:id="" action="ppaction://media"/>
            <a:extLst>
              <a:ext uri="{FF2B5EF4-FFF2-40B4-BE49-F238E27FC236}">
                <a16:creationId xmlns:a16="http://schemas.microsoft.com/office/drawing/2014/main" id="{B0804C00-DC87-4CF8-A446-38EF002FD5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298901657"/>
      </p:ext>
    </p:extLst>
  </p:cSld>
  <p:clrMapOvr>
    <a:masterClrMapping/>
  </p:clrMapOvr>
  <mc:AlternateContent xmlns:mc="http://schemas.openxmlformats.org/markup-compatibility/2006" xmlns:p14="http://schemas.microsoft.com/office/powerpoint/2010/main">
    <mc:Choice Requires="p14">
      <p:transition spd="slow" p14:dur="2000" advTm="69599"/>
    </mc:Choice>
    <mc:Fallback xmlns="">
      <p:transition spd="slow" advTm="6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713F-6579-4507-8336-B902BF6DEDAB}"/>
              </a:ext>
            </a:extLst>
          </p:cNvPr>
          <p:cNvSpPr>
            <a:spLocks noGrp="1"/>
          </p:cNvSpPr>
          <p:nvPr>
            <p:ph type="title"/>
          </p:nvPr>
        </p:nvSpPr>
        <p:spPr>
          <a:xfrm>
            <a:off x="1066800" y="1195904"/>
            <a:ext cx="10058400" cy="1371600"/>
          </a:xfrm>
        </p:spPr>
        <p:txBody>
          <a:bodyPr/>
          <a:lstStyle/>
          <a:p>
            <a:pPr algn="ctr"/>
            <a:r>
              <a:rPr lang="en-US" dirty="0"/>
              <a:t>Diet – More Food for Thought</a:t>
            </a:r>
          </a:p>
        </p:txBody>
      </p:sp>
      <p:sp>
        <p:nvSpPr>
          <p:cNvPr id="3" name="Content Placeholder 2">
            <a:extLst>
              <a:ext uri="{FF2B5EF4-FFF2-40B4-BE49-F238E27FC236}">
                <a16:creationId xmlns:a16="http://schemas.microsoft.com/office/drawing/2014/main" id="{E8D316F9-C30E-4646-B6BC-41195305FF9B}"/>
              </a:ext>
            </a:extLst>
          </p:cNvPr>
          <p:cNvSpPr>
            <a:spLocks noGrp="1"/>
          </p:cNvSpPr>
          <p:nvPr>
            <p:ph idx="1"/>
          </p:nvPr>
        </p:nvSpPr>
        <p:spPr>
          <a:xfrm>
            <a:off x="1066800" y="2878372"/>
            <a:ext cx="10058400" cy="3849624"/>
          </a:xfrm>
        </p:spPr>
        <p:txBody>
          <a:bodyPr/>
          <a:lstStyle/>
          <a:p>
            <a:r>
              <a:rPr lang="en-US" sz="3200" dirty="0"/>
              <a:t>Permitted are organic meats, non-starchy vegetables, brown rice, and quinoa. </a:t>
            </a:r>
            <a:r>
              <a:rPr lang="en-US" sz="3200" dirty="0">
                <a:solidFill>
                  <a:srgbClr val="C00000"/>
                </a:solidFill>
              </a:rPr>
              <a:t>(limit carbs to 100 grams/day)</a:t>
            </a:r>
          </a:p>
          <a:p>
            <a:endParaRPr lang="en-US" dirty="0"/>
          </a:p>
        </p:txBody>
      </p:sp>
      <p:pic>
        <p:nvPicPr>
          <p:cNvPr id="5" name="Audio 4">
            <a:hlinkClick r:id="" action="ppaction://media"/>
            <a:extLst>
              <a:ext uri="{FF2B5EF4-FFF2-40B4-BE49-F238E27FC236}">
                <a16:creationId xmlns:a16="http://schemas.microsoft.com/office/drawing/2014/main" id="{0A0E4542-9C13-4811-9E93-028FD61B55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19401280"/>
      </p:ext>
    </p:extLst>
  </p:cSld>
  <p:clrMapOvr>
    <a:masterClrMapping/>
  </p:clrMapOvr>
  <mc:AlternateContent xmlns:mc="http://schemas.openxmlformats.org/markup-compatibility/2006" xmlns:p14="http://schemas.microsoft.com/office/powerpoint/2010/main">
    <mc:Choice Requires="p14">
      <p:transition spd="slow" p14:dur="2000" advTm="102863"/>
    </mc:Choice>
    <mc:Fallback xmlns="">
      <p:transition spd="slow" advTm="102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12FD-35CB-4F0B-987B-847B056F23FE}"/>
              </a:ext>
            </a:extLst>
          </p:cNvPr>
          <p:cNvSpPr>
            <a:spLocks noGrp="1"/>
          </p:cNvSpPr>
          <p:nvPr>
            <p:ph type="title"/>
          </p:nvPr>
        </p:nvSpPr>
        <p:spPr>
          <a:xfrm>
            <a:off x="1066800" y="732041"/>
            <a:ext cx="10058400" cy="1371600"/>
          </a:xfrm>
        </p:spPr>
        <p:txBody>
          <a:bodyPr/>
          <a:lstStyle/>
          <a:p>
            <a:pPr algn="ctr"/>
            <a:r>
              <a:rPr lang="en-US" dirty="0"/>
              <a:t>Avoid the Dirty Dozen Foods</a:t>
            </a:r>
          </a:p>
        </p:txBody>
      </p:sp>
      <p:sp>
        <p:nvSpPr>
          <p:cNvPr id="3" name="Content Placeholder 2">
            <a:extLst>
              <a:ext uri="{FF2B5EF4-FFF2-40B4-BE49-F238E27FC236}">
                <a16:creationId xmlns:a16="http://schemas.microsoft.com/office/drawing/2014/main" id="{30EDF881-83B6-4644-B6D5-391C8ACD39D9}"/>
              </a:ext>
            </a:extLst>
          </p:cNvPr>
          <p:cNvSpPr>
            <a:spLocks noGrp="1"/>
          </p:cNvSpPr>
          <p:nvPr>
            <p:ph idx="1"/>
          </p:nvPr>
        </p:nvSpPr>
        <p:spPr>
          <a:xfrm>
            <a:off x="927652" y="2087218"/>
            <a:ext cx="10058400" cy="3322918"/>
          </a:xfrm>
        </p:spPr>
        <p:txBody>
          <a:bodyPr>
            <a:normAutofit fontScale="85000" lnSpcReduction="20000"/>
          </a:bodyPr>
          <a:lstStyle/>
          <a:p>
            <a:pPr marL="0" indent="0">
              <a:buNone/>
            </a:pPr>
            <a:r>
              <a:rPr lang="en-US" sz="3300" b="1" dirty="0"/>
              <a:t>The 2021 Dirty Dozen Foods List</a:t>
            </a:r>
          </a:p>
          <a:p>
            <a:r>
              <a:rPr lang="en-US" sz="3300" dirty="0"/>
              <a:t>Strawberries</a:t>
            </a:r>
          </a:p>
          <a:p>
            <a:r>
              <a:rPr lang="en-US" sz="3300" dirty="0"/>
              <a:t>Spinach</a:t>
            </a:r>
          </a:p>
          <a:p>
            <a:r>
              <a:rPr lang="en-US" sz="3300" dirty="0"/>
              <a:t>Kale</a:t>
            </a:r>
          </a:p>
          <a:p>
            <a:r>
              <a:rPr lang="en-US" sz="3300" dirty="0"/>
              <a:t>Nectarines</a:t>
            </a:r>
          </a:p>
          <a:p>
            <a:r>
              <a:rPr lang="en-US" sz="3300" dirty="0"/>
              <a:t>Apples</a:t>
            </a:r>
          </a:p>
          <a:p>
            <a:r>
              <a:rPr lang="en-US" sz="3300" dirty="0"/>
              <a:t>Grapes</a:t>
            </a:r>
          </a:p>
          <a:p>
            <a:endParaRPr lang="en-US" dirty="0"/>
          </a:p>
        </p:txBody>
      </p:sp>
      <p:pic>
        <p:nvPicPr>
          <p:cNvPr id="6" name="Audio 5">
            <a:hlinkClick r:id="" action="ppaction://media"/>
            <a:extLst>
              <a:ext uri="{FF2B5EF4-FFF2-40B4-BE49-F238E27FC236}">
                <a16:creationId xmlns:a16="http://schemas.microsoft.com/office/drawing/2014/main" id="{D4E37902-D0BB-4D81-AE6D-1B1B51AE29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
        <p:nvSpPr>
          <p:cNvPr id="7" name="Content Placeholder 2">
            <a:extLst>
              <a:ext uri="{FF2B5EF4-FFF2-40B4-BE49-F238E27FC236}">
                <a16:creationId xmlns:a16="http://schemas.microsoft.com/office/drawing/2014/main" id="{40297458-C8CE-4DD9-A78E-C1D22A1BD3CF}"/>
              </a:ext>
            </a:extLst>
          </p:cNvPr>
          <p:cNvSpPr txBox="1">
            <a:spLocks/>
          </p:cNvSpPr>
          <p:nvPr/>
        </p:nvSpPr>
        <p:spPr>
          <a:xfrm>
            <a:off x="3207549" y="2507375"/>
            <a:ext cx="10058400" cy="439734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2800" dirty="0"/>
              <a:t>Cherries</a:t>
            </a:r>
          </a:p>
          <a:p>
            <a:r>
              <a:rPr lang="en-US" sz="2800" dirty="0"/>
              <a:t>Peaches</a:t>
            </a:r>
          </a:p>
          <a:p>
            <a:r>
              <a:rPr lang="en-US" sz="2800" dirty="0"/>
              <a:t>Pears</a:t>
            </a:r>
          </a:p>
          <a:p>
            <a:r>
              <a:rPr lang="en-US" sz="2800" dirty="0"/>
              <a:t>Bell &amp; Hot Peppers</a:t>
            </a:r>
          </a:p>
          <a:p>
            <a:r>
              <a:rPr lang="en-US" sz="2800" dirty="0"/>
              <a:t>Celery</a:t>
            </a:r>
          </a:p>
          <a:p>
            <a:r>
              <a:rPr lang="en-US" sz="2800" dirty="0"/>
              <a:t>Tomatoes</a:t>
            </a:r>
          </a:p>
          <a:p>
            <a:endParaRPr lang="en-US" dirty="0"/>
          </a:p>
        </p:txBody>
      </p:sp>
      <p:pic>
        <p:nvPicPr>
          <p:cNvPr id="1026" name="Picture 2" descr="The 2021 Dirty Dozen and Clean Fifteen Lists (And What They Mean for Bone  Health)">
            <a:extLst>
              <a:ext uri="{FF2B5EF4-FFF2-40B4-BE49-F238E27FC236}">
                <a16:creationId xmlns:a16="http://schemas.microsoft.com/office/drawing/2014/main" id="{BED726CE-8D4F-4E57-8270-5B17DE6DB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1700" y="1894788"/>
            <a:ext cx="2842486" cy="392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165680"/>
      </p:ext>
    </p:extLst>
  </p:cSld>
  <p:clrMapOvr>
    <a:masterClrMapping/>
  </p:clrMapOvr>
  <mc:AlternateContent xmlns:mc="http://schemas.openxmlformats.org/markup-compatibility/2006" xmlns:p14="http://schemas.microsoft.com/office/powerpoint/2010/main">
    <mc:Choice Requires="p14">
      <p:transition spd="slow" p14:dur="2000" advTm="46798"/>
    </mc:Choice>
    <mc:Fallback xmlns="">
      <p:transition spd="slow" advTm="4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171D-7969-4F09-A31A-5D03F23130EB}"/>
              </a:ext>
            </a:extLst>
          </p:cNvPr>
          <p:cNvSpPr>
            <a:spLocks noGrp="1"/>
          </p:cNvSpPr>
          <p:nvPr>
            <p:ph type="title"/>
          </p:nvPr>
        </p:nvSpPr>
        <p:spPr>
          <a:xfrm>
            <a:off x="1066800" y="1041510"/>
            <a:ext cx="10058400" cy="1371600"/>
          </a:xfrm>
        </p:spPr>
        <p:txBody>
          <a:bodyPr>
            <a:normAutofit/>
          </a:bodyPr>
          <a:lstStyle/>
          <a:p>
            <a:pPr algn="ctr"/>
            <a:r>
              <a:rPr lang="en-US" dirty="0"/>
              <a:t>Retesting and Additional Testing</a:t>
            </a:r>
          </a:p>
        </p:txBody>
      </p:sp>
      <p:sp>
        <p:nvSpPr>
          <p:cNvPr id="3" name="Content Placeholder 2">
            <a:extLst>
              <a:ext uri="{FF2B5EF4-FFF2-40B4-BE49-F238E27FC236}">
                <a16:creationId xmlns:a16="http://schemas.microsoft.com/office/drawing/2014/main" id="{B1D07506-10F8-424C-BA03-A6685A22B7D9}"/>
              </a:ext>
            </a:extLst>
          </p:cNvPr>
          <p:cNvSpPr>
            <a:spLocks noGrp="1"/>
          </p:cNvSpPr>
          <p:nvPr>
            <p:ph idx="1"/>
          </p:nvPr>
        </p:nvSpPr>
        <p:spPr>
          <a:xfrm>
            <a:off x="843379" y="2679590"/>
            <a:ext cx="10281821" cy="3849624"/>
          </a:xfrm>
        </p:spPr>
        <p:txBody>
          <a:bodyPr/>
          <a:lstStyle/>
          <a:p>
            <a:r>
              <a:rPr lang="en-US" dirty="0"/>
              <a:t>Food Sensitivity Testing-  Remeasure 6 months after eliminating reactive foods and working on gut for 4 months health</a:t>
            </a:r>
          </a:p>
          <a:p>
            <a:r>
              <a:rPr lang="en-US" dirty="0"/>
              <a:t>Difficult cases: Test Cortisol and HbA1C</a:t>
            </a:r>
          </a:p>
          <a:p>
            <a:r>
              <a:rPr lang="en-US" dirty="0"/>
              <a:t>Severe: Stool</a:t>
            </a:r>
          </a:p>
          <a:p>
            <a:endParaRPr lang="en-US" dirty="0"/>
          </a:p>
          <a:p>
            <a:endParaRPr lang="en-US" dirty="0"/>
          </a:p>
        </p:txBody>
      </p:sp>
      <p:pic>
        <p:nvPicPr>
          <p:cNvPr id="5" name="Audio 4">
            <a:hlinkClick r:id="" action="ppaction://media"/>
            <a:extLst>
              <a:ext uri="{FF2B5EF4-FFF2-40B4-BE49-F238E27FC236}">
                <a16:creationId xmlns:a16="http://schemas.microsoft.com/office/drawing/2014/main" id="{D0CB9EF3-2927-4A5B-B958-94258EFA21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901720827"/>
      </p:ext>
    </p:extLst>
  </p:cSld>
  <p:clrMapOvr>
    <a:masterClrMapping/>
  </p:clrMapOvr>
  <mc:AlternateContent xmlns:mc="http://schemas.openxmlformats.org/markup-compatibility/2006" xmlns:p14="http://schemas.microsoft.com/office/powerpoint/2010/main">
    <mc:Choice Requires="p14">
      <p:transition spd="slow" p14:dur="2000" advTm="87153"/>
    </mc:Choice>
    <mc:Fallback xmlns="">
      <p:transition spd="slow" advTm="8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0CB9EF3-2927-4A5B-B958-94258EFA21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4800" y="6400800"/>
            <a:ext cx="304800" cy="304800"/>
          </a:xfrm>
          <a:prstGeom prst="rect">
            <a:avLst/>
          </a:prstGeom>
        </p:spPr>
      </p:pic>
      <p:sp>
        <p:nvSpPr>
          <p:cNvPr id="9" name="Rectangle 8">
            <a:extLst>
              <a:ext uri="{FF2B5EF4-FFF2-40B4-BE49-F238E27FC236}">
                <a16:creationId xmlns:a16="http://schemas.microsoft.com/office/drawing/2014/main" id="{3999CDFE-76A5-467B-9D14-5687178B14F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5">
            <a:extLst>
              <a:ext uri="{FF2B5EF4-FFF2-40B4-BE49-F238E27FC236}">
                <a16:creationId xmlns:a16="http://schemas.microsoft.com/office/drawing/2014/main" id="{58CC6C3B-32B2-472F-B3C0-D71388F7FF70}"/>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6059" b="4757"/>
          <a:stretch/>
        </p:blipFill>
        <p:spPr>
          <a:xfrm>
            <a:off x="1243255" y="223935"/>
            <a:ext cx="9705489" cy="6298164"/>
          </a:xfrm>
        </p:spPr>
      </p:pic>
    </p:spTree>
    <p:custDataLst>
      <p:tags r:id="rId1"/>
    </p:custDataLst>
    <p:extLst>
      <p:ext uri="{BB962C8B-B14F-4D97-AF65-F5344CB8AC3E}">
        <p14:creationId xmlns:p14="http://schemas.microsoft.com/office/powerpoint/2010/main" val="929268686"/>
      </p:ext>
    </p:extLst>
  </p:cSld>
  <p:clrMapOvr>
    <a:masterClrMapping/>
  </p:clrMapOvr>
  <mc:AlternateContent xmlns:mc="http://schemas.openxmlformats.org/markup-compatibility/2006" xmlns:p14="http://schemas.microsoft.com/office/powerpoint/2010/main">
    <mc:Choice Requires="p14">
      <p:transition spd="slow" p14:dur="2000" advTm="87153"/>
    </mc:Choice>
    <mc:Fallback xmlns="">
      <p:transition spd="slow" advTm="8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EF94-099F-49CF-AF40-1FC910283217}"/>
              </a:ext>
            </a:extLst>
          </p:cNvPr>
          <p:cNvSpPr>
            <a:spLocks noGrp="1"/>
          </p:cNvSpPr>
          <p:nvPr>
            <p:ph type="title"/>
          </p:nvPr>
        </p:nvSpPr>
        <p:spPr>
          <a:xfrm>
            <a:off x="1066800" y="1165110"/>
            <a:ext cx="10058400" cy="1371600"/>
          </a:xfrm>
        </p:spPr>
        <p:txBody>
          <a:bodyPr/>
          <a:lstStyle/>
          <a:p>
            <a:pPr algn="ctr"/>
            <a:r>
              <a:rPr lang="en-US" b="1" dirty="0"/>
              <a:t>DYSBIOSIS</a:t>
            </a:r>
          </a:p>
        </p:txBody>
      </p:sp>
      <p:sp>
        <p:nvSpPr>
          <p:cNvPr id="3" name="Content Placeholder 2">
            <a:extLst>
              <a:ext uri="{FF2B5EF4-FFF2-40B4-BE49-F238E27FC236}">
                <a16:creationId xmlns:a16="http://schemas.microsoft.com/office/drawing/2014/main" id="{84AE59F6-BDEF-4DDE-AB66-1E649BD5FD86}"/>
              </a:ext>
            </a:extLst>
          </p:cNvPr>
          <p:cNvSpPr>
            <a:spLocks noGrp="1"/>
          </p:cNvSpPr>
          <p:nvPr>
            <p:ph idx="1"/>
          </p:nvPr>
        </p:nvSpPr>
        <p:spPr>
          <a:xfrm>
            <a:off x="1066800" y="2625636"/>
            <a:ext cx="10058400" cy="3849624"/>
          </a:xfrm>
        </p:spPr>
        <p:txBody>
          <a:bodyPr>
            <a:normAutofit/>
          </a:bodyPr>
          <a:lstStyle/>
          <a:p>
            <a:r>
              <a:rPr lang="en-US" sz="2400" dirty="0"/>
              <a:t>Dysbiosis is the overgrowth of one or more less than favorable microbes, yeast or other organisms; or the lack of sufficient friendly flora to sustain a healthy GI neighborhood (called the microbiome).</a:t>
            </a:r>
          </a:p>
          <a:p>
            <a:endParaRPr lang="en-US" sz="2400" dirty="0"/>
          </a:p>
          <a:p>
            <a:r>
              <a:rPr lang="en-US" sz="2400" dirty="0"/>
              <a:t>Probiotics can be taken to help re-establish a healthier GI Tract, yet they require an “optimized ecology” to flourish.   Put simply, which seems more hospitable?</a:t>
            </a:r>
          </a:p>
          <a:p>
            <a:endParaRPr lang="en-US" sz="2400" dirty="0"/>
          </a:p>
        </p:txBody>
      </p:sp>
    </p:spTree>
    <p:extLst>
      <p:ext uri="{BB962C8B-B14F-4D97-AF65-F5344CB8AC3E}">
        <p14:creationId xmlns:p14="http://schemas.microsoft.com/office/powerpoint/2010/main" val="2186498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6FA9-F828-4D62-A5C6-0F72132F0CCD}"/>
              </a:ext>
            </a:extLst>
          </p:cNvPr>
          <p:cNvSpPr>
            <a:spLocks noGrp="1"/>
          </p:cNvSpPr>
          <p:nvPr>
            <p:ph type="title"/>
          </p:nvPr>
        </p:nvSpPr>
        <p:spPr>
          <a:xfrm>
            <a:off x="1066800" y="1148783"/>
            <a:ext cx="10058400" cy="1371600"/>
          </a:xfrm>
        </p:spPr>
        <p:txBody>
          <a:bodyPr/>
          <a:lstStyle/>
          <a:p>
            <a:pPr algn="ctr"/>
            <a:r>
              <a:rPr lang="en-US" dirty="0"/>
              <a:t>Fungus, Yeast, &amp; Candida albicans 101</a:t>
            </a:r>
          </a:p>
        </p:txBody>
      </p:sp>
      <p:sp>
        <p:nvSpPr>
          <p:cNvPr id="3" name="Content Placeholder 2">
            <a:extLst>
              <a:ext uri="{FF2B5EF4-FFF2-40B4-BE49-F238E27FC236}">
                <a16:creationId xmlns:a16="http://schemas.microsoft.com/office/drawing/2014/main" id="{33EC2C2C-18C4-4EDB-8B5B-F5582323C4B7}"/>
              </a:ext>
            </a:extLst>
          </p:cNvPr>
          <p:cNvSpPr>
            <a:spLocks noGrp="1"/>
          </p:cNvSpPr>
          <p:nvPr>
            <p:ph idx="1"/>
          </p:nvPr>
        </p:nvSpPr>
        <p:spPr>
          <a:xfrm>
            <a:off x="1066800" y="2609309"/>
            <a:ext cx="10058400" cy="3849624"/>
          </a:xfrm>
        </p:spPr>
        <p:txBody>
          <a:bodyPr/>
          <a:lstStyle/>
          <a:p>
            <a:r>
              <a:rPr lang="en-US" dirty="0"/>
              <a:t>Candida albicans is considered a normal commensal fungus in very small amounts yet when risks of yeast overgrowth manifest (previous slide); this opportunistic yeast takes advantage of a warm, moist, abundant food and welcoming GI Tract or mucus membranes. </a:t>
            </a:r>
          </a:p>
          <a:p>
            <a:endParaRPr lang="en-US" dirty="0"/>
          </a:p>
          <a:p>
            <a:pPr marL="0" indent="0" algn="ctr">
              <a:buNone/>
            </a:pPr>
            <a:r>
              <a:rPr lang="en-US" dirty="0">
                <a:solidFill>
                  <a:srgbClr val="FF0000"/>
                </a:solidFill>
              </a:rPr>
              <a:t>The Human Body + Sugar –Weakened Immune System =  Home for Yeast</a:t>
            </a:r>
          </a:p>
          <a:p>
            <a:endParaRPr lang="en-US" dirty="0"/>
          </a:p>
        </p:txBody>
      </p:sp>
      <p:sp>
        <p:nvSpPr>
          <p:cNvPr id="4" name="TextBox 3">
            <a:extLst>
              <a:ext uri="{FF2B5EF4-FFF2-40B4-BE49-F238E27FC236}">
                <a16:creationId xmlns:a16="http://schemas.microsoft.com/office/drawing/2014/main" id="{4A15CCD9-C9FB-48B8-9300-9E47D0557FBD}"/>
              </a:ext>
            </a:extLst>
          </p:cNvPr>
          <p:cNvSpPr txBox="1"/>
          <p:nvPr/>
        </p:nvSpPr>
        <p:spPr>
          <a:xfrm>
            <a:off x="3581497" y="4878545"/>
            <a:ext cx="5029005" cy="369332"/>
          </a:xfrm>
          <a:prstGeom prst="rect">
            <a:avLst/>
          </a:prstGeom>
          <a:noFill/>
        </p:spPr>
        <p:txBody>
          <a:bodyPr wrap="none" rtlCol="0">
            <a:spAutoFit/>
          </a:bodyPr>
          <a:lstStyle/>
          <a:p>
            <a:r>
              <a:rPr lang="en-US" dirty="0">
                <a:highlight>
                  <a:srgbClr val="00FFFF"/>
                </a:highlight>
              </a:rPr>
              <a:t>98.6 degrees + Moisture + Sugar = Human Petri Dish</a:t>
            </a:r>
          </a:p>
        </p:txBody>
      </p:sp>
    </p:spTree>
    <p:extLst>
      <p:ext uri="{BB962C8B-B14F-4D97-AF65-F5344CB8AC3E}">
        <p14:creationId xmlns:p14="http://schemas.microsoft.com/office/powerpoint/2010/main" val="3516470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93EE50-1A2C-418C-A080-D15091A935DC}"/>
              </a:ext>
            </a:extLst>
          </p:cNvPr>
          <p:cNvPicPr>
            <a:picLocks noGrp="1" noChangeAspect="1"/>
          </p:cNvPicPr>
          <p:nvPr>
            <p:ph idx="4294967295"/>
          </p:nvPr>
        </p:nvPicPr>
        <p:blipFill>
          <a:blip r:embed="rId2"/>
          <a:stretch>
            <a:fillRect/>
          </a:stretch>
        </p:blipFill>
        <p:spPr>
          <a:xfrm>
            <a:off x="3721395" y="1038794"/>
            <a:ext cx="4827182" cy="4861765"/>
          </a:xfrm>
          <a:prstGeom prst="rect">
            <a:avLst/>
          </a:prstGeom>
        </p:spPr>
      </p:pic>
    </p:spTree>
    <p:extLst>
      <p:ext uri="{BB962C8B-B14F-4D97-AF65-F5344CB8AC3E}">
        <p14:creationId xmlns:p14="http://schemas.microsoft.com/office/powerpoint/2010/main" val="1540552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039" y="777875"/>
            <a:ext cx="10058400" cy="1371600"/>
          </a:xfrm>
        </p:spPr>
        <p:txBody>
          <a:bodyPr>
            <a:normAutofit fontScale="90000"/>
          </a:bodyPr>
          <a:lstStyle/>
          <a:p>
            <a:r>
              <a:rPr lang="en-US" dirty="0"/>
              <a:t>Your second brain (Gut-Brain Connection)</a:t>
            </a:r>
          </a:p>
        </p:txBody>
      </p:sp>
      <p:sp>
        <p:nvSpPr>
          <p:cNvPr id="3" name="Content Placeholder 2"/>
          <p:cNvSpPr>
            <a:spLocks noGrp="1"/>
          </p:cNvSpPr>
          <p:nvPr>
            <p:ph idx="1"/>
          </p:nvPr>
        </p:nvSpPr>
        <p:spPr>
          <a:xfrm>
            <a:off x="6667500" y="2717800"/>
            <a:ext cx="5270500" cy="3810000"/>
          </a:xfrm>
        </p:spPr>
        <p:txBody>
          <a:bodyPr/>
          <a:lstStyle/>
          <a:p>
            <a:r>
              <a:rPr lang="en-US" sz="2000" dirty="0"/>
              <a:t>Our gut microbiota play a vital role in our physical and psychological health via its own neural network: the </a:t>
            </a:r>
            <a:r>
              <a:rPr lang="en-US" sz="2000" u="sng" dirty="0">
                <a:hlinkClick r:id="rId3"/>
              </a:rPr>
              <a:t>enteric nervous system</a:t>
            </a:r>
            <a:r>
              <a:rPr lang="en-US" sz="2000" dirty="0"/>
              <a:t> (ENS), a complex system of about 100 million nerves found in the lining of the gut.</a:t>
            </a:r>
          </a:p>
          <a:p>
            <a:endParaRPr lang="en-US" dirty="0"/>
          </a:p>
        </p:txBody>
      </p:sp>
      <p:pic>
        <p:nvPicPr>
          <p:cNvPr id="4" name="Picture 3"/>
          <p:cNvPicPr>
            <a:picLocks noChangeAspect="1"/>
          </p:cNvPicPr>
          <p:nvPr/>
        </p:nvPicPr>
        <p:blipFill>
          <a:blip r:embed="rId4"/>
          <a:stretch>
            <a:fillRect/>
          </a:stretch>
        </p:blipFill>
        <p:spPr>
          <a:xfrm>
            <a:off x="1066799" y="2149475"/>
            <a:ext cx="5470525" cy="3541708"/>
          </a:xfrm>
          <a:prstGeom prst="rect">
            <a:avLst/>
          </a:prstGeom>
        </p:spPr>
      </p:pic>
    </p:spTree>
    <p:extLst>
      <p:ext uri="{BB962C8B-B14F-4D97-AF65-F5344CB8AC3E}">
        <p14:creationId xmlns:p14="http://schemas.microsoft.com/office/powerpoint/2010/main" val="413264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CE9D9-8C88-40A9-A67A-FB2F2F8E113A}"/>
              </a:ext>
            </a:extLst>
          </p:cNvPr>
          <p:cNvSpPr>
            <a:spLocks noGrp="1"/>
          </p:cNvSpPr>
          <p:nvPr>
            <p:ph type="title"/>
          </p:nvPr>
        </p:nvSpPr>
        <p:spPr>
          <a:xfrm>
            <a:off x="1066800" y="1207461"/>
            <a:ext cx="10058400" cy="1371600"/>
          </a:xfrm>
        </p:spPr>
        <p:txBody>
          <a:bodyPr>
            <a:noAutofit/>
          </a:bodyPr>
          <a:lstStyle/>
          <a:p>
            <a:pPr algn="ctr"/>
            <a:r>
              <a:rPr lang="en-US" dirty="0"/>
              <a:t>Waiting for the Opportunity to Grow</a:t>
            </a:r>
            <a:br>
              <a:rPr lang="en-US" dirty="0"/>
            </a:br>
            <a:r>
              <a:rPr lang="en-US" dirty="0"/>
              <a:t>“Opportunistic”</a:t>
            </a:r>
          </a:p>
        </p:txBody>
      </p:sp>
      <p:sp>
        <p:nvSpPr>
          <p:cNvPr id="3" name="Content Placeholder 2">
            <a:extLst>
              <a:ext uri="{FF2B5EF4-FFF2-40B4-BE49-F238E27FC236}">
                <a16:creationId xmlns:a16="http://schemas.microsoft.com/office/drawing/2014/main" id="{8119D262-2C51-44BF-8388-AEC3AD59DEE9}"/>
              </a:ext>
            </a:extLst>
          </p:cNvPr>
          <p:cNvSpPr>
            <a:spLocks noGrp="1"/>
          </p:cNvSpPr>
          <p:nvPr>
            <p:ph idx="1"/>
          </p:nvPr>
        </p:nvSpPr>
        <p:spPr>
          <a:xfrm>
            <a:off x="1066800" y="2703576"/>
            <a:ext cx="10058400" cy="3849624"/>
          </a:xfrm>
        </p:spPr>
        <p:txBody>
          <a:bodyPr>
            <a:normAutofit/>
          </a:bodyPr>
          <a:lstStyle/>
          <a:p>
            <a:r>
              <a:rPr lang="en-US" dirty="0"/>
              <a:t>Candida albicans is a fungus that normally grows in small amounts in the intestines, mouth, and skin. It can grow as either an oval-shaped budding yeast (blastospore) or as pseudohyphae or true fungal hyphae.  Both yeast and fungal forms are usually found in infected tissues.</a:t>
            </a:r>
          </a:p>
          <a:p>
            <a:r>
              <a:rPr lang="en-US" dirty="0"/>
              <a:t>Under certain conditions, a fungal, bacterial overgrowth can occur whereby it proliferates in excessive amounts. This is known as candidiasis and can lead to many health problems including diarrhea, constipation, and other digestive issues, itchy skin and anal itching, fatigue, and recurrent vaginal yeast infections and nail fungus infections. </a:t>
            </a:r>
          </a:p>
          <a:p>
            <a:endParaRPr lang="en-US" dirty="0"/>
          </a:p>
        </p:txBody>
      </p:sp>
      <p:sp>
        <p:nvSpPr>
          <p:cNvPr id="4" name="Rectangle 3">
            <a:extLst>
              <a:ext uri="{FF2B5EF4-FFF2-40B4-BE49-F238E27FC236}">
                <a16:creationId xmlns:a16="http://schemas.microsoft.com/office/drawing/2014/main" id="{35ECEC1E-5E98-4F40-A767-1EF7D7BF5710}"/>
              </a:ext>
            </a:extLst>
          </p:cNvPr>
          <p:cNvSpPr/>
          <p:nvPr/>
        </p:nvSpPr>
        <p:spPr>
          <a:xfrm>
            <a:off x="2676376" y="4811273"/>
            <a:ext cx="6211409" cy="1100429"/>
          </a:xfrm>
          <a:prstGeom prst="rect">
            <a:avLst/>
          </a:prstGeom>
        </p:spPr>
        <p:txBody>
          <a:bodyPr wrap="square">
            <a:spAutoFit/>
          </a:bodyPr>
          <a:lstStyle/>
          <a:p>
            <a:pPr algn="ctr">
              <a:lnSpc>
                <a:spcPct val="110000"/>
              </a:lnSpc>
            </a:pPr>
            <a:r>
              <a:rPr lang="en-US" sz="1200" dirty="0"/>
              <a:t>www.ncbi.nlm.nih.gov/books/NBK2486/ </a:t>
            </a:r>
          </a:p>
          <a:p>
            <a:pPr algn="ctr">
              <a:lnSpc>
                <a:spcPct val="110000"/>
              </a:lnSpc>
            </a:pPr>
            <a:r>
              <a:rPr lang="en-US" sz="1200" dirty="0"/>
              <a:t>Infect Immun. 1993 Feb; 61(2): 619-26. </a:t>
            </a:r>
          </a:p>
          <a:p>
            <a:pPr algn="ctr">
              <a:lnSpc>
                <a:spcPct val="110000"/>
              </a:lnSpc>
            </a:pPr>
            <a:r>
              <a:rPr lang="en-US" sz="1200" dirty="0"/>
              <a:t>Yonsei Med J. 2013 Jan 1;54(1):160-5. </a:t>
            </a:r>
          </a:p>
          <a:p>
            <a:pPr algn="ctr">
              <a:lnSpc>
                <a:spcPct val="110000"/>
              </a:lnSpc>
            </a:pPr>
            <a:r>
              <a:rPr lang="en-US" sz="1200" dirty="0"/>
              <a:t>Contraception. 1995 May;51(5):293-7. </a:t>
            </a:r>
          </a:p>
          <a:p>
            <a:pPr algn="ctr">
              <a:lnSpc>
                <a:spcPct val="110000"/>
              </a:lnSpc>
            </a:pPr>
            <a:r>
              <a:rPr lang="en-US" sz="1200" dirty="0"/>
              <a:t>Candida Colonization on the Denture of Diabetic and Non-diabetic Patients. 2009 Spring; 6(1):23-7. </a:t>
            </a:r>
          </a:p>
        </p:txBody>
      </p:sp>
      <p:pic>
        <p:nvPicPr>
          <p:cNvPr id="5" name="Audio 4">
            <a:hlinkClick r:id="" action="ppaction://media"/>
            <a:extLst>
              <a:ext uri="{FF2B5EF4-FFF2-40B4-BE49-F238E27FC236}">
                <a16:creationId xmlns:a16="http://schemas.microsoft.com/office/drawing/2014/main" id="{D742FAA9-ADAD-4173-937B-BD79A0D40F2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265178927"/>
      </p:ext>
    </p:extLst>
  </p:cSld>
  <p:clrMapOvr>
    <a:masterClrMapping/>
  </p:clrMapOvr>
  <mc:AlternateContent xmlns:mc="http://schemas.openxmlformats.org/markup-compatibility/2006" xmlns:p14="http://schemas.microsoft.com/office/powerpoint/2010/main">
    <mc:Choice Requires="p14">
      <p:transition spd="slow" p14:dur="2000" advTm="76990"/>
    </mc:Choice>
    <mc:Fallback xmlns="">
      <p:transition spd="slow" advTm="76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CA2E-CB12-48BA-87A9-E12A1E3B6818}"/>
              </a:ext>
            </a:extLst>
          </p:cNvPr>
          <p:cNvSpPr>
            <a:spLocks noGrp="1"/>
          </p:cNvSpPr>
          <p:nvPr>
            <p:ph type="title"/>
          </p:nvPr>
        </p:nvSpPr>
        <p:spPr>
          <a:xfrm>
            <a:off x="1066800" y="1280544"/>
            <a:ext cx="10058400" cy="1371600"/>
          </a:xfrm>
        </p:spPr>
        <p:txBody>
          <a:bodyPr>
            <a:normAutofit fontScale="90000"/>
          </a:bodyPr>
          <a:lstStyle/>
          <a:p>
            <a:pPr algn="ctr"/>
            <a:r>
              <a:rPr lang="en-US" sz="5300" dirty="0"/>
              <a:t>Tiredness and Fatigue</a:t>
            </a:r>
            <a:br>
              <a:rPr lang="en-US" b="1" dirty="0"/>
            </a:br>
            <a:endParaRPr lang="en-US" dirty="0"/>
          </a:p>
        </p:txBody>
      </p:sp>
      <p:sp>
        <p:nvSpPr>
          <p:cNvPr id="3" name="Content Placeholder 2">
            <a:extLst>
              <a:ext uri="{FF2B5EF4-FFF2-40B4-BE49-F238E27FC236}">
                <a16:creationId xmlns:a16="http://schemas.microsoft.com/office/drawing/2014/main" id="{F933F6A3-26DB-43A2-A624-F277AEF4E34C}"/>
              </a:ext>
            </a:extLst>
          </p:cNvPr>
          <p:cNvSpPr>
            <a:spLocks noGrp="1"/>
          </p:cNvSpPr>
          <p:nvPr>
            <p:ph idx="1"/>
          </p:nvPr>
        </p:nvSpPr>
        <p:spPr>
          <a:xfrm>
            <a:off x="798991" y="2741070"/>
            <a:ext cx="10830758" cy="3849624"/>
          </a:xfrm>
        </p:spPr>
        <p:txBody>
          <a:bodyPr>
            <a:normAutofit/>
          </a:bodyPr>
          <a:lstStyle/>
          <a:p>
            <a:r>
              <a:rPr lang="en-US" dirty="0"/>
              <a:t>Common symptom of associated Candida is fatigue.   (though not proven via scientific studies—yet seen in practice)</a:t>
            </a:r>
          </a:p>
          <a:p>
            <a:r>
              <a:rPr lang="en-US" dirty="0"/>
              <a:t>Candidiasis can be associated with nutritional deficiencies; vitamin B6, essential fatty acids and magnesium.</a:t>
            </a:r>
          </a:p>
          <a:p>
            <a:r>
              <a:rPr lang="en-US" dirty="0"/>
              <a:t>Low-functioning immune system can contribute to feeling tired and fatigued.</a:t>
            </a:r>
          </a:p>
          <a:p>
            <a:r>
              <a:rPr lang="en-US" dirty="0"/>
              <a:t>One study suggests that prolonged candidiasis of the gut may even be a potential cause of chronic fatigue syndrome. </a:t>
            </a:r>
          </a:p>
          <a:p>
            <a:pPr marL="0" indent="0" algn="ctr">
              <a:buNone/>
            </a:pPr>
            <a:r>
              <a:rPr lang="en-US" dirty="0"/>
              <a:t>.</a:t>
            </a:r>
          </a:p>
          <a:p>
            <a:endParaRPr lang="en-US" dirty="0"/>
          </a:p>
        </p:txBody>
      </p:sp>
      <p:sp>
        <p:nvSpPr>
          <p:cNvPr id="4" name="Rectangle 3">
            <a:extLst>
              <a:ext uri="{FF2B5EF4-FFF2-40B4-BE49-F238E27FC236}">
                <a16:creationId xmlns:a16="http://schemas.microsoft.com/office/drawing/2014/main" id="{162909AE-8E28-4545-8DBC-93D256348637}"/>
              </a:ext>
            </a:extLst>
          </p:cNvPr>
          <p:cNvSpPr/>
          <p:nvPr/>
        </p:nvSpPr>
        <p:spPr>
          <a:xfrm>
            <a:off x="2564169" y="5172902"/>
            <a:ext cx="7108054" cy="646331"/>
          </a:xfrm>
          <a:prstGeom prst="rect">
            <a:avLst/>
          </a:prstGeom>
        </p:spPr>
        <p:txBody>
          <a:bodyPr wrap="square">
            <a:spAutoFit/>
          </a:bodyPr>
          <a:lstStyle/>
          <a:p>
            <a:pPr algn="ctr"/>
            <a:r>
              <a:rPr lang="en-US" sz="1200" dirty="0"/>
              <a:t>www.orthomolecular.org/library/jom/1985/pdf/1985-v14n01-p050.pdf</a:t>
            </a:r>
          </a:p>
          <a:p>
            <a:pPr algn="ctr"/>
            <a:r>
              <a:rPr lang="en-US" sz="1200" dirty="0"/>
              <a:t>Clin Kidney J. 2012 Feb; 5(Suppl 1): i3–i14.</a:t>
            </a:r>
          </a:p>
          <a:p>
            <a:pPr algn="ctr"/>
            <a:r>
              <a:rPr lang="en-US" sz="1200" dirty="0"/>
              <a:t>Med Hypotheses. 1995 Jun;44(6):507-15</a:t>
            </a:r>
          </a:p>
        </p:txBody>
      </p:sp>
      <p:pic>
        <p:nvPicPr>
          <p:cNvPr id="6" name="Audio 5">
            <a:hlinkClick r:id="" action="ppaction://media"/>
            <a:extLst>
              <a:ext uri="{FF2B5EF4-FFF2-40B4-BE49-F238E27FC236}">
                <a16:creationId xmlns:a16="http://schemas.microsoft.com/office/drawing/2014/main" id="{D14EA1D9-CAAC-451E-9FBB-1B0400C8A1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440456112"/>
      </p:ext>
    </p:extLst>
  </p:cSld>
  <p:clrMapOvr>
    <a:masterClrMapping/>
  </p:clrMapOvr>
  <mc:AlternateContent xmlns:mc="http://schemas.openxmlformats.org/markup-compatibility/2006" xmlns:p14="http://schemas.microsoft.com/office/powerpoint/2010/main">
    <mc:Choice Requires="p14">
      <p:transition spd="slow" p14:dur="2000" advTm="77653"/>
    </mc:Choice>
    <mc:Fallback xmlns="">
      <p:transition spd="slow" advTm="7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9"/>
</p:tagLst>
</file>

<file path=ppt/tags/tag2.xml><?xml version="1.0" encoding="utf-8"?>
<p:tagLst xmlns:a="http://schemas.openxmlformats.org/drawingml/2006/main" xmlns:r="http://schemas.openxmlformats.org/officeDocument/2006/relationships" xmlns:p="http://schemas.openxmlformats.org/presentationml/2006/main">
  <p:tag name="TIMING" val="|24.8|18.2|27.6"/>
</p:tagLst>
</file>

<file path=ppt/tags/tag3.xml><?xml version="1.0" encoding="utf-8"?>
<p:tagLst xmlns:a="http://schemas.openxmlformats.org/drawingml/2006/main" xmlns:r="http://schemas.openxmlformats.org/officeDocument/2006/relationships" xmlns:p="http://schemas.openxmlformats.org/presentationml/2006/main">
  <p:tag name="TIMING" val="|40.4|79.4"/>
</p:tagLst>
</file>

<file path=ppt/tags/tag4.xml><?xml version="1.0" encoding="utf-8"?>
<p:tagLst xmlns:a="http://schemas.openxmlformats.org/drawingml/2006/main" xmlns:r="http://schemas.openxmlformats.org/officeDocument/2006/relationships" xmlns:p="http://schemas.openxmlformats.org/presentationml/2006/main">
  <p:tag name="TIMING" val="|110.4|4"/>
</p:tagLst>
</file>

<file path=ppt/tags/tag5.xml><?xml version="1.0" encoding="utf-8"?>
<p:tagLst xmlns:a="http://schemas.openxmlformats.org/drawingml/2006/main" xmlns:r="http://schemas.openxmlformats.org/officeDocument/2006/relationships" xmlns:p="http://schemas.openxmlformats.org/presentationml/2006/main">
  <p:tag name="TIMING" val="|24.8|18.9"/>
</p:tagLst>
</file>

<file path=ppt/tags/tag6.xml><?xml version="1.0" encoding="utf-8"?>
<p:tagLst xmlns:a="http://schemas.openxmlformats.org/drawingml/2006/main" xmlns:r="http://schemas.openxmlformats.org/officeDocument/2006/relationships" xmlns:p="http://schemas.openxmlformats.org/presentationml/2006/main">
  <p:tag name="TIMING" val="|25.7|50.6|42.4|24.2"/>
</p:tagLst>
</file>

<file path=ppt/tags/tag7.xml><?xml version="1.0" encoding="utf-8"?>
<p:tagLst xmlns:a="http://schemas.openxmlformats.org/drawingml/2006/main" xmlns:r="http://schemas.openxmlformats.org/officeDocument/2006/relationships" xmlns:p="http://schemas.openxmlformats.org/presentationml/2006/main">
  <p:tag name="TIMING" val="|6.4|32.8"/>
</p:tagLst>
</file>

<file path=ppt/tags/tag8.xml><?xml version="1.0" encoding="utf-8"?>
<p:tagLst xmlns:a="http://schemas.openxmlformats.org/drawingml/2006/main" xmlns:r="http://schemas.openxmlformats.org/officeDocument/2006/relationships" xmlns:p="http://schemas.openxmlformats.org/presentationml/2006/main">
  <p:tag name="TIMING" val="|7.1|16.7|49.6"/>
</p:tagLst>
</file>

<file path=ppt/tags/tag9.xml><?xml version="1.0" encoding="utf-8"?>
<p:tagLst xmlns:a="http://schemas.openxmlformats.org/drawingml/2006/main" xmlns:r="http://schemas.openxmlformats.org/officeDocument/2006/relationships" xmlns:p="http://schemas.openxmlformats.org/presentationml/2006/main">
  <p:tag name="TIMING" val="|7.1|16.7|49.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3D3822"/>
      </a:dk2>
      <a:lt2>
        <a:srgbClr val="E2E6E8"/>
      </a:lt2>
      <a:accent1>
        <a:srgbClr val="E77529"/>
      </a:accent1>
      <a:accent2>
        <a:srgbClr val="BD9E15"/>
      </a:accent2>
      <a:accent3>
        <a:srgbClr val="8DAF1F"/>
      </a:accent3>
      <a:accent4>
        <a:srgbClr val="4DB914"/>
      </a:accent4>
      <a:accent5>
        <a:srgbClr val="21BC2C"/>
      </a:accent5>
      <a:accent6>
        <a:srgbClr val="14BA65"/>
      </a:accent6>
      <a:hlink>
        <a:srgbClr val="3E89BB"/>
      </a:hlink>
      <a:folHlink>
        <a:srgbClr val="828282"/>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D82396EEFDBB4C98FB23F8A285441F" ma:contentTypeVersion="12" ma:contentTypeDescription="Create a new document." ma:contentTypeScope="" ma:versionID="998dbc5ac6f2f93725b93824d4e2012f">
  <xsd:schema xmlns:xsd="http://www.w3.org/2001/XMLSchema" xmlns:xs="http://www.w3.org/2001/XMLSchema" xmlns:p="http://schemas.microsoft.com/office/2006/metadata/properties" xmlns:ns2="502fb3df-5a06-40ca-9d2e-e76176209265" xmlns:ns3="8fec528b-ddee-46e1-99a2-0962d46385a1" targetNamespace="http://schemas.microsoft.com/office/2006/metadata/properties" ma:root="true" ma:fieldsID="a167e65377343edacb725b96f3f62c4a" ns2:_="" ns3:_="">
    <xsd:import namespace="502fb3df-5a06-40ca-9d2e-e76176209265"/>
    <xsd:import namespace="8fec528b-ddee-46e1-99a2-0962d46385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fb3df-5a06-40ca-9d2e-e761762092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ec528b-ddee-46e1-99a2-0962d46385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B24FE5-8B39-4064-8D7E-25285F10E959}">
  <ds:schemaRefs>
    <ds:schemaRef ds:uri="http://schemas.microsoft.com/sharepoint/v3/contenttype/forms"/>
  </ds:schemaRefs>
</ds:datastoreItem>
</file>

<file path=customXml/itemProps2.xml><?xml version="1.0" encoding="utf-8"?>
<ds:datastoreItem xmlns:ds="http://schemas.openxmlformats.org/officeDocument/2006/customXml" ds:itemID="{2FB0F8FA-3F77-4465-99BC-F60DDB6C6B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2fb3df-5a06-40ca-9d2e-e76176209265"/>
    <ds:schemaRef ds:uri="8fec528b-ddee-46e1-99a2-0962d4638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F833DA-C633-4370-8128-C95F06348D6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7450</TotalTime>
  <Words>2391</Words>
  <Application>Microsoft Office PowerPoint</Application>
  <PresentationFormat>Widescreen</PresentationFormat>
  <Paragraphs>239</Paragraphs>
  <Slides>37</Slides>
  <Notes>2</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Garamond</vt:lpstr>
      <vt:lpstr>Helvetica</vt:lpstr>
      <vt:lpstr>Times New Roman</vt:lpstr>
      <vt:lpstr>SavonVTI</vt:lpstr>
      <vt:lpstr>PowerPoint Presentation</vt:lpstr>
      <vt:lpstr>GI Ecology-  Your Microbiome Eats What You Eat</vt:lpstr>
      <vt:lpstr>Reclaiming the GI Tract Neighborhood</vt:lpstr>
      <vt:lpstr>DYSBIOSIS</vt:lpstr>
      <vt:lpstr>Fungus, Yeast, &amp; Candida albicans 101</vt:lpstr>
      <vt:lpstr>PowerPoint Presentation</vt:lpstr>
      <vt:lpstr>Your second brain (Gut-Brain Connection)</vt:lpstr>
      <vt:lpstr>Waiting for the Opportunity to Grow “Opportunistic”</vt:lpstr>
      <vt:lpstr>Tiredness and Fatigue </vt:lpstr>
      <vt:lpstr>Digestive Issues</vt:lpstr>
      <vt:lpstr>PowerPoint Presentation</vt:lpstr>
      <vt:lpstr>Creating a Sustainable Good Neighborhood </vt:lpstr>
      <vt:lpstr>Risks of Yeast, Fungal Overgrowth</vt:lpstr>
      <vt:lpstr>IgG</vt:lpstr>
      <vt:lpstr>Food Sensitivity Results</vt:lpstr>
      <vt:lpstr>PowerPoint Presentation</vt:lpstr>
      <vt:lpstr>GUT REPAIR: Supplement Considerations  </vt:lpstr>
      <vt:lpstr>Nutrients required for Gut Health </vt:lpstr>
      <vt:lpstr>Nutrients and the Gut</vt:lpstr>
      <vt:lpstr>Magnesium Deficiency</vt:lpstr>
      <vt:lpstr>Nutrients For Reducing Inflammation in the Gut</vt:lpstr>
      <vt:lpstr>Eliminating Candida Overgrowth  </vt:lpstr>
      <vt:lpstr>Berberine and Pau D’ arco</vt:lpstr>
      <vt:lpstr>Resveratrol</vt:lpstr>
      <vt:lpstr>Gut Healing  </vt:lpstr>
      <vt:lpstr>Glutamine</vt:lpstr>
      <vt:lpstr>GI Intestinal Permeability Health</vt:lpstr>
      <vt:lpstr>Inulin - Fueling a Healthy Microbiome</vt:lpstr>
      <vt:lpstr>Probiotics and Prebiotic  Elimination and Post-Antibiotic Support</vt:lpstr>
      <vt:lpstr>S. boulardii</vt:lpstr>
      <vt:lpstr>BioFilm Mitigation</vt:lpstr>
      <vt:lpstr>Probiotics and Prebiotics for Biofilm Disruption and Post-Antibiotics  </vt:lpstr>
      <vt:lpstr>Diet  </vt:lpstr>
      <vt:lpstr>Diet – More Food for Thought</vt:lpstr>
      <vt:lpstr>Avoid the Dirty Dozen Foods</vt:lpstr>
      <vt:lpstr>Retesting and Additional Testing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Candida Albicans Leaky Gut</dc:title>
  <dc:creator>chris meletis</dc:creator>
  <cp:lastModifiedBy>Ryan Miller</cp:lastModifiedBy>
  <cp:revision>60</cp:revision>
  <dcterms:created xsi:type="dcterms:W3CDTF">2019-08-25T04:25:16Z</dcterms:created>
  <dcterms:modified xsi:type="dcterms:W3CDTF">2021-05-20T16:55:03Z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0x010100ACD82396EEFDBB4C98FB23F8A285441F</vt:lpwstr>
  </property>
</Properties>
</file>