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ink/inkAction1.xml" ContentType="application/vnd.ms-office.inkAction+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302" r:id="rId3"/>
    <p:sldId id="263" r:id="rId4"/>
    <p:sldId id="264" r:id="rId5"/>
    <p:sldId id="303" r:id="rId6"/>
    <p:sldId id="269" r:id="rId7"/>
    <p:sldId id="274" r:id="rId8"/>
    <p:sldId id="313" r:id="rId9"/>
    <p:sldId id="276" r:id="rId10"/>
    <p:sldId id="319" r:id="rId11"/>
    <p:sldId id="289"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6376"/>
  </p:normalViewPr>
  <p:slideViewPr>
    <p:cSldViewPr snapToGrid="0">
      <p:cViewPr varScale="1">
        <p:scale>
          <a:sx n="56" d="100"/>
          <a:sy n="56" d="100"/>
        </p:scale>
        <p:origin x="96" y="10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2160" units="cm"/>
          <inkml:channel name="T" type="integer" max="2.14748E9" units="dev"/>
        </inkml:traceFormat>
        <inkml:channelProperties>
          <inkml:channelProperty channel="X" name="resolution" value="64" units="1/cm"/>
          <inkml:channelProperty channel="Y" name="resolution" value="63.52941" units="1/cm"/>
          <inkml:channelProperty channel="T" name="resolution" value="1" units="1/dev"/>
        </inkml:channelProperties>
      </inkml:inkSource>
      <inkml:timestamp xml:id="ts0" timeString="2020-08-26T03:28:39.356"/>
    </inkml:context>
    <inkml:brush xml:id="br0">
      <inkml:brushProperty name="width" value="0.05292" units="cm"/>
      <inkml:brushProperty name="height" value="0.05292" units="cm"/>
      <inkml:brushProperty name="color" value="#7030A0"/>
    </inkml:brush>
  </inkml:definitions>
  <iact:action type="add" startTime="57078">
    <iact:property name="dataType"/>
    <iact:actionData xml:id="d0">
      <inkml:trace xmlns:inkml="http://www.w3.org/2003/InkML" xml:id="stk0" contextRef="#ctx0" brushRef="#br0">26365 13775 0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D098E-0AF3-42B9-A4B6-ADDBA3F2A0B0}" type="datetimeFigureOut">
              <a:rPr lang="en-US" smtClean="0"/>
              <a:t>5/20/2021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14743-FA06-4C60-95E4-8EAAA59C27BD}" type="slidenum">
              <a:rPr lang="en-US" smtClean="0"/>
              <a:t>‹#›</a:t>
            </a:fld>
            <a:endParaRPr lang="en-US" dirty="0"/>
          </a:p>
        </p:txBody>
      </p:sp>
    </p:spTree>
    <p:extLst>
      <p:ext uri="{BB962C8B-B14F-4D97-AF65-F5344CB8AC3E}">
        <p14:creationId xmlns:p14="http://schemas.microsoft.com/office/powerpoint/2010/main" val="84286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B14743-FA06-4C60-95E4-8EAAA59C27BD}" type="slidenum">
              <a:rPr lang="en-US" smtClean="0"/>
              <a:t>1</a:t>
            </a:fld>
            <a:endParaRPr lang="en-US" dirty="0"/>
          </a:p>
        </p:txBody>
      </p:sp>
    </p:spTree>
    <p:extLst>
      <p:ext uri="{BB962C8B-B14F-4D97-AF65-F5344CB8AC3E}">
        <p14:creationId xmlns:p14="http://schemas.microsoft.com/office/powerpoint/2010/main" val="64086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A59A-8AE5-4515-B7BC-96BB0D4C1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6EEAE-4D88-419F-8E15-A2CA681184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6EF398-C19B-4116-A285-85E6C89AB4EB}"/>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5" name="Footer Placeholder 4">
            <a:extLst>
              <a:ext uri="{FF2B5EF4-FFF2-40B4-BE49-F238E27FC236}">
                <a16:creationId xmlns:a16="http://schemas.microsoft.com/office/drawing/2014/main" id="{B2652B10-36AB-4F4D-B47B-6F8336F4EC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4D2B31-F8C8-43B9-AAB7-0E035DEAC6AF}"/>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2559084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D3F0-2F11-4D0D-B6F0-7B9B08685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B0045A-598D-4BCF-A7FC-3FA0A0C49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E6367-6B0E-43E1-9317-B83DB98C4770}"/>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5" name="Footer Placeholder 4">
            <a:extLst>
              <a:ext uri="{FF2B5EF4-FFF2-40B4-BE49-F238E27FC236}">
                <a16:creationId xmlns:a16="http://schemas.microsoft.com/office/drawing/2014/main" id="{8388F038-2DCD-415D-8FBE-56EC00C267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69B6A6-A347-43A0-8317-A80AA5D185C8}"/>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86104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33296-0CA0-4FBD-8D9A-9A7D4F8450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360E74-5710-4A2E-8BFF-A6A3582A8F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5AC32-E766-43B7-A0FD-AFAA3D3097DA}"/>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5" name="Footer Placeholder 4">
            <a:extLst>
              <a:ext uri="{FF2B5EF4-FFF2-40B4-BE49-F238E27FC236}">
                <a16:creationId xmlns:a16="http://schemas.microsoft.com/office/drawing/2014/main" id="{186A73A5-32CB-41DE-A9B9-80D435AE2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0F8DB9-8956-476D-94F0-A749CD2F6216}"/>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1211182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72800" y="1425602"/>
            <a:ext cx="10972800" cy="4414623"/>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049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FB2F-2FEF-414A-97DE-8B6E92BF7B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E0095-39B6-42F2-ADC6-ACA830AA3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AEDD8-F774-4434-A716-F9CED63B6F9F}"/>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5" name="Footer Placeholder 4">
            <a:extLst>
              <a:ext uri="{FF2B5EF4-FFF2-40B4-BE49-F238E27FC236}">
                <a16:creationId xmlns:a16="http://schemas.microsoft.com/office/drawing/2014/main" id="{690108B3-8C8A-4A24-B258-19F2CD10A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C475F1-C9A8-40D8-B289-9B82C23E843C}"/>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9078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2E83-552C-4D07-84D6-E21704E6BB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C1F24-21FC-4736-9984-E62A849F22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34A3D-AD80-4AC2-A100-E6F31F0C1815}"/>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5" name="Footer Placeholder 4">
            <a:extLst>
              <a:ext uri="{FF2B5EF4-FFF2-40B4-BE49-F238E27FC236}">
                <a16:creationId xmlns:a16="http://schemas.microsoft.com/office/drawing/2014/main" id="{D268E72C-F586-486E-92EC-EB6DA07794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78510E-8501-4500-BFC8-02E3D0B28BB7}"/>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266408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8FF-7AEC-4C3F-96BD-4E8E7200A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0ED2B-57A3-4DC5-8124-7DCB4F145E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732DF5-5B73-4A33-B0DE-CB37524F66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D87036-693F-4CFE-A575-A9A6E4AA5C57}"/>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6" name="Footer Placeholder 5">
            <a:extLst>
              <a:ext uri="{FF2B5EF4-FFF2-40B4-BE49-F238E27FC236}">
                <a16:creationId xmlns:a16="http://schemas.microsoft.com/office/drawing/2014/main" id="{4E78011E-1F44-4ED0-9E67-E735D1A5C0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3005D0-DB57-40F5-80D1-361092EEF844}"/>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45644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19FE-C430-49DD-B800-8467D1A521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70FD4-EAAB-4292-9390-68D2EF373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2CD32-F9CA-4686-A81D-E1BE3C3E5E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B1CB49-CB2C-45F3-810D-63EEC3B7A2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2D312B-327B-47C0-91E7-0ECE27B0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7C0C51-7B05-462A-9729-5B7B78410035}"/>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8" name="Footer Placeholder 7">
            <a:extLst>
              <a:ext uri="{FF2B5EF4-FFF2-40B4-BE49-F238E27FC236}">
                <a16:creationId xmlns:a16="http://schemas.microsoft.com/office/drawing/2014/main" id="{2D76BC0A-DD9E-4FDD-9F32-6B512221501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8346496-288C-4A26-AB2A-E179F465ADB8}"/>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3499591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AEA0-32C8-4A38-9147-6EBC9DBCEF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33E0DD-9CF0-4668-9C09-1B21B7DFC11B}"/>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4" name="Footer Placeholder 3">
            <a:extLst>
              <a:ext uri="{FF2B5EF4-FFF2-40B4-BE49-F238E27FC236}">
                <a16:creationId xmlns:a16="http://schemas.microsoft.com/office/drawing/2014/main" id="{B71D957D-C6BF-43F5-8DCC-3DC0804607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57A264-AFDC-466B-925F-03C722D3175D}"/>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1301673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72369-F2EF-46E2-8FBE-1B23366B1376}"/>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3" name="Footer Placeholder 2">
            <a:extLst>
              <a:ext uri="{FF2B5EF4-FFF2-40B4-BE49-F238E27FC236}">
                <a16:creationId xmlns:a16="http://schemas.microsoft.com/office/drawing/2014/main" id="{979B9CFF-EA27-466E-A291-EE65042560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5FF1B34-388D-4528-AAE8-22DFE0127AE9}"/>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10477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3049-7855-41B8-B14E-7CBF7867F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CCE070-C27A-44E0-AF13-052B662E8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735D0A-E619-4A41-BE75-1E9E2D237E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70404-D217-4CD2-B512-C0C27EA789D6}"/>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6" name="Footer Placeholder 5">
            <a:extLst>
              <a:ext uri="{FF2B5EF4-FFF2-40B4-BE49-F238E27FC236}">
                <a16:creationId xmlns:a16="http://schemas.microsoft.com/office/drawing/2014/main" id="{EF78094A-2348-42D8-AD9C-862577E9EE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90ED98-7E7D-411F-BA4B-090A20C94AAB}"/>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239835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316F-86C9-4533-839A-9A30764F6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FE6C4C-C882-45FF-9600-3850FC617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EABFE49-0099-4BA0-9AED-05B0E254D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2D2B5C-A915-4F69-86B0-84B7A4BFF0E9}"/>
              </a:ext>
            </a:extLst>
          </p:cNvPr>
          <p:cNvSpPr>
            <a:spLocks noGrp="1"/>
          </p:cNvSpPr>
          <p:nvPr>
            <p:ph type="dt" sz="half" idx="10"/>
          </p:nvPr>
        </p:nvSpPr>
        <p:spPr/>
        <p:txBody>
          <a:bodyPr/>
          <a:lstStyle/>
          <a:p>
            <a:fld id="{2BA3E113-FCB6-4249-8B50-11307F208361}" type="datetimeFigureOut">
              <a:rPr lang="en-US" smtClean="0"/>
              <a:t>5/20/2021</a:t>
            </a:fld>
            <a:endParaRPr lang="en-US" dirty="0"/>
          </a:p>
        </p:txBody>
      </p:sp>
      <p:sp>
        <p:nvSpPr>
          <p:cNvPr id="6" name="Footer Placeholder 5">
            <a:extLst>
              <a:ext uri="{FF2B5EF4-FFF2-40B4-BE49-F238E27FC236}">
                <a16:creationId xmlns:a16="http://schemas.microsoft.com/office/drawing/2014/main" id="{9B86D25A-E6AA-43AF-AE6D-B9C793E2BB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648497-97F7-48CB-B92E-6B743716CE51}"/>
              </a:ext>
            </a:extLst>
          </p:cNvPr>
          <p:cNvSpPr>
            <a:spLocks noGrp="1"/>
          </p:cNvSpPr>
          <p:nvPr>
            <p:ph type="sldNum" sz="quarter" idx="12"/>
          </p:nvPr>
        </p:nvSpPr>
        <p:spPr/>
        <p:txBody>
          <a:bodyPr/>
          <a:lstStyle/>
          <a:p>
            <a:fld id="{099D4C99-725D-4B64-969D-A168026B3D6E}" type="slidenum">
              <a:rPr lang="en-US" smtClean="0"/>
              <a:t>‹#›</a:t>
            </a:fld>
            <a:endParaRPr lang="en-US" dirty="0"/>
          </a:p>
        </p:txBody>
      </p:sp>
    </p:spTree>
    <p:extLst>
      <p:ext uri="{BB962C8B-B14F-4D97-AF65-F5344CB8AC3E}">
        <p14:creationId xmlns:p14="http://schemas.microsoft.com/office/powerpoint/2010/main" val="2184521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E1F0C-8221-48E0-AAD2-0685CA1DED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2657A7-8ECE-43BE-B7A8-D3F6D05E35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41D18-C5DE-4181-911A-4F65FFF77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3E113-FCB6-4249-8B50-11307F208361}" type="datetimeFigureOut">
              <a:rPr lang="en-US" smtClean="0"/>
              <a:t>5/20/2021</a:t>
            </a:fld>
            <a:endParaRPr lang="en-US" dirty="0"/>
          </a:p>
        </p:txBody>
      </p:sp>
      <p:sp>
        <p:nvSpPr>
          <p:cNvPr id="5" name="Footer Placeholder 4">
            <a:extLst>
              <a:ext uri="{FF2B5EF4-FFF2-40B4-BE49-F238E27FC236}">
                <a16:creationId xmlns:a16="http://schemas.microsoft.com/office/drawing/2014/main" id="{5AE149D5-BA1F-4175-B5C9-A520A86629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89F736-A93D-4381-B6ED-A23FF0A8D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D4C99-725D-4B64-969D-A168026B3D6E}" type="slidenum">
              <a:rPr lang="en-US" smtClean="0"/>
              <a:t>‹#›</a:t>
            </a:fld>
            <a:endParaRPr lang="en-US" dirty="0"/>
          </a:p>
        </p:txBody>
      </p:sp>
    </p:spTree>
    <p:extLst>
      <p:ext uri="{BB962C8B-B14F-4D97-AF65-F5344CB8AC3E}">
        <p14:creationId xmlns:p14="http://schemas.microsoft.com/office/powerpoint/2010/main" val="3832958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30.png"/><Relationship Id="rId2" Type="http://schemas.microsoft.com/office/2007/relationships/media" Target="../media/media9.m4a"/><Relationship Id="rId1" Type="http://schemas.openxmlformats.org/officeDocument/2006/relationships/tags" Target="../tags/tag3.xml"/><Relationship Id="rId6" Type="http://schemas.microsoft.com/office/2011/relationships/inkAction" Target="../ink/inkAction1.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891" y="-713941"/>
            <a:ext cx="11117580" cy="2387600"/>
          </a:xfrm>
        </p:spPr>
        <p:txBody>
          <a:bodyPr>
            <a:normAutofit/>
          </a:bodyPr>
          <a:lstStyle/>
          <a:p>
            <a:r>
              <a:rPr lang="en-US" sz="4000" b="1" dirty="0"/>
              <a:t>Gut Microbiota and Healthful Aging</a:t>
            </a:r>
            <a:endParaRPr lang="en-US" sz="4000" dirty="0"/>
          </a:p>
        </p:txBody>
      </p:sp>
      <p:sp>
        <p:nvSpPr>
          <p:cNvPr id="3" name="Subtitle 2"/>
          <p:cNvSpPr>
            <a:spLocks noGrp="1"/>
          </p:cNvSpPr>
          <p:nvPr>
            <p:ph type="subTitle" idx="1"/>
          </p:nvPr>
        </p:nvSpPr>
        <p:spPr>
          <a:xfrm>
            <a:off x="1524000" y="5877719"/>
            <a:ext cx="9144000" cy="1655762"/>
          </a:xfrm>
        </p:spPr>
        <p:txBody>
          <a:bodyPr>
            <a:normAutofit/>
          </a:bodyPr>
          <a:lstStyle/>
          <a:p>
            <a:r>
              <a:rPr lang="en-US" sz="1400" dirty="0"/>
              <a:t>Chris D. Meletis, ND</a:t>
            </a:r>
          </a:p>
        </p:txBody>
      </p:sp>
      <p:pic>
        <p:nvPicPr>
          <p:cNvPr id="8" name="Picture 7"/>
          <p:cNvPicPr>
            <a:picLocks noChangeAspect="1"/>
          </p:cNvPicPr>
          <p:nvPr/>
        </p:nvPicPr>
        <p:blipFill>
          <a:blip r:embed="rId3"/>
          <a:stretch>
            <a:fillRect/>
          </a:stretch>
        </p:blipFill>
        <p:spPr>
          <a:xfrm>
            <a:off x="3247703" y="1669466"/>
            <a:ext cx="5804408" cy="3812002"/>
          </a:xfrm>
          <a:prstGeom prst="rect">
            <a:avLst/>
          </a:prstGeom>
        </p:spPr>
      </p:pic>
    </p:spTree>
    <p:extLst>
      <p:ext uri="{BB962C8B-B14F-4D97-AF65-F5344CB8AC3E}">
        <p14:creationId xmlns:p14="http://schemas.microsoft.com/office/powerpoint/2010/main" val="1425535413"/>
      </p:ext>
    </p:extLst>
  </p:cSld>
  <p:clrMapOvr>
    <a:masterClrMapping/>
  </p:clrMapOvr>
  <mc:AlternateContent xmlns:mc="http://schemas.openxmlformats.org/markup-compatibility/2006" xmlns:p14="http://schemas.microsoft.com/office/powerpoint/2010/main">
    <mc:Choice Requires="p14">
      <p:transition spd="slow" p14:dur="2000" advTm="34513"/>
    </mc:Choice>
    <mc:Fallback xmlns="">
      <p:transition spd="slow" advTm="345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C97EEC8-DAD5-4B29-978F-9A6D7D484033}"/>
              </a:ext>
            </a:extLst>
          </p:cNvPr>
          <p:cNvPicPr>
            <a:picLocks noChangeAspect="1"/>
          </p:cNvPicPr>
          <p:nvPr/>
        </p:nvPicPr>
        <p:blipFill>
          <a:blip r:embed="rId2"/>
          <a:stretch>
            <a:fillRect/>
          </a:stretch>
        </p:blipFill>
        <p:spPr>
          <a:xfrm>
            <a:off x="141156" y="0"/>
            <a:ext cx="6487633" cy="6858000"/>
          </a:xfrm>
          <a:prstGeom prst="rect">
            <a:avLst/>
          </a:prstGeom>
        </p:spPr>
      </p:pic>
      <p:pic>
        <p:nvPicPr>
          <p:cNvPr id="18" name="Picture 17">
            <a:extLst>
              <a:ext uri="{FF2B5EF4-FFF2-40B4-BE49-F238E27FC236}">
                <a16:creationId xmlns:a16="http://schemas.microsoft.com/office/drawing/2014/main" id="{FD8EDB3C-285C-4897-BBB4-57C0F41B43AF}"/>
              </a:ext>
            </a:extLst>
          </p:cNvPr>
          <p:cNvPicPr>
            <a:picLocks noChangeAspect="1"/>
          </p:cNvPicPr>
          <p:nvPr/>
        </p:nvPicPr>
        <p:blipFill>
          <a:blip r:embed="rId3"/>
          <a:stretch>
            <a:fillRect/>
          </a:stretch>
        </p:blipFill>
        <p:spPr>
          <a:xfrm>
            <a:off x="2041758" y="58271"/>
            <a:ext cx="5627917" cy="6858000"/>
          </a:xfrm>
          <a:prstGeom prst="rect">
            <a:avLst/>
          </a:prstGeom>
        </p:spPr>
      </p:pic>
      <p:pic>
        <p:nvPicPr>
          <p:cNvPr id="19" name="Picture 18">
            <a:extLst>
              <a:ext uri="{FF2B5EF4-FFF2-40B4-BE49-F238E27FC236}">
                <a16:creationId xmlns:a16="http://schemas.microsoft.com/office/drawing/2014/main" id="{9D340BA4-DA64-4732-96DE-4FAA0EF4F87E}"/>
              </a:ext>
            </a:extLst>
          </p:cNvPr>
          <p:cNvPicPr>
            <a:picLocks noChangeAspect="1"/>
          </p:cNvPicPr>
          <p:nvPr/>
        </p:nvPicPr>
        <p:blipFill>
          <a:blip r:embed="rId4"/>
          <a:stretch>
            <a:fillRect/>
          </a:stretch>
        </p:blipFill>
        <p:spPr>
          <a:xfrm>
            <a:off x="4084510" y="0"/>
            <a:ext cx="5563450" cy="6858000"/>
          </a:xfrm>
          <a:prstGeom prst="rect">
            <a:avLst/>
          </a:prstGeom>
        </p:spPr>
      </p:pic>
      <p:pic>
        <p:nvPicPr>
          <p:cNvPr id="20" name="Picture 19">
            <a:extLst>
              <a:ext uri="{FF2B5EF4-FFF2-40B4-BE49-F238E27FC236}">
                <a16:creationId xmlns:a16="http://schemas.microsoft.com/office/drawing/2014/main" id="{256529EA-B26C-48F1-A243-D37994FC9E96}"/>
              </a:ext>
            </a:extLst>
          </p:cNvPr>
          <p:cNvPicPr>
            <a:picLocks noChangeAspect="1"/>
          </p:cNvPicPr>
          <p:nvPr/>
        </p:nvPicPr>
        <p:blipFill>
          <a:blip r:embed="rId5"/>
          <a:stretch>
            <a:fillRect/>
          </a:stretch>
        </p:blipFill>
        <p:spPr>
          <a:xfrm>
            <a:off x="6266035" y="0"/>
            <a:ext cx="5784809" cy="6858000"/>
          </a:xfrm>
          <a:prstGeom prst="rect">
            <a:avLst/>
          </a:prstGeom>
        </p:spPr>
      </p:pic>
    </p:spTree>
    <p:extLst>
      <p:ext uri="{BB962C8B-B14F-4D97-AF65-F5344CB8AC3E}">
        <p14:creationId xmlns:p14="http://schemas.microsoft.com/office/powerpoint/2010/main" val="87310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14" y="-533242"/>
            <a:ext cx="10515600" cy="1325563"/>
          </a:xfrm>
        </p:spPr>
        <p:txBody>
          <a:bodyPr>
            <a:normAutofit/>
          </a:bodyPr>
          <a:lstStyle/>
          <a:p>
            <a:pPr algn="ctr"/>
            <a:br>
              <a:rPr lang="en-US" sz="3200" b="1" dirty="0"/>
            </a:br>
            <a:r>
              <a:rPr lang="en-US" sz="3200" b="1" dirty="0">
                <a:latin typeface="+mn-lt"/>
              </a:rPr>
              <a:t>Probiotics for Healthy Aging</a:t>
            </a:r>
          </a:p>
        </p:txBody>
      </p:sp>
      <p:pic>
        <p:nvPicPr>
          <p:cNvPr id="4" name="Picture 3"/>
          <p:cNvPicPr>
            <a:picLocks noChangeAspect="1"/>
          </p:cNvPicPr>
          <p:nvPr/>
        </p:nvPicPr>
        <p:blipFill>
          <a:blip r:embed="rId5"/>
          <a:stretch>
            <a:fillRect/>
          </a:stretch>
        </p:blipFill>
        <p:spPr>
          <a:xfrm>
            <a:off x="3494701" y="1391767"/>
            <a:ext cx="5599199" cy="3713632"/>
          </a:xfrm>
          <a:prstGeom prst="rect">
            <a:avLst/>
          </a:prstGeom>
        </p:spPr>
      </p:pic>
      <p:sp>
        <p:nvSpPr>
          <p:cNvPr id="5" name="Rectangle 4"/>
          <p:cNvSpPr/>
          <p:nvPr/>
        </p:nvSpPr>
        <p:spPr>
          <a:xfrm>
            <a:off x="5511600" y="6225401"/>
            <a:ext cx="2274854" cy="276999"/>
          </a:xfrm>
          <a:prstGeom prst="rect">
            <a:avLst/>
          </a:prstGeom>
        </p:spPr>
        <p:txBody>
          <a:bodyPr wrap="none">
            <a:spAutoFit/>
          </a:bodyPr>
          <a:lstStyle/>
          <a:p>
            <a:r>
              <a:rPr lang="en-US" sz="1200" dirty="0"/>
              <a:t>Front. </a:t>
            </a:r>
            <a:r>
              <a:rPr lang="en-US" sz="1200" dirty="0" err="1"/>
              <a:t>Microbiol</a:t>
            </a:r>
            <a:r>
              <a:rPr lang="en-US" sz="1200" dirty="0"/>
              <a:t>., 19 August 2016</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D79858DC-786F-4CCC-BDA9-2DD91605739C}"/>
                  </a:ext>
                </a:extLst>
              </p14:cNvPr>
              <p14:cNvContentPartPr/>
              <p14:nvPr>
                <p:extLst>
                  <p:ext uri="{42D2F446-02D8-4167-A562-619A0277C38B}">
                    <p15:isNarration xmlns:p15="http://schemas.microsoft.com/office/powerpoint/2012/main" val="1"/>
                  </p:ext>
                </p:extLst>
              </p14:nvPr>
            </p14:nvContentPartPr>
            <p14:xfrm>
              <a:off x="9491400" y="4959000"/>
              <a:ext cx="360" cy="360"/>
            </p14:xfrm>
          </p:contentPart>
        </mc:Choice>
        <mc:Fallback xmlns="">
          <p:pic>
            <p:nvPicPr>
              <p:cNvPr id="6" name="Ink 5">
                <a:extLst>
                  <a:ext uri="{FF2B5EF4-FFF2-40B4-BE49-F238E27FC236}">
                    <a16:creationId xmlns:a16="http://schemas.microsoft.com/office/drawing/2014/main" id="{D79858DC-786F-4CCC-BDA9-2DD91605739C}"/>
                  </a:ext>
                </a:extLst>
              </p:cNvPr>
              <p:cNvPicPr>
                <a:picLocks noGrp="1" noRot="1" noChangeAspect="1" noMove="1" noResize="1" noEditPoints="1" noAdjustHandles="1" noChangeArrowheads="1" noChangeShapeType="1"/>
              </p:cNvPicPr>
              <p:nvPr/>
            </p:nvPicPr>
            <p:blipFill>
              <a:blip r:embed="rId7"/>
              <a:stretch>
                <a:fillRect/>
              </a:stretch>
            </p:blipFill>
            <p:spPr>
              <a:xfrm>
                <a:off x="9482040" y="4949640"/>
                <a:ext cx="19080" cy="19080"/>
              </a:xfrm>
              <a:prstGeom prst="rect">
                <a:avLst/>
              </a:prstGeom>
            </p:spPr>
          </p:pic>
        </mc:Fallback>
      </mc:AlternateContent>
      <p:pic>
        <p:nvPicPr>
          <p:cNvPr id="7" name="Audio 6">
            <a:hlinkClick r:id="" action="ppaction://media"/>
            <a:extLst>
              <a:ext uri="{FF2B5EF4-FFF2-40B4-BE49-F238E27FC236}">
                <a16:creationId xmlns:a16="http://schemas.microsoft.com/office/drawing/2014/main" id="{45F7EE11-A740-4AE8-A651-0BB744B16ED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565348956"/>
      </p:ext>
    </p:extLst>
  </p:cSld>
  <p:clrMapOvr>
    <a:masterClrMapping/>
  </p:clrMapOvr>
  <mc:AlternateContent xmlns:mc="http://schemas.openxmlformats.org/markup-compatibility/2006" xmlns:p14="http://schemas.microsoft.com/office/powerpoint/2010/main">
    <mc:Choice Requires="p14">
      <p:transition spd="slow" p14:dur="2000" advTm="133586"/>
    </mc:Choice>
    <mc:Fallback xmlns="">
      <p:transition spd="slow" advTm="13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784" y="332740"/>
            <a:ext cx="10515600" cy="1325563"/>
          </a:xfrm>
        </p:spPr>
        <p:txBody>
          <a:bodyPr>
            <a:normAutofit/>
          </a:bodyPr>
          <a:lstStyle/>
          <a:p>
            <a:pPr algn="ctr"/>
            <a:r>
              <a:rPr lang="en-US" sz="3200" b="1" dirty="0"/>
              <a:t>Aging from Within– Time to Look Deeper</a:t>
            </a:r>
          </a:p>
        </p:txBody>
      </p:sp>
      <p:pic>
        <p:nvPicPr>
          <p:cNvPr id="4" name="Picture 3"/>
          <p:cNvPicPr>
            <a:picLocks noChangeAspect="1"/>
          </p:cNvPicPr>
          <p:nvPr/>
        </p:nvPicPr>
        <p:blipFill>
          <a:blip r:embed="rId4"/>
          <a:stretch>
            <a:fillRect/>
          </a:stretch>
        </p:blipFill>
        <p:spPr>
          <a:xfrm>
            <a:off x="3201352" y="1932622"/>
            <a:ext cx="5819775" cy="3267075"/>
          </a:xfrm>
          <a:prstGeom prst="rect">
            <a:avLst/>
          </a:prstGeom>
        </p:spPr>
      </p:pic>
      <p:pic>
        <p:nvPicPr>
          <p:cNvPr id="3" name="Audio 2">
            <a:hlinkClick r:id="" action="ppaction://media"/>
            <a:extLst>
              <a:ext uri="{FF2B5EF4-FFF2-40B4-BE49-F238E27FC236}">
                <a16:creationId xmlns:a16="http://schemas.microsoft.com/office/drawing/2014/main" id="{AAFEA923-497E-48AF-B1A9-B82AE6CBB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60158706-C852-415F-9A9A-D95ADB2E9DDF}"/>
              </a:ext>
            </a:extLst>
          </p:cNvPr>
          <p:cNvSpPr txBox="1"/>
          <p:nvPr/>
        </p:nvSpPr>
        <p:spPr>
          <a:xfrm>
            <a:off x="3917576" y="5517777"/>
            <a:ext cx="5819774" cy="677108"/>
          </a:xfrm>
          <a:prstGeom prst="rect">
            <a:avLst/>
          </a:prstGeom>
          <a:noFill/>
        </p:spPr>
        <p:txBody>
          <a:bodyPr wrap="square" rtlCol="0">
            <a:spAutoFit/>
          </a:bodyPr>
          <a:lstStyle/>
          <a:p>
            <a:r>
              <a:rPr lang="en-US" sz="2000" dirty="0"/>
              <a:t>IF WE AREN’T TESTING WE ARE GUESSING!!!</a:t>
            </a:r>
          </a:p>
          <a:p>
            <a:endParaRPr lang="en-US" dirty="0"/>
          </a:p>
        </p:txBody>
      </p:sp>
    </p:spTree>
    <p:extLst>
      <p:ext uri="{BB962C8B-B14F-4D97-AF65-F5344CB8AC3E}">
        <p14:creationId xmlns:p14="http://schemas.microsoft.com/office/powerpoint/2010/main" val="930534891"/>
      </p:ext>
    </p:extLst>
  </p:cSld>
  <p:clrMapOvr>
    <a:masterClrMapping/>
  </p:clrMapOvr>
  <mc:AlternateContent xmlns:mc="http://schemas.openxmlformats.org/markup-compatibility/2006" xmlns:p14="http://schemas.microsoft.com/office/powerpoint/2010/main">
    <mc:Choice Requires="p14">
      <p:transition spd="slow" p14:dur="2000" advTm="97428"/>
    </mc:Choice>
    <mc:Fallback xmlns="">
      <p:transition spd="slow" advTm="9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927860" y="669607"/>
            <a:ext cx="7597140" cy="4844661"/>
          </a:xfrm>
          <a:prstGeom prst="rect">
            <a:avLst/>
          </a:prstGeom>
        </p:spPr>
      </p:pic>
      <p:sp>
        <p:nvSpPr>
          <p:cNvPr id="7" name="Rectangle 6"/>
          <p:cNvSpPr/>
          <p:nvPr/>
        </p:nvSpPr>
        <p:spPr>
          <a:xfrm>
            <a:off x="5064187" y="6521609"/>
            <a:ext cx="1863011" cy="246221"/>
          </a:xfrm>
          <a:prstGeom prst="rect">
            <a:avLst/>
          </a:prstGeom>
        </p:spPr>
        <p:txBody>
          <a:bodyPr wrap="none">
            <a:spAutoFit/>
          </a:bodyPr>
          <a:lstStyle/>
          <a:p>
            <a:r>
              <a:rPr lang="en-US" sz="1000" dirty="0"/>
              <a:t>Nutrients 2015, 7(4), 2589-2621</a:t>
            </a:r>
          </a:p>
        </p:txBody>
      </p:sp>
      <p:pic>
        <p:nvPicPr>
          <p:cNvPr id="2" name="Audio 1">
            <a:hlinkClick r:id="" action="ppaction://media"/>
            <a:extLst>
              <a:ext uri="{FF2B5EF4-FFF2-40B4-BE49-F238E27FC236}">
                <a16:creationId xmlns:a16="http://schemas.microsoft.com/office/drawing/2014/main" id="{E846E4B7-948C-402B-A77A-9116758BC4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4" name="TextBox 3">
            <a:extLst>
              <a:ext uri="{FF2B5EF4-FFF2-40B4-BE49-F238E27FC236}">
                <a16:creationId xmlns:a16="http://schemas.microsoft.com/office/drawing/2014/main" id="{DBED333F-EABA-4F26-A523-09884F9787D9}"/>
              </a:ext>
            </a:extLst>
          </p:cNvPr>
          <p:cNvSpPr txBox="1"/>
          <p:nvPr/>
        </p:nvSpPr>
        <p:spPr>
          <a:xfrm flipH="1">
            <a:off x="5106615" y="5159188"/>
            <a:ext cx="2343055" cy="461665"/>
          </a:xfrm>
          <a:prstGeom prst="rect">
            <a:avLst/>
          </a:prstGeom>
          <a:noFill/>
        </p:spPr>
        <p:txBody>
          <a:bodyPr wrap="square" rtlCol="0">
            <a:spAutoFit/>
          </a:bodyPr>
          <a:lstStyle/>
          <a:p>
            <a:r>
              <a:rPr lang="en-US" sz="2400" dirty="0">
                <a:highlight>
                  <a:srgbClr val="00FF00"/>
                </a:highlight>
              </a:rPr>
              <a:t>Health Risks</a:t>
            </a:r>
          </a:p>
        </p:txBody>
      </p:sp>
    </p:spTree>
    <p:extLst>
      <p:ext uri="{BB962C8B-B14F-4D97-AF65-F5344CB8AC3E}">
        <p14:creationId xmlns:p14="http://schemas.microsoft.com/office/powerpoint/2010/main" val="84483493"/>
      </p:ext>
    </p:extLst>
  </p:cSld>
  <p:clrMapOvr>
    <a:masterClrMapping/>
  </p:clrMapOvr>
  <mc:AlternateContent xmlns:mc="http://schemas.openxmlformats.org/markup-compatibility/2006" xmlns:p14="http://schemas.microsoft.com/office/powerpoint/2010/main">
    <mc:Choice Requires="p14">
      <p:transition spd="slow" p14:dur="2000" advTm="29830"/>
    </mc:Choice>
    <mc:Fallback xmlns="">
      <p:transition spd="slow" advTm="2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472" y="-367824"/>
            <a:ext cx="10515600" cy="1325563"/>
          </a:xfrm>
        </p:spPr>
        <p:txBody>
          <a:bodyPr>
            <a:normAutofit/>
          </a:bodyPr>
          <a:lstStyle/>
          <a:p>
            <a:pPr algn="ctr"/>
            <a:r>
              <a:rPr lang="en-US" sz="3200" b="1" dirty="0">
                <a:latin typeface="+mn-lt"/>
              </a:rPr>
              <a:t>Aging and Dysbiosis</a:t>
            </a:r>
          </a:p>
        </p:txBody>
      </p:sp>
      <p:sp>
        <p:nvSpPr>
          <p:cNvPr id="3" name="Content Placeholder 2"/>
          <p:cNvSpPr>
            <a:spLocks noGrp="1"/>
          </p:cNvSpPr>
          <p:nvPr>
            <p:ph idx="1"/>
          </p:nvPr>
        </p:nvSpPr>
        <p:spPr>
          <a:xfrm>
            <a:off x="838200" y="1741219"/>
            <a:ext cx="10515600" cy="3013611"/>
          </a:xfrm>
        </p:spPr>
        <p:txBody>
          <a:bodyPr>
            <a:normAutofit fontScale="92500" lnSpcReduction="10000"/>
          </a:bodyPr>
          <a:lstStyle/>
          <a:p>
            <a:pPr marL="0" indent="0">
              <a:buNone/>
            </a:pPr>
            <a:r>
              <a:rPr lang="en-US" sz="2200" b="1" dirty="0"/>
              <a:t>The gastrointestinal tract is home to trillions of microorganisms, including any of 15,000 to 36,000 microbial species. </a:t>
            </a:r>
          </a:p>
          <a:p>
            <a:pPr marL="0" indent="0">
              <a:buNone/>
            </a:pPr>
            <a:endParaRPr lang="en-US" sz="2200" dirty="0"/>
          </a:p>
          <a:p>
            <a:pPr marL="0" indent="0">
              <a:buNone/>
            </a:pPr>
            <a:r>
              <a:rPr lang="en-US" sz="2200" b="1" dirty="0">
                <a:solidFill>
                  <a:srgbClr val="C00000"/>
                </a:solidFill>
              </a:rPr>
              <a:t>Each individual is estimated to host at least 160 different species </a:t>
            </a:r>
            <a:r>
              <a:rPr lang="en-US" sz="2200" dirty="0"/>
              <a:t>that essentially constitute an organ within the body and exert a profound effect on gastrointestinal function, immune modulation, and metabolic balance.</a:t>
            </a:r>
          </a:p>
          <a:p>
            <a:pPr marL="0" indent="0">
              <a:buNone/>
            </a:pPr>
            <a:endParaRPr lang="en-US" sz="2200" dirty="0"/>
          </a:p>
          <a:p>
            <a:pPr marL="0" marR="0" lvl="0" indent="0">
              <a:lnSpc>
                <a:spcPct val="110000"/>
              </a:lnSpc>
              <a:spcBef>
                <a:spcPts val="0"/>
              </a:spcBef>
              <a:spcAft>
                <a:spcPts val="0"/>
              </a:spcAft>
              <a:buNone/>
            </a:pPr>
            <a:r>
              <a:rPr lang="en-US" sz="2200" dirty="0"/>
              <a:t>The gut microbiota is principally acquired during birthing, matures during infancy, evolves during childhood, and </a:t>
            </a:r>
            <a:r>
              <a:rPr lang="en-US" sz="2200" b="1" dirty="0">
                <a:solidFill>
                  <a:srgbClr val="C00000"/>
                </a:solidFill>
              </a:rPr>
              <a:t>changes with old age just as does every other organ system</a:t>
            </a:r>
            <a:r>
              <a:rPr lang="en-US" sz="2200" dirty="0">
                <a:solidFill>
                  <a:srgbClr val="C00000"/>
                </a:solidFill>
              </a:rPr>
              <a:t>.</a:t>
            </a:r>
            <a:r>
              <a:rPr lang="en-US" sz="2200" dirty="0">
                <a:solidFill>
                  <a:srgbClr val="C00000"/>
                </a:solidFill>
                <a:ea typeface="Calibri" panose="020F0502020204030204" pitchFamily="34" charset="0"/>
                <a:cs typeface="Times New Roman" panose="02020603050405020304" pitchFamily="18" charset="0"/>
              </a:rPr>
              <a:t> </a:t>
            </a:r>
          </a:p>
          <a:p>
            <a:pPr marR="0" lvl="0">
              <a:lnSpc>
                <a:spcPct val="150000"/>
              </a:lnSpc>
              <a:spcBef>
                <a:spcPts val="0"/>
              </a:spcBef>
              <a:spcAft>
                <a:spcPts val="0"/>
              </a:spcAft>
            </a:pPr>
            <a:endParaRPr lang="en-US" sz="2000" dirty="0">
              <a:solidFill>
                <a:srgbClr val="000000"/>
              </a:solidFill>
              <a:ea typeface="Calibri" panose="020F0502020204030204" pitchFamily="34" charset="0"/>
              <a:cs typeface="Times New Roman" panose="02020603050405020304" pitchFamily="18" charset="0"/>
            </a:endParaRPr>
          </a:p>
          <a:p>
            <a:pPr marL="0" indent="0">
              <a:buNone/>
            </a:pPr>
            <a:endParaRPr lang="en-US" sz="2000" dirty="0"/>
          </a:p>
        </p:txBody>
      </p:sp>
      <p:sp>
        <p:nvSpPr>
          <p:cNvPr id="4" name="Rectangle 3"/>
          <p:cNvSpPr/>
          <p:nvPr/>
        </p:nvSpPr>
        <p:spPr>
          <a:xfrm>
            <a:off x="3194958" y="6150114"/>
            <a:ext cx="6096000" cy="707886"/>
          </a:xfrm>
          <a:prstGeom prst="rect">
            <a:avLst/>
          </a:prstGeom>
        </p:spPr>
        <p:txBody>
          <a:bodyPr>
            <a:spAutoFit/>
          </a:bodyPr>
          <a:lstStyle/>
          <a:p>
            <a:pPr marR="0" lvl="0">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Proc Natl Acad Sci USA. 2007;104:13780-5.</a:t>
            </a:r>
            <a:endParaRPr lang="en-US" sz="1000" dirty="0">
              <a:effectLst/>
              <a:ea typeface="Calibri" panose="020F0502020204030204" pitchFamily="34" charset="0"/>
              <a:cs typeface="Times New Roman" panose="02020603050405020304" pitchFamily="18" charset="0"/>
            </a:endParaRPr>
          </a:p>
          <a:p>
            <a:pPr marR="0" lvl="0">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Curr Opin Gastroenterol. 2008;24:4-10.</a:t>
            </a:r>
            <a:endParaRPr lang="en-US" sz="1000" dirty="0">
              <a:effectLst/>
              <a:ea typeface="Calibri" panose="020F0502020204030204" pitchFamily="34" charset="0"/>
              <a:cs typeface="Times New Roman" panose="02020603050405020304" pitchFamily="18" charset="0"/>
            </a:endParaRPr>
          </a:p>
          <a:p>
            <a:pPr marR="0" lvl="0">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Nature. 2010;464:59-65. </a:t>
            </a:r>
            <a:endParaRPr lang="en-US" sz="1000" dirty="0">
              <a:effectLst/>
              <a:ea typeface="Calibri" panose="020F0502020204030204" pitchFamily="34" charset="0"/>
              <a:cs typeface="Times New Roman" panose="02020603050405020304" pitchFamily="18" charset="0"/>
            </a:endParaRPr>
          </a:p>
          <a:p>
            <a:pPr marR="0" lvl="0">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FEMS Microbiol Rev. 2014;38:996-1047.</a:t>
            </a:r>
            <a:endParaRPr lang="en-US" sz="1000" dirty="0">
              <a:effectLst/>
              <a:ea typeface="Calibri" panose="020F0502020204030204" pitchFamily="34" charset="0"/>
              <a:cs typeface="Times New Roman" panose="02020603050405020304" pitchFamily="18" charset="0"/>
            </a:endParaRPr>
          </a:p>
        </p:txBody>
      </p:sp>
      <p:sp>
        <p:nvSpPr>
          <p:cNvPr id="7" name="Rectangle 6"/>
          <p:cNvSpPr/>
          <p:nvPr/>
        </p:nvSpPr>
        <p:spPr>
          <a:xfrm>
            <a:off x="6668547" y="6150114"/>
            <a:ext cx="6096000" cy="707886"/>
          </a:xfrm>
          <a:prstGeom prst="rect">
            <a:avLst/>
          </a:prstGeom>
        </p:spPr>
        <p:txBody>
          <a:bodyPr>
            <a:spAutoFit/>
          </a:bodyPr>
          <a:lstStyle/>
          <a:p>
            <a:pPr marR="0" lvl="0">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Acta Paediatr Suppl. 2003;91:48-55.</a:t>
            </a:r>
            <a:endParaRPr lang="en-US" sz="1000" dirty="0">
              <a:ea typeface="Calibri" panose="020F0502020204030204" pitchFamily="34" charset="0"/>
              <a:cs typeface="Times New Roman" panose="02020603050405020304" pitchFamily="18" charset="0"/>
            </a:endParaRPr>
          </a:p>
          <a:p>
            <a:pPr marR="0" lvl="0">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Nutr Workshop Ser Pediatr Program. 2005;56:43-56.</a:t>
            </a:r>
            <a:endParaRPr lang="en-US" sz="1000" dirty="0">
              <a:ea typeface="Calibri" panose="020F0502020204030204" pitchFamily="34" charset="0"/>
              <a:cs typeface="Times New Roman" panose="02020603050405020304" pitchFamily="18" charset="0"/>
            </a:endParaRPr>
          </a:p>
          <a:p>
            <a:pPr marR="0" lvl="0">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Adv Nutr. 2016;7:323-30.</a:t>
            </a:r>
            <a:endParaRPr lang="en-US" sz="1000" dirty="0">
              <a:ea typeface="Calibri" panose="020F0502020204030204" pitchFamily="34" charset="0"/>
              <a:cs typeface="Times New Roman" panose="02020603050405020304" pitchFamily="18" charset="0"/>
            </a:endParaRPr>
          </a:p>
          <a:p>
            <a:pPr marR="0" lvl="0">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BMC Microbiol. 2016;16:90.</a:t>
            </a:r>
            <a:endParaRPr lang="en-US" sz="1000" dirty="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9FFC231B-ECF6-4E50-A341-9DAC343B84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4149509"/>
      </p:ext>
    </p:extLst>
  </p:cSld>
  <p:clrMapOvr>
    <a:masterClrMapping/>
  </p:clrMapOvr>
  <mc:AlternateContent xmlns:mc="http://schemas.openxmlformats.org/markup-compatibility/2006" xmlns:p14="http://schemas.microsoft.com/office/powerpoint/2010/main">
    <mc:Choice Requires="p14">
      <p:transition spd="slow" p14:dur="2000" advTm="65985"/>
    </mc:Choice>
    <mc:Fallback xmlns="">
      <p:transition spd="slow" advTm="6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5" y="-378322"/>
            <a:ext cx="10515600" cy="1325563"/>
          </a:xfrm>
        </p:spPr>
        <p:txBody>
          <a:bodyPr>
            <a:normAutofit/>
          </a:bodyPr>
          <a:lstStyle/>
          <a:p>
            <a:pPr algn="ctr"/>
            <a:r>
              <a:rPr lang="en-US" sz="3200" b="1" dirty="0">
                <a:latin typeface="+mn-lt"/>
              </a:rPr>
              <a:t>Changes in GI Function with Aging</a:t>
            </a:r>
          </a:p>
        </p:txBody>
      </p:sp>
      <p:sp>
        <p:nvSpPr>
          <p:cNvPr id="3" name="Content Placeholder 2"/>
          <p:cNvSpPr>
            <a:spLocks noGrp="1"/>
          </p:cNvSpPr>
          <p:nvPr>
            <p:ph idx="1"/>
          </p:nvPr>
        </p:nvSpPr>
        <p:spPr>
          <a:xfrm>
            <a:off x="914400" y="2187574"/>
            <a:ext cx="10515600" cy="4351338"/>
          </a:xfrm>
        </p:spPr>
        <p:txBody>
          <a:bodyPr>
            <a:normAutofit/>
          </a:bodyPr>
          <a:lstStyle/>
          <a:p>
            <a:r>
              <a:rPr lang="en-US" sz="2400" dirty="0"/>
              <a:t>Aging is associated with diminished stomach acid production, increased gastric pH, delayed gastric emptying, and decreased gastrointestinal motility, all of which can negatively affect the microbiota.</a:t>
            </a:r>
            <a:endParaRPr lang="en-US" sz="2400" baseline="30000" dirty="0"/>
          </a:p>
          <a:p>
            <a:endParaRPr lang="en-US" sz="2400" baseline="30000" dirty="0"/>
          </a:p>
          <a:p>
            <a:r>
              <a:rPr lang="en-US" sz="2400" dirty="0"/>
              <a:t>These physiologic changes, </a:t>
            </a:r>
            <a:r>
              <a:rPr lang="en-US" sz="2400" b="1" dirty="0"/>
              <a:t>together with a lifetime of poor diet and repeated exposures to antibiotics, nonsteroidal anti-inflammatory drugs (NSAIDs), and laxatives, contribute to a shift in the gut microbiome from diverse and balanced to dysbiotic.</a:t>
            </a:r>
          </a:p>
        </p:txBody>
      </p:sp>
      <p:sp>
        <p:nvSpPr>
          <p:cNvPr id="4" name="Rectangle 3"/>
          <p:cNvSpPr/>
          <p:nvPr/>
        </p:nvSpPr>
        <p:spPr>
          <a:xfrm>
            <a:off x="3222171" y="6261913"/>
            <a:ext cx="6096000" cy="553998"/>
          </a:xfrm>
          <a:prstGeom prst="rect">
            <a:avLst/>
          </a:prstGeom>
        </p:spPr>
        <p:txBody>
          <a:bodyPr>
            <a:spAutoFit/>
          </a:bodyPr>
          <a:lstStyle/>
          <a:p>
            <a:pPr marR="0" lvl="0" algn="ctr">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Nutr Hosp. 2011;26:659-68.</a:t>
            </a:r>
            <a:endParaRPr lang="en-US" sz="1000" dirty="0">
              <a:effectLst/>
              <a:ea typeface="Calibri" panose="020F0502020204030204" pitchFamily="34" charset="0"/>
              <a:cs typeface="Times New Roman" panose="02020603050405020304" pitchFamily="18" charset="0"/>
            </a:endParaRPr>
          </a:p>
          <a:p>
            <a:pPr marR="0" lvl="0" algn="ctr">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J Neurogastroenterol Motil. 2017;23:3-4.</a:t>
            </a:r>
            <a:endParaRPr lang="en-US" sz="1000" dirty="0">
              <a:effectLst/>
              <a:ea typeface="Calibri" panose="020F0502020204030204" pitchFamily="34" charset="0"/>
              <a:cs typeface="Times New Roman" panose="02020603050405020304" pitchFamily="18" charset="0"/>
            </a:endParaRPr>
          </a:p>
          <a:p>
            <a:pPr marR="0" lvl="0" algn="ctr">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Appl Environ Microbiol. 2005;71:3692-700.</a:t>
            </a:r>
            <a:endParaRPr lang="en-US" sz="1000" dirty="0">
              <a:effectLst/>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362FA700-7133-4EB1-A0A0-C10B5881B2C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11085672"/>
      </p:ext>
    </p:extLst>
  </p:cSld>
  <p:clrMapOvr>
    <a:masterClrMapping/>
  </p:clrMapOvr>
  <mc:AlternateContent xmlns:mc="http://schemas.openxmlformats.org/markup-compatibility/2006" xmlns:p14="http://schemas.microsoft.com/office/powerpoint/2010/main">
    <mc:Choice Requires="p14">
      <p:transition spd="slow" p14:dur="2000" advTm="101539"/>
    </mc:Choice>
    <mc:Fallback xmlns="">
      <p:transition spd="slow" advTm="10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277468" y="250542"/>
            <a:ext cx="7637064" cy="6033147"/>
          </a:xfrm>
          <a:prstGeom prst="rect">
            <a:avLst/>
          </a:prstGeom>
        </p:spPr>
      </p:pic>
      <p:sp>
        <p:nvSpPr>
          <p:cNvPr id="2" name="Arrow: Right 1"/>
          <p:cNvSpPr/>
          <p:nvPr/>
        </p:nvSpPr>
        <p:spPr>
          <a:xfrm>
            <a:off x="281940" y="5631180"/>
            <a:ext cx="3756660" cy="14478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7A014D2E-5C95-430D-9880-4821432945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tar: 5 Points 6">
            <a:extLst>
              <a:ext uri="{FF2B5EF4-FFF2-40B4-BE49-F238E27FC236}">
                <a16:creationId xmlns:a16="http://schemas.microsoft.com/office/drawing/2014/main" id="{07C4E61E-1937-4051-8D5B-B90BC8937E33}"/>
              </a:ext>
            </a:extLst>
          </p:cNvPr>
          <p:cNvSpPr/>
          <p:nvPr/>
        </p:nvSpPr>
        <p:spPr>
          <a:xfrm>
            <a:off x="331981" y="5218986"/>
            <a:ext cx="277505" cy="26385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DA4F62E2-0713-49E9-A292-14F46130A500}"/>
              </a:ext>
            </a:extLst>
          </p:cNvPr>
          <p:cNvSpPr/>
          <p:nvPr/>
        </p:nvSpPr>
        <p:spPr>
          <a:xfrm>
            <a:off x="7308263" y="640162"/>
            <a:ext cx="277505" cy="26385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4511210"/>
      </p:ext>
    </p:extLst>
  </p:cSld>
  <p:clrMapOvr>
    <a:masterClrMapping/>
  </p:clrMapOvr>
  <mc:AlternateContent xmlns:mc="http://schemas.openxmlformats.org/markup-compatibility/2006" xmlns:p14="http://schemas.microsoft.com/office/powerpoint/2010/main">
    <mc:Choice Requires="p14">
      <p:transition spd="slow" p14:dur="2000" advTm="55558"/>
    </mc:Choice>
    <mc:Fallback xmlns="">
      <p:transition spd="slow" advTm="55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267073"/>
            <a:ext cx="10515600" cy="1325563"/>
          </a:xfrm>
        </p:spPr>
        <p:txBody>
          <a:bodyPr>
            <a:normAutofit/>
          </a:bodyPr>
          <a:lstStyle/>
          <a:p>
            <a:pPr algn="ctr"/>
            <a:r>
              <a:rPr lang="en-US" sz="3200" b="1" dirty="0">
                <a:latin typeface="+mn-lt"/>
              </a:rPr>
              <a:t>Aged Gut</a:t>
            </a:r>
          </a:p>
        </p:txBody>
      </p:sp>
      <p:sp>
        <p:nvSpPr>
          <p:cNvPr id="3" name="Content Placeholder 2"/>
          <p:cNvSpPr>
            <a:spLocks noGrp="1"/>
          </p:cNvSpPr>
          <p:nvPr>
            <p:ph idx="1"/>
          </p:nvPr>
        </p:nvSpPr>
        <p:spPr>
          <a:xfrm>
            <a:off x="838200" y="1177246"/>
            <a:ext cx="10515600" cy="4351338"/>
          </a:xfrm>
        </p:spPr>
        <p:txBody>
          <a:bodyPr/>
          <a:lstStyle/>
          <a:p>
            <a:endParaRPr lang="en-US" sz="2000" dirty="0"/>
          </a:p>
          <a:p>
            <a:r>
              <a:rPr lang="en-US" sz="2000" dirty="0">
                <a:solidFill>
                  <a:srgbClr val="C00000"/>
                </a:solidFill>
              </a:rPr>
              <a:t>Although considerations of diet and ethnicity complicate the definition of an “aged” gut microbiota, these data indicate that intestinal microbiota composition and diversity has a significant effect on health maintenance and disease incidence during aging.</a:t>
            </a:r>
          </a:p>
          <a:p>
            <a:pPr marL="0" indent="0">
              <a:buNone/>
            </a:pPr>
            <a:endParaRPr lang="en-US" dirty="0"/>
          </a:p>
        </p:txBody>
      </p:sp>
      <p:sp>
        <p:nvSpPr>
          <p:cNvPr id="4" name="Rectangle 3"/>
          <p:cNvSpPr/>
          <p:nvPr/>
        </p:nvSpPr>
        <p:spPr>
          <a:xfrm>
            <a:off x="3048000" y="6003609"/>
            <a:ext cx="6096000" cy="1192891"/>
          </a:xfrm>
          <a:prstGeom prst="rect">
            <a:avLst/>
          </a:prstGeom>
        </p:spPr>
        <p:txBody>
          <a:bodyPr>
            <a:spAutoFit/>
          </a:bodyPr>
          <a:lstStyle/>
          <a:p>
            <a:pPr marR="0" lvl="0" algn="ctr">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Nutrients. 2013;5:162-207.</a:t>
            </a:r>
            <a:endParaRPr lang="en-US" sz="1000" dirty="0">
              <a:effectLst/>
              <a:ea typeface="Calibri" panose="020F0502020204030204" pitchFamily="34" charset="0"/>
              <a:cs typeface="Times New Roman" panose="02020603050405020304" pitchFamily="18" charset="0"/>
            </a:endParaRPr>
          </a:p>
          <a:p>
            <a:pPr marR="0" lvl="0" algn="ctr">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J Med Microbiol. 2008;57:1007-14.</a:t>
            </a:r>
            <a:endParaRPr lang="en-US" sz="1000" dirty="0">
              <a:effectLst/>
              <a:ea typeface="Calibri" panose="020F0502020204030204" pitchFamily="34" charset="0"/>
              <a:cs typeface="Times New Roman" panose="02020603050405020304" pitchFamily="18" charset="0"/>
            </a:endParaRPr>
          </a:p>
          <a:p>
            <a:pPr marR="0" lvl="0" algn="ctr">
              <a:spcBef>
                <a:spcPts val="0"/>
              </a:spcBef>
              <a:spcAft>
                <a:spcPts val="0"/>
              </a:spcAft>
            </a:pPr>
            <a:r>
              <a:rPr lang="en-US" sz="1000" dirty="0">
                <a:solidFill>
                  <a:srgbClr val="000000"/>
                </a:solidFill>
                <a:ea typeface="Calibri" panose="020F0502020204030204" pitchFamily="34" charset="0"/>
                <a:cs typeface="Times New Roman" panose="02020603050405020304" pitchFamily="18" charset="0"/>
              </a:rPr>
              <a:t>Appl Environ Microbiol. 2006;72:1027-33.</a:t>
            </a:r>
          </a:p>
          <a:p>
            <a:pPr algn="ctr"/>
            <a:r>
              <a:rPr lang="en-US" sz="1000" dirty="0"/>
              <a:t>Nature. 2012;488:178-84.</a:t>
            </a:r>
          </a:p>
          <a:p>
            <a:pPr algn="ctr"/>
            <a:r>
              <a:rPr lang="en-US" sz="1000" dirty="0"/>
              <a:t>Proc Natl Acad Sci USA. 2011;108 Suppl 1:4586-91.</a:t>
            </a:r>
          </a:p>
          <a:p>
            <a:pPr marL="342900" marR="0" lvl="0" indent="-342900">
              <a:lnSpc>
                <a:spcPct val="150000"/>
              </a:lnSpc>
              <a:spcBef>
                <a:spcPts val="0"/>
              </a:spcBef>
              <a:spcAft>
                <a:spcPts val="0"/>
              </a:spcAft>
              <a:buFont typeface="+mj-lt"/>
              <a:buAutoNum type="arabicPeriod"/>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2015976" y="2652214"/>
            <a:ext cx="7413010" cy="3245810"/>
          </a:xfrm>
          <a:prstGeom prst="rect">
            <a:avLst/>
          </a:prstGeom>
        </p:spPr>
      </p:pic>
      <p:sp>
        <p:nvSpPr>
          <p:cNvPr id="9" name="Rectangle 8"/>
          <p:cNvSpPr/>
          <p:nvPr/>
        </p:nvSpPr>
        <p:spPr>
          <a:xfrm>
            <a:off x="5329166" y="5700187"/>
            <a:ext cx="1120820" cy="246221"/>
          </a:xfrm>
          <a:prstGeom prst="rect">
            <a:avLst/>
          </a:prstGeom>
        </p:spPr>
        <p:txBody>
          <a:bodyPr wrap="none">
            <a:spAutoFit/>
          </a:bodyPr>
          <a:lstStyle/>
          <a:p>
            <a:r>
              <a:rPr lang="en-US" sz="1000" dirty="0"/>
              <a:t>www.otsuka.co.jp</a:t>
            </a:r>
          </a:p>
        </p:txBody>
      </p:sp>
      <p:sp>
        <p:nvSpPr>
          <p:cNvPr id="5" name="Arrow: Right 4"/>
          <p:cNvSpPr/>
          <p:nvPr/>
        </p:nvSpPr>
        <p:spPr>
          <a:xfrm rot="10800000">
            <a:off x="9294353" y="3879149"/>
            <a:ext cx="1844040" cy="2667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8A0F5B2D-25A2-4A68-B330-BB594F7707D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28754381"/>
      </p:ext>
    </p:extLst>
  </p:cSld>
  <p:clrMapOvr>
    <a:masterClrMapping/>
  </p:clrMapOvr>
  <mc:AlternateContent xmlns:mc="http://schemas.openxmlformats.org/markup-compatibility/2006" xmlns:p14="http://schemas.microsoft.com/office/powerpoint/2010/main">
    <mc:Choice Requires="p14">
      <p:transition spd="slow" p14:dur="2000" advTm="59622"/>
    </mc:Choice>
    <mc:Fallback xmlns="">
      <p:transition spd="slow" advTm="5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8295"/>
            <a:ext cx="10515600" cy="1325563"/>
          </a:xfrm>
        </p:spPr>
        <p:txBody>
          <a:bodyPr>
            <a:normAutofit/>
          </a:bodyPr>
          <a:lstStyle/>
          <a:p>
            <a:pPr algn="ctr"/>
            <a:r>
              <a:rPr lang="en-US" sz="3200" b="1" dirty="0">
                <a:latin typeface="+mn-lt"/>
              </a:rPr>
              <a:t>Intestinal Permeability and Inflammation</a:t>
            </a:r>
          </a:p>
        </p:txBody>
      </p:sp>
      <p:sp>
        <p:nvSpPr>
          <p:cNvPr id="3" name="Content Placeholder 2"/>
          <p:cNvSpPr>
            <a:spLocks noGrp="1"/>
          </p:cNvSpPr>
          <p:nvPr>
            <p:ph idx="1"/>
          </p:nvPr>
        </p:nvSpPr>
        <p:spPr>
          <a:xfrm>
            <a:off x="838200" y="1378223"/>
            <a:ext cx="10515600" cy="4351338"/>
          </a:xfrm>
        </p:spPr>
        <p:txBody>
          <a:bodyPr>
            <a:normAutofit/>
          </a:bodyPr>
          <a:lstStyle/>
          <a:p>
            <a:r>
              <a:rPr lang="en-US" sz="2000" b="1" dirty="0">
                <a:solidFill>
                  <a:srgbClr val="C00000"/>
                </a:solidFill>
              </a:rPr>
              <a:t>An age-related increase in gut wall permeability to microorganisms and microbial constituents, reflected by an increase of circulating antibodies against commensal gut bacteria, may contribute to systemic inflammation.</a:t>
            </a:r>
            <a:r>
              <a:rPr lang="en-US" sz="2000" b="1" baseline="30000" dirty="0">
                <a:solidFill>
                  <a:srgbClr val="C00000"/>
                </a:solidFill>
              </a:rPr>
              <a:t> </a:t>
            </a:r>
          </a:p>
          <a:p>
            <a:endParaRPr lang="en-US" sz="2000" dirty="0"/>
          </a:p>
          <a:p>
            <a:pPr marL="0" indent="0">
              <a:buNone/>
            </a:pPr>
            <a:endParaRPr lang="en-US" dirty="0"/>
          </a:p>
          <a:p>
            <a:endParaRPr lang="en-US" dirty="0"/>
          </a:p>
        </p:txBody>
      </p:sp>
      <p:sp>
        <p:nvSpPr>
          <p:cNvPr id="6" name="Rectangle 5"/>
          <p:cNvSpPr/>
          <p:nvPr/>
        </p:nvSpPr>
        <p:spPr>
          <a:xfrm>
            <a:off x="3119024" y="6184969"/>
            <a:ext cx="6096000" cy="707886"/>
          </a:xfrm>
          <a:prstGeom prst="rect">
            <a:avLst/>
          </a:prstGeom>
        </p:spPr>
        <p:txBody>
          <a:bodyPr>
            <a:spAutoFit/>
          </a:bodyPr>
          <a:lstStyle/>
          <a:p>
            <a:pPr lvl="0" algn="ctr"/>
            <a:r>
              <a:rPr lang="en-US" sz="1000" dirty="0"/>
              <a:t>Curr Rheumatol Rep. 2013;15:314.</a:t>
            </a:r>
          </a:p>
          <a:p>
            <a:pPr lvl="0" algn="ctr"/>
            <a:r>
              <a:rPr lang="en-US" sz="1000" dirty="0"/>
              <a:t>Clin Sci (Lond). 2015;129:529-31.</a:t>
            </a:r>
          </a:p>
          <a:p>
            <a:pPr lvl="0" algn="ctr"/>
            <a:r>
              <a:rPr lang="en-US" sz="1000" dirty="0"/>
              <a:t>Front Immunol. 2015;6:223.</a:t>
            </a:r>
          </a:p>
          <a:p>
            <a:pPr lvl="0" algn="ctr"/>
            <a:r>
              <a:rPr lang="en-US" sz="1000" dirty="0"/>
              <a:t>J Gerontol A Biol Sci Med Sci. 2012;67:1212-8.</a:t>
            </a:r>
          </a:p>
        </p:txBody>
      </p:sp>
      <p:pic>
        <p:nvPicPr>
          <p:cNvPr id="7" name="Picture 6"/>
          <p:cNvPicPr>
            <a:picLocks noChangeAspect="1"/>
          </p:cNvPicPr>
          <p:nvPr/>
        </p:nvPicPr>
        <p:blipFill>
          <a:blip r:embed="rId4"/>
          <a:stretch>
            <a:fillRect/>
          </a:stretch>
        </p:blipFill>
        <p:spPr>
          <a:xfrm>
            <a:off x="3290046" y="2589903"/>
            <a:ext cx="5701467" cy="2986144"/>
          </a:xfrm>
          <a:prstGeom prst="rect">
            <a:avLst/>
          </a:prstGeom>
        </p:spPr>
      </p:pic>
      <p:pic>
        <p:nvPicPr>
          <p:cNvPr id="4" name="Audio 3">
            <a:hlinkClick r:id="" action="ppaction://media"/>
            <a:extLst>
              <a:ext uri="{FF2B5EF4-FFF2-40B4-BE49-F238E27FC236}">
                <a16:creationId xmlns:a16="http://schemas.microsoft.com/office/drawing/2014/main" id="{CEC616D6-32AD-4D9B-B864-8E45345E3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4287308"/>
      </p:ext>
    </p:extLst>
  </p:cSld>
  <p:clrMapOvr>
    <a:masterClrMapping/>
  </p:clrMapOvr>
  <mc:AlternateContent xmlns:mc="http://schemas.openxmlformats.org/markup-compatibility/2006" xmlns:p14="http://schemas.microsoft.com/office/powerpoint/2010/main">
    <mc:Choice Requires="p14">
      <p:transition spd="slow" p14:dur="2000" advTm="68052"/>
    </mc:Choice>
    <mc:Fallback xmlns="">
      <p:transition spd="slow" advTm="6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592325" y="789832"/>
            <a:ext cx="5007350" cy="5278336"/>
          </a:xfrm>
          <a:prstGeom prst="rect">
            <a:avLst/>
          </a:prstGeom>
        </p:spPr>
      </p:pic>
      <p:sp>
        <p:nvSpPr>
          <p:cNvPr id="5" name="Rectangle 4"/>
          <p:cNvSpPr/>
          <p:nvPr/>
        </p:nvSpPr>
        <p:spPr>
          <a:xfrm>
            <a:off x="3816339" y="6459974"/>
            <a:ext cx="4439420" cy="276999"/>
          </a:xfrm>
          <a:prstGeom prst="rect">
            <a:avLst/>
          </a:prstGeom>
        </p:spPr>
        <p:txBody>
          <a:bodyPr wrap="none">
            <a:spAutoFit/>
          </a:bodyPr>
          <a:lstStyle/>
          <a:p>
            <a:r>
              <a:rPr lang="en-US" sz="1200" dirty="0"/>
              <a:t>Mechanisms of Ageing and Development, pending publication 2017 </a:t>
            </a:r>
          </a:p>
        </p:txBody>
      </p:sp>
      <p:pic>
        <p:nvPicPr>
          <p:cNvPr id="2" name="Audio 1">
            <a:hlinkClick r:id="" action="ppaction://media"/>
            <a:extLst>
              <a:ext uri="{FF2B5EF4-FFF2-40B4-BE49-F238E27FC236}">
                <a16:creationId xmlns:a16="http://schemas.microsoft.com/office/drawing/2014/main" id="{7D54AD58-3D94-44CC-AB2E-ADFD7C96B5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14731247"/>
      </p:ext>
    </p:extLst>
  </p:cSld>
  <p:clrMapOvr>
    <a:masterClrMapping/>
  </p:clrMapOvr>
  <mc:AlternateContent xmlns:mc="http://schemas.openxmlformats.org/markup-compatibility/2006" xmlns:p14="http://schemas.microsoft.com/office/powerpoint/2010/main">
    <mc:Choice Requires="p14">
      <p:transition spd="slow" p14:dur="2000" advTm="141017"/>
    </mc:Choice>
    <mc:Fallback xmlns="">
      <p:transition spd="slow" advTm="14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36" y="-124732"/>
            <a:ext cx="10515600" cy="1325563"/>
          </a:xfrm>
        </p:spPr>
        <p:txBody>
          <a:bodyPr>
            <a:normAutofit/>
          </a:bodyPr>
          <a:lstStyle/>
          <a:p>
            <a:pPr algn="ctr"/>
            <a:r>
              <a:rPr lang="en-US" sz="3200" b="1" dirty="0">
                <a:latin typeface="+mn-lt"/>
              </a:rPr>
              <a:t>The Gut Microbiota and Healthy Aging </a:t>
            </a:r>
            <a:br>
              <a:rPr lang="en-US" dirty="0"/>
            </a:br>
            <a:endParaRPr lang="en-US" dirty="0"/>
          </a:p>
        </p:txBody>
      </p:sp>
      <p:sp>
        <p:nvSpPr>
          <p:cNvPr id="3" name="Content Placeholder 2"/>
          <p:cNvSpPr>
            <a:spLocks noGrp="1"/>
          </p:cNvSpPr>
          <p:nvPr>
            <p:ph idx="1"/>
          </p:nvPr>
        </p:nvSpPr>
        <p:spPr>
          <a:xfrm>
            <a:off x="751936" y="1381103"/>
            <a:ext cx="10515600" cy="4351338"/>
          </a:xfrm>
        </p:spPr>
        <p:txBody>
          <a:bodyPr>
            <a:normAutofit/>
          </a:bodyPr>
          <a:lstStyle/>
          <a:p>
            <a:r>
              <a:rPr lang="en-US" sz="2000" dirty="0"/>
              <a:t>One of the important keys to healthful aging and longevity is to develop and maintain an immune system that minimizes chronic inflammation without compromising the body’s ability to respond to pathogens and neoplastic cells. </a:t>
            </a:r>
          </a:p>
          <a:p>
            <a:endParaRPr lang="en-US" sz="2000" dirty="0"/>
          </a:p>
          <a:p>
            <a:r>
              <a:rPr lang="en-US" sz="2000" b="1" dirty="0">
                <a:solidFill>
                  <a:srgbClr val="C00000"/>
                </a:solidFill>
              </a:rPr>
              <a:t>Individuals who live to 100 years or more have well-conserved immune parameters such as preserved T cell repertoire and, despite showing some inflammation markers, avoid or delay major inflammation-driven, age-related diseases.</a:t>
            </a:r>
            <a:endParaRPr lang="en-US" sz="2000" b="1" baseline="30000" dirty="0">
              <a:solidFill>
                <a:srgbClr val="C00000"/>
              </a:solidFill>
            </a:endParaRPr>
          </a:p>
          <a:p>
            <a:pPr marL="0" indent="0">
              <a:buNone/>
            </a:pPr>
            <a:endParaRPr lang="en-US" sz="1000" dirty="0"/>
          </a:p>
          <a:p>
            <a:pPr marL="0" indent="0">
              <a:buNone/>
            </a:pPr>
            <a:endParaRPr lang="en-US" sz="1000" dirty="0"/>
          </a:p>
          <a:p>
            <a:endParaRPr lang="en-US" dirty="0"/>
          </a:p>
        </p:txBody>
      </p:sp>
      <p:sp>
        <p:nvSpPr>
          <p:cNvPr id="6" name="Rectangle 5"/>
          <p:cNvSpPr/>
          <p:nvPr/>
        </p:nvSpPr>
        <p:spPr>
          <a:xfrm>
            <a:off x="2923636" y="6190300"/>
            <a:ext cx="6096000" cy="707886"/>
          </a:xfrm>
          <a:prstGeom prst="rect">
            <a:avLst/>
          </a:prstGeom>
        </p:spPr>
        <p:txBody>
          <a:bodyPr>
            <a:spAutoFit/>
          </a:bodyPr>
          <a:lstStyle/>
          <a:p>
            <a:pPr algn="ctr"/>
            <a:r>
              <a:rPr lang="en-US" sz="1000" dirty="0"/>
              <a:t>Nutr Rev. 2007;65:S173-6.</a:t>
            </a:r>
          </a:p>
          <a:p>
            <a:pPr lvl="0" algn="ctr"/>
            <a:r>
              <a:rPr lang="en-US" sz="1000" dirty="0"/>
              <a:t>Mech Ageing Dev. Dec 31, 2016. </a:t>
            </a:r>
          </a:p>
          <a:p>
            <a:pPr lvl="0" algn="ctr"/>
            <a:r>
              <a:rPr lang="en-US" sz="1000" dirty="0"/>
              <a:t>Immun Ageing. 2012;9:5.</a:t>
            </a:r>
          </a:p>
          <a:p>
            <a:pPr lvl="0" algn="ctr"/>
            <a:r>
              <a:rPr lang="en-US" sz="1000" dirty="0"/>
              <a:t>Immun Ageing. 2007;4:4.</a:t>
            </a:r>
          </a:p>
        </p:txBody>
      </p:sp>
      <p:pic>
        <p:nvPicPr>
          <p:cNvPr id="5" name="Picture 4"/>
          <p:cNvPicPr>
            <a:picLocks noChangeAspect="1"/>
          </p:cNvPicPr>
          <p:nvPr/>
        </p:nvPicPr>
        <p:blipFill>
          <a:blip r:embed="rId4"/>
          <a:stretch>
            <a:fillRect/>
          </a:stretch>
        </p:blipFill>
        <p:spPr>
          <a:xfrm>
            <a:off x="6791308" y="3512413"/>
            <a:ext cx="3852199" cy="2501944"/>
          </a:xfrm>
          <a:prstGeom prst="rect">
            <a:avLst/>
          </a:prstGeom>
        </p:spPr>
      </p:pic>
      <p:pic>
        <p:nvPicPr>
          <p:cNvPr id="4" name="Audio 3">
            <a:hlinkClick r:id="" action="ppaction://media"/>
            <a:extLst>
              <a:ext uri="{FF2B5EF4-FFF2-40B4-BE49-F238E27FC236}">
                <a16:creationId xmlns:a16="http://schemas.microsoft.com/office/drawing/2014/main" id="{873050B4-4820-4D79-A478-07A4EB10F9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56889679"/>
      </p:ext>
    </p:extLst>
  </p:cSld>
  <p:clrMapOvr>
    <a:masterClrMapping/>
  </p:clrMapOvr>
  <mc:AlternateContent xmlns:mc="http://schemas.openxmlformats.org/markup-compatibility/2006" xmlns:p14="http://schemas.microsoft.com/office/powerpoint/2010/main">
    <mc:Choice Requires="p14">
      <p:transition spd="slow" p14:dur="2000" advTm="76087"/>
    </mc:Choice>
    <mc:Fallback xmlns="">
      <p:transition spd="slow" advTm="76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9"/>
</p:tagLst>
</file>

<file path=ppt/tags/tag2.xml><?xml version="1.0" encoding="utf-8"?>
<p:tagLst xmlns:a="http://schemas.openxmlformats.org/drawingml/2006/main" xmlns:r="http://schemas.openxmlformats.org/officeDocument/2006/relationships" xmlns:p="http://schemas.openxmlformats.org/presentationml/2006/main">
  <p:tag name="TIMING" val="|42.4"/>
</p:tagLst>
</file>

<file path=ppt/tags/tag3.xml><?xml version="1.0" encoding="utf-8"?>
<p:tagLst xmlns:a="http://schemas.openxmlformats.org/drawingml/2006/main" xmlns:r="http://schemas.openxmlformats.org/officeDocument/2006/relationships" xmlns:p="http://schemas.openxmlformats.org/presentationml/2006/main">
  <p:tag name="TIMING" val="|58.2|6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D82396EEFDBB4C98FB23F8A285441F" ma:contentTypeVersion="12" ma:contentTypeDescription="Create a new document." ma:contentTypeScope="" ma:versionID="998dbc5ac6f2f93725b93824d4e2012f">
  <xsd:schema xmlns:xsd="http://www.w3.org/2001/XMLSchema" xmlns:xs="http://www.w3.org/2001/XMLSchema" xmlns:p="http://schemas.microsoft.com/office/2006/metadata/properties" xmlns:ns2="502fb3df-5a06-40ca-9d2e-e76176209265" xmlns:ns3="8fec528b-ddee-46e1-99a2-0962d46385a1" targetNamespace="http://schemas.microsoft.com/office/2006/metadata/properties" ma:root="true" ma:fieldsID="a167e65377343edacb725b96f3f62c4a" ns2:_="" ns3:_="">
    <xsd:import namespace="502fb3df-5a06-40ca-9d2e-e76176209265"/>
    <xsd:import namespace="8fec528b-ddee-46e1-99a2-0962d46385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fb3df-5a06-40ca-9d2e-e761762092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ec528b-ddee-46e1-99a2-0962d46385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29A43B-2DF3-4E6B-909E-8679379BE35E}"/>
</file>

<file path=customXml/itemProps2.xml><?xml version="1.0" encoding="utf-8"?>
<ds:datastoreItem xmlns:ds="http://schemas.openxmlformats.org/officeDocument/2006/customXml" ds:itemID="{E88F5D47-B241-4380-B09A-623A02904F3D}"/>
</file>

<file path=customXml/itemProps3.xml><?xml version="1.0" encoding="utf-8"?>
<ds:datastoreItem xmlns:ds="http://schemas.openxmlformats.org/officeDocument/2006/customXml" ds:itemID="{AF8CD14B-126B-415D-B18C-441049A10F43}"/>
</file>

<file path=docProps/app.xml><?xml version="1.0" encoding="utf-8"?>
<Properties xmlns="http://schemas.openxmlformats.org/officeDocument/2006/extended-properties" xmlns:vt="http://schemas.openxmlformats.org/officeDocument/2006/docPropsVTypes">
  <TotalTime>65022</TotalTime>
  <Words>531</Words>
  <Application>Microsoft Office PowerPoint</Application>
  <PresentationFormat>Widescreen</PresentationFormat>
  <Paragraphs>56</Paragraphs>
  <Slides>12</Slides>
  <Notes>1</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Tahoma</vt:lpstr>
      <vt:lpstr>Office Theme</vt:lpstr>
      <vt:lpstr>Gut Microbiota and Healthful Aging</vt:lpstr>
      <vt:lpstr>PowerPoint Presentation</vt:lpstr>
      <vt:lpstr>Aging and Dysbiosis</vt:lpstr>
      <vt:lpstr>Changes in GI Function with Aging</vt:lpstr>
      <vt:lpstr>PowerPoint Presentation</vt:lpstr>
      <vt:lpstr>Aged Gut</vt:lpstr>
      <vt:lpstr>Intestinal Permeability and Inflammation</vt:lpstr>
      <vt:lpstr>PowerPoint Presentation</vt:lpstr>
      <vt:lpstr>The Gut Microbiota and Healthy Aging  </vt:lpstr>
      <vt:lpstr>PowerPoint Presentation</vt:lpstr>
      <vt:lpstr> Probiotics for Healthy Aging</vt:lpstr>
      <vt:lpstr>Aging from Within– Time to Look Deeper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Slack</dc:creator>
  <cp:lastModifiedBy>Ryan Miller</cp:lastModifiedBy>
  <cp:revision>136</cp:revision>
  <dcterms:created xsi:type="dcterms:W3CDTF">2020-02-25T14:48:12Z</dcterms:created>
  <dcterms:modified xsi:type="dcterms:W3CDTF">2021-05-20T18:57:07Z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0x010100ACD82396EEFDBB4C98FB23F8A285441F</vt:lpwstr>
  </property>
</Properties>
</file>