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0"/>
  </p:notesMasterIdLst>
  <p:sldIdLst>
    <p:sldId id="589" r:id="rId5"/>
    <p:sldId id="582" r:id="rId6"/>
    <p:sldId id="508" r:id="rId7"/>
    <p:sldId id="341" r:id="rId8"/>
    <p:sldId id="490" r:id="rId9"/>
    <p:sldId id="566" r:id="rId10"/>
    <p:sldId id="568" r:id="rId11"/>
    <p:sldId id="492" r:id="rId12"/>
    <p:sldId id="493" r:id="rId13"/>
    <p:sldId id="495" r:id="rId14"/>
    <p:sldId id="569" r:id="rId15"/>
    <p:sldId id="504" r:id="rId16"/>
    <p:sldId id="583" r:id="rId17"/>
    <p:sldId id="573" r:id="rId18"/>
    <p:sldId id="570" r:id="rId19"/>
    <p:sldId id="571" r:id="rId20"/>
    <p:sldId id="1591" r:id="rId21"/>
    <p:sldId id="469" r:id="rId22"/>
    <p:sldId id="470" r:id="rId23"/>
    <p:sldId id="505" r:id="rId24"/>
    <p:sldId id="584" r:id="rId25"/>
    <p:sldId id="468" r:id="rId26"/>
    <p:sldId id="496" r:id="rId27"/>
    <p:sldId id="561" r:id="rId28"/>
    <p:sldId id="524" r:id="rId29"/>
    <p:sldId id="577" r:id="rId30"/>
    <p:sldId id="578" r:id="rId31"/>
    <p:sldId id="576" r:id="rId32"/>
    <p:sldId id="574" r:id="rId33"/>
    <p:sldId id="575" r:id="rId34"/>
    <p:sldId id="385" r:id="rId35"/>
    <p:sldId id="516" r:id="rId36"/>
    <p:sldId id="535" r:id="rId37"/>
    <p:sldId id="388" r:id="rId38"/>
    <p:sldId id="474" r:id="rId39"/>
    <p:sldId id="564" r:id="rId40"/>
    <p:sldId id="563" r:id="rId41"/>
    <p:sldId id="560" r:id="rId42"/>
    <p:sldId id="475" r:id="rId43"/>
    <p:sldId id="330" r:id="rId44"/>
    <p:sldId id="476" r:id="rId45"/>
    <p:sldId id="478" r:id="rId46"/>
    <p:sldId id="586" r:id="rId47"/>
    <p:sldId id="544" r:id="rId48"/>
    <p:sldId id="530" r:id="rId49"/>
    <p:sldId id="587" r:id="rId50"/>
    <p:sldId id="588" r:id="rId51"/>
    <p:sldId id="579" r:id="rId52"/>
    <p:sldId id="532" r:id="rId53"/>
    <p:sldId id="562" r:id="rId54"/>
    <p:sldId id="440" r:id="rId55"/>
    <p:sldId id="580" r:id="rId56"/>
    <p:sldId id="552" r:id="rId57"/>
    <p:sldId id="361" r:id="rId58"/>
    <p:sldId id="581" r:id="rId59"/>
    <p:sldId id="431" r:id="rId60"/>
    <p:sldId id="309" r:id="rId61"/>
    <p:sldId id="365" r:id="rId62"/>
    <p:sldId id="1583" r:id="rId63"/>
    <p:sldId id="1552" r:id="rId64"/>
    <p:sldId id="1590" r:id="rId65"/>
    <p:sldId id="1498" r:id="rId66"/>
    <p:sldId id="1587" r:id="rId67"/>
    <p:sldId id="1584" r:id="rId68"/>
    <p:sldId id="157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C3A12-7370-4797-AF1F-AB70C90D9517}" v="6" dt="2021-04-23T18:40:14.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82634" autoAdjust="0"/>
  </p:normalViewPr>
  <p:slideViewPr>
    <p:cSldViewPr snapToGrid="0" snapToObjects="1">
      <p:cViewPr varScale="1">
        <p:scale>
          <a:sx n="77" d="100"/>
          <a:sy n="77" d="100"/>
        </p:scale>
        <p:origin x="132"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Miller" userId="3e6051b4-6e52-4e18-862d-3e8903e82618" providerId="ADAL" clId="{0B2C3A12-7370-4797-AF1F-AB70C90D9517}"/>
    <pc:docChg chg="custSel modSld">
      <pc:chgData name="Ryan Miller" userId="3e6051b4-6e52-4e18-862d-3e8903e82618" providerId="ADAL" clId="{0B2C3A12-7370-4797-AF1F-AB70C90D9517}" dt="2021-04-23T18:42:21.927" v="62" actId="1076"/>
      <pc:docMkLst>
        <pc:docMk/>
      </pc:docMkLst>
      <pc:sldChg chg="modSp mod">
        <pc:chgData name="Ryan Miller" userId="3e6051b4-6e52-4e18-862d-3e8903e82618" providerId="ADAL" clId="{0B2C3A12-7370-4797-AF1F-AB70C90D9517}" dt="2021-04-23T18:40:46.760" v="60" actId="207"/>
        <pc:sldMkLst>
          <pc:docMk/>
          <pc:sldMk cId="2437950133" sldId="309"/>
        </pc:sldMkLst>
        <pc:spChg chg="mod">
          <ac:chgData name="Ryan Miller" userId="3e6051b4-6e52-4e18-862d-3e8903e82618" providerId="ADAL" clId="{0B2C3A12-7370-4797-AF1F-AB70C90D9517}" dt="2021-04-23T18:40:41.089" v="58" actId="207"/>
          <ac:spMkLst>
            <pc:docMk/>
            <pc:sldMk cId="2437950133" sldId="309"/>
            <ac:spMk id="3" creationId="{00000000-0000-0000-0000-000000000000}"/>
          </ac:spMkLst>
        </pc:spChg>
        <pc:spChg chg="mod">
          <ac:chgData name="Ryan Miller" userId="3e6051b4-6e52-4e18-862d-3e8903e82618" providerId="ADAL" clId="{0B2C3A12-7370-4797-AF1F-AB70C90D9517}" dt="2021-04-23T18:40:46.760" v="60" actId="207"/>
          <ac:spMkLst>
            <pc:docMk/>
            <pc:sldMk cId="2437950133" sldId="309"/>
            <ac:spMk id="4" creationId="{00000000-0000-0000-0000-000000000000}"/>
          </ac:spMkLst>
        </pc:spChg>
      </pc:sldChg>
      <pc:sldChg chg="modSp mod">
        <pc:chgData name="Ryan Miller" userId="3e6051b4-6e52-4e18-862d-3e8903e82618" providerId="ADAL" clId="{0B2C3A12-7370-4797-AF1F-AB70C90D9517}" dt="2021-04-23T18:40:14.691" v="57" actId="2711"/>
        <pc:sldMkLst>
          <pc:docMk/>
          <pc:sldMk cId="1434574449" sldId="361"/>
        </pc:sldMkLst>
        <pc:spChg chg="mod">
          <ac:chgData name="Ryan Miller" userId="3e6051b4-6e52-4e18-862d-3e8903e82618" providerId="ADAL" clId="{0B2C3A12-7370-4797-AF1F-AB70C90D9517}" dt="2021-04-23T18:40:14.691" v="57" actId="2711"/>
          <ac:spMkLst>
            <pc:docMk/>
            <pc:sldMk cId="1434574449" sldId="361"/>
            <ac:spMk id="3" creationId="{00000000-0000-0000-0000-000000000000}"/>
          </ac:spMkLst>
        </pc:spChg>
        <pc:spChg chg="mod">
          <ac:chgData name="Ryan Miller" userId="3e6051b4-6e52-4e18-862d-3e8903e82618" providerId="ADAL" clId="{0B2C3A12-7370-4797-AF1F-AB70C90D9517}" dt="2021-04-23T18:40:09.495" v="54" actId="1076"/>
          <ac:spMkLst>
            <pc:docMk/>
            <pc:sldMk cId="1434574449" sldId="361"/>
            <ac:spMk id="4" creationId="{00000000-0000-0000-0000-000000000000}"/>
          </ac:spMkLst>
        </pc:spChg>
      </pc:sldChg>
      <pc:sldChg chg="modSp mod">
        <pc:chgData name="Ryan Miller" userId="3e6051b4-6e52-4e18-862d-3e8903e82618" providerId="ADAL" clId="{0B2C3A12-7370-4797-AF1F-AB70C90D9517}" dt="2021-04-23T18:29:09.032" v="23" actId="207"/>
        <pc:sldMkLst>
          <pc:docMk/>
          <pc:sldMk cId="2417425501" sldId="470"/>
        </pc:sldMkLst>
        <pc:spChg chg="mod">
          <ac:chgData name="Ryan Miller" userId="3e6051b4-6e52-4e18-862d-3e8903e82618" providerId="ADAL" clId="{0B2C3A12-7370-4797-AF1F-AB70C90D9517}" dt="2021-04-23T18:29:05.848" v="22" actId="207"/>
          <ac:spMkLst>
            <pc:docMk/>
            <pc:sldMk cId="2417425501" sldId="470"/>
            <ac:spMk id="2" creationId="{00000000-0000-0000-0000-000000000000}"/>
          </ac:spMkLst>
        </pc:spChg>
        <pc:spChg chg="mod">
          <ac:chgData name="Ryan Miller" userId="3e6051b4-6e52-4e18-862d-3e8903e82618" providerId="ADAL" clId="{0B2C3A12-7370-4797-AF1F-AB70C90D9517}" dt="2021-04-23T18:29:09.032" v="23" actId="207"/>
          <ac:spMkLst>
            <pc:docMk/>
            <pc:sldMk cId="2417425501" sldId="470"/>
            <ac:spMk id="3" creationId="{00000000-0000-0000-0000-000000000000}"/>
          </ac:spMkLst>
        </pc:spChg>
        <pc:spChg chg="mod">
          <ac:chgData name="Ryan Miller" userId="3e6051b4-6e52-4e18-862d-3e8903e82618" providerId="ADAL" clId="{0B2C3A12-7370-4797-AF1F-AB70C90D9517}" dt="2021-04-23T18:29:01.694" v="20" actId="207"/>
          <ac:spMkLst>
            <pc:docMk/>
            <pc:sldMk cId="2417425501" sldId="470"/>
            <ac:spMk id="4" creationId="{00000000-0000-0000-0000-000000000000}"/>
          </ac:spMkLst>
        </pc:spChg>
      </pc:sldChg>
      <pc:sldChg chg="modSp mod">
        <pc:chgData name="Ryan Miller" userId="3e6051b4-6e52-4e18-862d-3e8903e82618" providerId="ADAL" clId="{0B2C3A12-7370-4797-AF1F-AB70C90D9517}" dt="2021-04-23T18:34:25.440" v="43" actId="207"/>
        <pc:sldMkLst>
          <pc:docMk/>
          <pc:sldMk cId="3504066848" sldId="476"/>
        </pc:sldMkLst>
        <pc:spChg chg="mod">
          <ac:chgData name="Ryan Miller" userId="3e6051b4-6e52-4e18-862d-3e8903e82618" providerId="ADAL" clId="{0B2C3A12-7370-4797-AF1F-AB70C90D9517}" dt="2021-04-23T18:34:15.310" v="41" actId="207"/>
          <ac:spMkLst>
            <pc:docMk/>
            <pc:sldMk cId="3504066848" sldId="476"/>
            <ac:spMk id="2" creationId="{00000000-0000-0000-0000-000000000000}"/>
          </ac:spMkLst>
        </pc:spChg>
        <pc:spChg chg="mod">
          <ac:chgData name="Ryan Miller" userId="3e6051b4-6e52-4e18-862d-3e8903e82618" providerId="ADAL" clId="{0B2C3A12-7370-4797-AF1F-AB70C90D9517}" dt="2021-04-23T18:34:21.471" v="42" actId="207"/>
          <ac:spMkLst>
            <pc:docMk/>
            <pc:sldMk cId="3504066848" sldId="476"/>
            <ac:spMk id="5" creationId="{00000000-0000-0000-0000-000000000000}"/>
          </ac:spMkLst>
        </pc:spChg>
        <pc:spChg chg="mod">
          <ac:chgData name="Ryan Miller" userId="3e6051b4-6e52-4e18-862d-3e8903e82618" providerId="ADAL" clId="{0B2C3A12-7370-4797-AF1F-AB70C90D9517}" dt="2021-04-23T18:34:25.440" v="43" actId="207"/>
          <ac:spMkLst>
            <pc:docMk/>
            <pc:sldMk cId="3504066848" sldId="476"/>
            <ac:spMk id="6" creationId="{00000000-0000-0000-0000-000000000000}"/>
          </ac:spMkLst>
        </pc:spChg>
        <pc:picChg chg="mod">
          <ac:chgData name="Ryan Miller" userId="3e6051b4-6e52-4e18-862d-3e8903e82618" providerId="ADAL" clId="{0B2C3A12-7370-4797-AF1F-AB70C90D9517}" dt="2021-04-23T18:34:02.262" v="37" actId="14100"/>
          <ac:picMkLst>
            <pc:docMk/>
            <pc:sldMk cId="3504066848" sldId="476"/>
            <ac:picMk id="4" creationId="{00000000-0000-0000-0000-000000000000}"/>
          </ac:picMkLst>
        </pc:picChg>
      </pc:sldChg>
      <pc:sldChg chg="modSp mod">
        <pc:chgData name="Ryan Miller" userId="3e6051b4-6e52-4e18-862d-3e8903e82618" providerId="ADAL" clId="{0B2C3A12-7370-4797-AF1F-AB70C90D9517}" dt="2021-04-23T18:41:46.503" v="61" actId="20577"/>
        <pc:sldMkLst>
          <pc:docMk/>
          <pc:sldMk cId="537501228" sldId="496"/>
        </pc:sldMkLst>
        <pc:spChg chg="mod">
          <ac:chgData name="Ryan Miller" userId="3e6051b4-6e52-4e18-862d-3e8903e82618" providerId="ADAL" clId="{0B2C3A12-7370-4797-AF1F-AB70C90D9517}" dt="2021-04-23T18:41:46.503" v="61" actId="20577"/>
          <ac:spMkLst>
            <pc:docMk/>
            <pc:sldMk cId="537501228" sldId="496"/>
            <ac:spMk id="2" creationId="{00000000-0000-0000-0000-000000000000}"/>
          </ac:spMkLst>
        </pc:spChg>
      </pc:sldChg>
      <pc:sldChg chg="modSp mod">
        <pc:chgData name="Ryan Miller" userId="3e6051b4-6e52-4e18-862d-3e8903e82618" providerId="ADAL" clId="{0B2C3A12-7370-4797-AF1F-AB70C90D9517}" dt="2021-04-23T18:29:47.406" v="29" actId="14100"/>
        <pc:sldMkLst>
          <pc:docMk/>
          <pc:sldMk cId="2219405512" sldId="505"/>
        </pc:sldMkLst>
        <pc:spChg chg="mod">
          <ac:chgData name="Ryan Miller" userId="3e6051b4-6e52-4e18-862d-3e8903e82618" providerId="ADAL" clId="{0B2C3A12-7370-4797-AF1F-AB70C90D9517}" dt="2021-04-23T18:29:44.902" v="28" actId="1076"/>
          <ac:spMkLst>
            <pc:docMk/>
            <pc:sldMk cId="2219405512" sldId="505"/>
            <ac:spMk id="2" creationId="{00000000-0000-0000-0000-000000000000}"/>
          </ac:spMkLst>
        </pc:spChg>
        <pc:picChg chg="mod">
          <ac:chgData name="Ryan Miller" userId="3e6051b4-6e52-4e18-862d-3e8903e82618" providerId="ADAL" clId="{0B2C3A12-7370-4797-AF1F-AB70C90D9517}" dt="2021-04-23T18:29:47.406" v="29" actId="14100"/>
          <ac:picMkLst>
            <pc:docMk/>
            <pc:sldMk cId="2219405512" sldId="505"/>
            <ac:picMk id="6" creationId="{00000000-0000-0000-0000-000000000000}"/>
          </ac:picMkLst>
        </pc:picChg>
      </pc:sldChg>
      <pc:sldChg chg="modSp mod">
        <pc:chgData name="Ryan Miller" userId="3e6051b4-6e52-4e18-862d-3e8903e82618" providerId="ADAL" clId="{0B2C3A12-7370-4797-AF1F-AB70C90D9517}" dt="2021-04-23T18:39:54.023" v="52" actId="1076"/>
        <pc:sldMkLst>
          <pc:docMk/>
          <pc:sldMk cId="451980134" sldId="552"/>
        </pc:sldMkLst>
        <pc:spChg chg="mod">
          <ac:chgData name="Ryan Miller" userId="3e6051b4-6e52-4e18-862d-3e8903e82618" providerId="ADAL" clId="{0B2C3A12-7370-4797-AF1F-AB70C90D9517}" dt="2021-04-23T18:39:54.023" v="52" actId="1076"/>
          <ac:spMkLst>
            <pc:docMk/>
            <pc:sldMk cId="451980134" sldId="552"/>
            <ac:spMk id="2" creationId="{00000000-0000-0000-0000-000000000000}"/>
          </ac:spMkLst>
        </pc:spChg>
        <pc:picChg chg="mod">
          <ac:chgData name="Ryan Miller" userId="3e6051b4-6e52-4e18-862d-3e8903e82618" providerId="ADAL" clId="{0B2C3A12-7370-4797-AF1F-AB70C90D9517}" dt="2021-04-23T18:39:45.854" v="50" actId="14100"/>
          <ac:picMkLst>
            <pc:docMk/>
            <pc:sldMk cId="451980134" sldId="552"/>
            <ac:picMk id="3" creationId="{00000000-0000-0000-0000-000000000000}"/>
          </ac:picMkLst>
        </pc:picChg>
      </pc:sldChg>
      <pc:sldChg chg="modSp mod">
        <pc:chgData name="Ryan Miller" userId="3e6051b4-6e52-4e18-862d-3e8903e82618" providerId="ADAL" clId="{0B2C3A12-7370-4797-AF1F-AB70C90D9517}" dt="2021-04-23T18:33:44.462" v="36" actId="1076"/>
        <pc:sldMkLst>
          <pc:docMk/>
          <pc:sldMk cId="3068961662" sldId="564"/>
        </pc:sldMkLst>
        <pc:spChg chg="mod">
          <ac:chgData name="Ryan Miller" userId="3e6051b4-6e52-4e18-862d-3e8903e82618" providerId="ADAL" clId="{0B2C3A12-7370-4797-AF1F-AB70C90D9517}" dt="2021-04-23T18:33:44.462" v="36" actId="1076"/>
          <ac:spMkLst>
            <pc:docMk/>
            <pc:sldMk cId="3068961662" sldId="564"/>
            <ac:spMk id="2" creationId="{CEBA445C-7A9A-4B85-9F73-C2C8C8E494CB}"/>
          </ac:spMkLst>
        </pc:spChg>
        <pc:spChg chg="mod">
          <ac:chgData name="Ryan Miller" userId="3e6051b4-6e52-4e18-862d-3e8903e82618" providerId="ADAL" clId="{0B2C3A12-7370-4797-AF1F-AB70C90D9517}" dt="2021-04-23T18:33:42.158" v="35" actId="1076"/>
          <ac:spMkLst>
            <pc:docMk/>
            <pc:sldMk cId="3068961662" sldId="564"/>
            <ac:spMk id="3" creationId="{109230E7-605C-4657-962E-EA5EB4EDB627}"/>
          </ac:spMkLst>
        </pc:spChg>
      </pc:sldChg>
      <pc:sldChg chg="modSp mod">
        <pc:chgData name="Ryan Miller" userId="3e6051b4-6e52-4e18-862d-3e8903e82618" providerId="ADAL" clId="{0B2C3A12-7370-4797-AF1F-AB70C90D9517}" dt="2021-04-23T18:32:27.312" v="30" actId="20577"/>
        <pc:sldMkLst>
          <pc:docMk/>
          <pc:sldMk cId="3927003129" sldId="578"/>
        </pc:sldMkLst>
        <pc:spChg chg="mod">
          <ac:chgData name="Ryan Miller" userId="3e6051b4-6e52-4e18-862d-3e8903e82618" providerId="ADAL" clId="{0B2C3A12-7370-4797-AF1F-AB70C90D9517}" dt="2021-04-23T18:32:27.312" v="30" actId="20577"/>
          <ac:spMkLst>
            <pc:docMk/>
            <pc:sldMk cId="3927003129" sldId="578"/>
            <ac:spMk id="2" creationId="{4D46A810-84CB-4129-89F8-BDC6E39F0025}"/>
          </ac:spMkLst>
        </pc:spChg>
      </pc:sldChg>
      <pc:sldChg chg="modSp mod">
        <pc:chgData name="Ryan Miller" userId="3e6051b4-6e52-4e18-862d-3e8903e82618" providerId="ADAL" clId="{0B2C3A12-7370-4797-AF1F-AB70C90D9517}" dt="2021-04-23T18:42:21.927" v="62" actId="1076"/>
        <pc:sldMkLst>
          <pc:docMk/>
          <pc:sldMk cId="3097004081" sldId="589"/>
        </pc:sldMkLst>
        <pc:spChg chg="mod">
          <ac:chgData name="Ryan Miller" userId="3e6051b4-6e52-4e18-862d-3e8903e82618" providerId="ADAL" clId="{0B2C3A12-7370-4797-AF1F-AB70C90D9517}" dt="2021-04-23T18:42:21.927" v="62" actId="1076"/>
          <ac:spMkLst>
            <pc:docMk/>
            <pc:sldMk cId="3097004081" sldId="589"/>
            <ac:spMk id="4" creationId="{734A9D02-E8D3-46FA-9ABC-8291148C0AAF}"/>
          </ac:spMkLst>
        </pc:spChg>
      </pc:sldChg>
      <pc:sldChg chg="modSp mod">
        <pc:chgData name="Ryan Miller" userId="3e6051b4-6e52-4e18-862d-3e8903e82618" providerId="ADAL" clId="{0B2C3A12-7370-4797-AF1F-AB70C90D9517}" dt="2021-04-23T18:28:34.334" v="18" actId="1076"/>
        <pc:sldMkLst>
          <pc:docMk/>
          <pc:sldMk cId="1644299560" sldId="1591"/>
        </pc:sldMkLst>
        <pc:spChg chg="mod">
          <ac:chgData name="Ryan Miller" userId="3e6051b4-6e52-4e18-862d-3e8903e82618" providerId="ADAL" clId="{0B2C3A12-7370-4797-AF1F-AB70C90D9517}" dt="2021-04-23T18:28:34.334" v="18" actId="1076"/>
          <ac:spMkLst>
            <pc:docMk/>
            <pc:sldMk cId="1644299560" sldId="1591"/>
            <ac:spMk id="2" creationId="{00000000-0000-0000-0000-000000000000}"/>
          </ac:spMkLst>
        </pc:spChg>
        <pc:spChg chg="mod">
          <ac:chgData name="Ryan Miller" userId="3e6051b4-6e52-4e18-862d-3e8903e82618" providerId="ADAL" clId="{0B2C3A12-7370-4797-AF1F-AB70C90D9517}" dt="2021-04-23T18:28:19.004" v="16" actId="207"/>
          <ac:spMkLst>
            <pc:docMk/>
            <pc:sldMk cId="1644299560" sldId="1591"/>
            <ac:spMk id="3" creationId="{00000000-0000-0000-0000-000000000000}"/>
          </ac:spMkLst>
        </pc:spChg>
        <pc:graphicFrameChg chg="mod">
          <ac:chgData name="Ryan Miller" userId="3e6051b4-6e52-4e18-862d-3e8903e82618" providerId="ADAL" clId="{0B2C3A12-7370-4797-AF1F-AB70C90D9517}" dt="2021-04-23T18:27:41.097" v="1"/>
          <ac:graphicFrameMkLst>
            <pc:docMk/>
            <pc:sldMk cId="1644299560" sldId="1591"/>
            <ac:graphicFrameMk id="5"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solidFill>
                  <a:srgbClr val="000000"/>
                </a:solidFill>
              </a:rPr>
              <a:t>Number of diabetes cases (in millions)</a:t>
            </a:r>
          </a:p>
        </c:rich>
      </c:tx>
      <c:overlay val="0"/>
    </c:title>
    <c:autoTitleDeleted val="0"/>
    <c:plotArea>
      <c:layout>
        <c:manualLayout>
          <c:layoutTarget val="inner"/>
          <c:xMode val="edge"/>
          <c:yMode val="edge"/>
          <c:x val="0.11927139107611548"/>
          <c:y val="0.1545947328617821"/>
          <c:w val="0.81920253860877301"/>
          <c:h val="0.73551368578927601"/>
        </c:manualLayout>
      </c:layout>
      <c:lineChart>
        <c:grouping val="standard"/>
        <c:varyColors val="0"/>
        <c:ser>
          <c:idx val="0"/>
          <c:order val="0"/>
          <c:tx>
            <c:strRef>
              <c:f>Sheet1!$B$1</c:f>
              <c:strCache>
                <c:ptCount val="1"/>
                <c:pt idx="0">
                  <c:v>Number (in millions)</c:v>
                </c:pt>
              </c:strCache>
            </c:strRef>
          </c:tx>
          <c:marker>
            <c:symbol val="none"/>
          </c:marker>
          <c:cat>
            <c:numRef>
              <c:f>Sheet1!$A$2:$A$48</c:f>
              <c:numCache>
                <c:formatCode>General</c:formatCode>
                <c:ptCount val="47"/>
                <c:pt idx="0">
                  <c:v>1958</c:v>
                </c:pt>
                <c:pt idx="1">
                  <c:v>1959</c:v>
                </c:pt>
                <c:pt idx="2">
                  <c:v>1960</c:v>
                </c:pt>
                <c:pt idx="3">
                  <c:v>1961</c:v>
                </c:pt>
                <c:pt idx="4">
                  <c:v>1962</c:v>
                </c:pt>
                <c:pt idx="5">
                  <c:v>1963</c:v>
                </c:pt>
                <c:pt idx="6">
                  <c:v>1964</c:v>
                </c:pt>
                <c:pt idx="7">
                  <c:v>1965</c:v>
                </c:pt>
                <c:pt idx="8">
                  <c:v>1966</c:v>
                </c:pt>
                <c:pt idx="9">
                  <c:v>1967</c:v>
                </c:pt>
                <c:pt idx="10">
                  <c:v>1968</c:v>
                </c:pt>
                <c:pt idx="11">
                  <c:v>1973</c:v>
                </c:pt>
                <c:pt idx="12">
                  <c:v>1975</c:v>
                </c:pt>
                <c:pt idx="13">
                  <c:v>1976</c:v>
                </c:pt>
                <c:pt idx="14">
                  <c:v>1978</c:v>
                </c:pt>
                <c:pt idx="15">
                  <c:v>1979</c:v>
                </c:pt>
                <c:pt idx="16">
                  <c:v>1980</c:v>
                </c:pt>
                <c:pt idx="17">
                  <c:v>1981</c:v>
                </c:pt>
                <c:pt idx="18">
                  <c:v>1982</c:v>
                </c:pt>
                <c:pt idx="19">
                  <c:v>1983</c:v>
                </c:pt>
                <c:pt idx="20">
                  <c:v>1984</c:v>
                </c:pt>
                <c:pt idx="21">
                  <c:v>1985</c:v>
                </c:pt>
                <c:pt idx="22">
                  <c:v>1986</c:v>
                </c:pt>
                <c:pt idx="23">
                  <c:v>1987</c:v>
                </c:pt>
                <c:pt idx="24">
                  <c:v>1988</c:v>
                </c:pt>
                <c:pt idx="25">
                  <c:v>1989</c:v>
                </c:pt>
                <c:pt idx="26">
                  <c:v>1990</c:v>
                </c:pt>
                <c:pt idx="27">
                  <c:v>1991</c:v>
                </c:pt>
                <c:pt idx="28">
                  <c:v>1992</c:v>
                </c:pt>
                <c:pt idx="29">
                  <c:v>1993</c:v>
                </c:pt>
                <c:pt idx="30">
                  <c:v>1994</c:v>
                </c:pt>
                <c:pt idx="31">
                  <c:v>1995</c:v>
                </c:pt>
                <c:pt idx="32">
                  <c:v>1996</c:v>
                </c:pt>
                <c:pt idx="33">
                  <c:v>1997</c:v>
                </c:pt>
                <c:pt idx="34">
                  <c:v>1998</c:v>
                </c:pt>
                <c:pt idx="35">
                  <c:v>1999</c:v>
                </c:pt>
                <c:pt idx="36">
                  <c:v>2000</c:v>
                </c:pt>
                <c:pt idx="37">
                  <c:v>2001</c:v>
                </c:pt>
                <c:pt idx="38">
                  <c:v>2002</c:v>
                </c:pt>
                <c:pt idx="39">
                  <c:v>2003</c:v>
                </c:pt>
                <c:pt idx="40">
                  <c:v>2004</c:v>
                </c:pt>
                <c:pt idx="41">
                  <c:v>2005</c:v>
                </c:pt>
                <c:pt idx="42">
                  <c:v>2006</c:v>
                </c:pt>
                <c:pt idx="43">
                  <c:v>2007</c:v>
                </c:pt>
                <c:pt idx="44">
                  <c:v>2008</c:v>
                </c:pt>
                <c:pt idx="45">
                  <c:v>2009</c:v>
                </c:pt>
                <c:pt idx="46">
                  <c:v>2010</c:v>
                </c:pt>
              </c:numCache>
            </c:numRef>
          </c:cat>
          <c:val>
            <c:numRef>
              <c:f>Sheet1!$B$2:$B$48</c:f>
              <c:numCache>
                <c:formatCode>General</c:formatCode>
                <c:ptCount val="47"/>
                <c:pt idx="0">
                  <c:v>1.58</c:v>
                </c:pt>
                <c:pt idx="1">
                  <c:v>1.49</c:v>
                </c:pt>
                <c:pt idx="2">
                  <c:v>1.59</c:v>
                </c:pt>
                <c:pt idx="3">
                  <c:v>1.87</c:v>
                </c:pt>
                <c:pt idx="4">
                  <c:v>1.91</c:v>
                </c:pt>
                <c:pt idx="5">
                  <c:v>2.1</c:v>
                </c:pt>
                <c:pt idx="6">
                  <c:v>2.31</c:v>
                </c:pt>
                <c:pt idx="7">
                  <c:v>2.39</c:v>
                </c:pt>
                <c:pt idx="8">
                  <c:v>2.77</c:v>
                </c:pt>
                <c:pt idx="9">
                  <c:v>3.09</c:v>
                </c:pt>
                <c:pt idx="10">
                  <c:v>3.18</c:v>
                </c:pt>
                <c:pt idx="11">
                  <c:v>4.1899999999999986</c:v>
                </c:pt>
                <c:pt idx="12">
                  <c:v>4.78</c:v>
                </c:pt>
                <c:pt idx="13">
                  <c:v>4.97</c:v>
                </c:pt>
                <c:pt idx="14">
                  <c:v>5.1899999999999986</c:v>
                </c:pt>
                <c:pt idx="15">
                  <c:v>5.47</c:v>
                </c:pt>
                <c:pt idx="16">
                  <c:v>5.53</c:v>
                </c:pt>
                <c:pt idx="17">
                  <c:v>5.6499999999999977</c:v>
                </c:pt>
                <c:pt idx="18">
                  <c:v>5.73</c:v>
                </c:pt>
                <c:pt idx="19">
                  <c:v>5.6099999999999977</c:v>
                </c:pt>
                <c:pt idx="20">
                  <c:v>6</c:v>
                </c:pt>
                <c:pt idx="21">
                  <c:v>6.13</c:v>
                </c:pt>
                <c:pt idx="22">
                  <c:v>6.56</c:v>
                </c:pt>
                <c:pt idx="23">
                  <c:v>6.6099999999999977</c:v>
                </c:pt>
                <c:pt idx="24">
                  <c:v>6.1599999999999966</c:v>
                </c:pt>
                <c:pt idx="25">
                  <c:v>6.47</c:v>
                </c:pt>
                <c:pt idx="26">
                  <c:v>6.21</c:v>
                </c:pt>
                <c:pt idx="27">
                  <c:v>7.21</c:v>
                </c:pt>
                <c:pt idx="28">
                  <c:v>7.37</c:v>
                </c:pt>
                <c:pt idx="29">
                  <c:v>7.78</c:v>
                </c:pt>
                <c:pt idx="30">
                  <c:v>7.74</c:v>
                </c:pt>
                <c:pt idx="31">
                  <c:v>8.66</c:v>
                </c:pt>
                <c:pt idx="32">
                  <c:v>7.63</c:v>
                </c:pt>
                <c:pt idx="33">
                  <c:v>10.11</c:v>
                </c:pt>
                <c:pt idx="34">
                  <c:v>10.48</c:v>
                </c:pt>
                <c:pt idx="35">
                  <c:v>10.87</c:v>
                </c:pt>
                <c:pt idx="36">
                  <c:v>12.05</c:v>
                </c:pt>
                <c:pt idx="37">
                  <c:v>13.11</c:v>
                </c:pt>
                <c:pt idx="38">
                  <c:v>13.49</c:v>
                </c:pt>
                <c:pt idx="39">
                  <c:v>14.1</c:v>
                </c:pt>
                <c:pt idx="40">
                  <c:v>15.24</c:v>
                </c:pt>
                <c:pt idx="41">
                  <c:v>16.32</c:v>
                </c:pt>
                <c:pt idx="42">
                  <c:v>17.32</c:v>
                </c:pt>
                <c:pt idx="43">
                  <c:v>17.399999999999999</c:v>
                </c:pt>
                <c:pt idx="44">
                  <c:v>18.809999999999999</c:v>
                </c:pt>
                <c:pt idx="45">
                  <c:v>20.67</c:v>
                </c:pt>
                <c:pt idx="46">
                  <c:v>21.13</c:v>
                </c:pt>
              </c:numCache>
            </c:numRef>
          </c:val>
          <c:smooth val="0"/>
          <c:extLst>
            <c:ext xmlns:c16="http://schemas.microsoft.com/office/drawing/2014/chart" uri="{C3380CC4-5D6E-409C-BE32-E72D297353CC}">
              <c16:uniqueId val="{00000000-4488-4474-A9C0-F1242454AC85}"/>
            </c:ext>
          </c:extLst>
        </c:ser>
        <c:dLbls>
          <c:showLegendKey val="0"/>
          <c:showVal val="0"/>
          <c:showCatName val="0"/>
          <c:showSerName val="0"/>
          <c:showPercent val="0"/>
          <c:showBubbleSize val="0"/>
        </c:dLbls>
        <c:smooth val="0"/>
        <c:axId val="382174104"/>
        <c:axId val="382176456"/>
      </c:lineChart>
      <c:catAx>
        <c:axId val="382174104"/>
        <c:scaling>
          <c:orientation val="minMax"/>
        </c:scaling>
        <c:delete val="0"/>
        <c:axPos val="b"/>
        <c:numFmt formatCode="General" sourceLinked="1"/>
        <c:majorTickMark val="out"/>
        <c:minorTickMark val="none"/>
        <c:tickLblPos val="nextTo"/>
        <c:txPr>
          <a:bodyPr/>
          <a:lstStyle/>
          <a:p>
            <a:pPr>
              <a:defRPr b="1">
                <a:solidFill>
                  <a:srgbClr val="000000"/>
                </a:solidFill>
              </a:defRPr>
            </a:pPr>
            <a:endParaRPr lang="en-US"/>
          </a:p>
        </c:txPr>
        <c:crossAx val="382176456"/>
        <c:crosses val="autoZero"/>
        <c:auto val="1"/>
        <c:lblAlgn val="ctr"/>
        <c:lblOffset val="100"/>
        <c:tickLblSkip val="12"/>
        <c:noMultiLvlLbl val="0"/>
      </c:catAx>
      <c:valAx>
        <c:axId val="382176456"/>
        <c:scaling>
          <c:orientation val="minMax"/>
        </c:scaling>
        <c:delete val="0"/>
        <c:axPos val="l"/>
        <c:majorGridlines/>
        <c:numFmt formatCode="General" sourceLinked="1"/>
        <c:majorTickMark val="out"/>
        <c:minorTickMark val="none"/>
        <c:tickLblPos val="nextTo"/>
        <c:txPr>
          <a:bodyPr/>
          <a:lstStyle/>
          <a:p>
            <a:pPr>
              <a:defRPr>
                <a:solidFill>
                  <a:srgbClr val="000000"/>
                </a:solidFill>
              </a:defRPr>
            </a:pPr>
            <a:endParaRPr lang="en-US"/>
          </a:p>
        </c:txPr>
        <c:crossAx val="382174104"/>
        <c:crosses val="autoZero"/>
        <c:crossBetween val="between"/>
      </c:valAx>
      <c:spPr>
        <a:solidFill>
          <a:schemeClr val="bg2">
            <a:lumMod val="20000"/>
            <a:lumOff val="80000"/>
          </a:schemeClr>
        </a:solidFill>
      </c:spPr>
    </c:plotArea>
    <c:plotVisOnly val="1"/>
    <c:dispBlanksAs val="gap"/>
    <c:showDLblsOverMax val="0"/>
  </c:chart>
  <c:spPr>
    <a:solidFill>
      <a:schemeClr val="bg2">
        <a:alpha val="91000"/>
      </a:schemeClr>
    </a:solidFill>
  </c:spPr>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0.13757</cdr:x>
      <cdr:y>0.28824</cdr:y>
    </cdr:from>
    <cdr:to>
      <cdr:x>0.83386</cdr:x>
      <cdr:y>0.73922</cdr:y>
    </cdr:to>
    <cdr:cxnSp macro="">
      <cdr:nvCxnSpPr>
        <cdr:cNvPr id="2" name="Straight Arrow Connector 1">
          <a:extLst xmlns:a="http://schemas.openxmlformats.org/drawingml/2006/main">
            <a:ext uri="{FF2B5EF4-FFF2-40B4-BE49-F238E27FC236}">
              <a16:creationId xmlns:a16="http://schemas.microsoft.com/office/drawing/2014/main" id="{2A7D1650-0ABA-4D89-8C8C-5A0FDA61D4B5}"/>
            </a:ext>
          </a:extLst>
        </cdr:cNvPr>
        <cdr:cNvCxnSpPr/>
      </cdr:nvCxnSpPr>
      <cdr:spPr>
        <a:xfrm xmlns:a="http://schemas.openxmlformats.org/drawingml/2006/main" flipV="1">
          <a:off x="660400" y="1493520"/>
          <a:ext cx="3342640" cy="2336800"/>
        </a:xfrm>
        <a:prstGeom xmlns:a="http://schemas.openxmlformats.org/drawingml/2006/main" prst="straightConnector1">
          <a:avLst/>
        </a:prstGeom>
        <a:ln xmlns:a="http://schemas.openxmlformats.org/drawingml/2006/main">
          <a:solidFill>
            <a:srgbClr val="FF0000"/>
          </a:solidFill>
          <a:headEnd type="arrow"/>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0.34921</cdr:x>
      <cdr:y>0.41176</cdr:y>
    </cdr:from>
    <cdr:to>
      <cdr:x>0.77037</cdr:x>
      <cdr:y>0.48431</cdr:y>
    </cdr:to>
    <cdr:sp macro="" textlink="">
      <cdr:nvSpPr>
        <cdr:cNvPr id="3" name="TextBox 2"/>
        <cdr:cNvSpPr txBox="1"/>
      </cdr:nvSpPr>
      <cdr:spPr>
        <a:xfrm xmlns:a="http://schemas.openxmlformats.org/drawingml/2006/main">
          <a:off x="1676400" y="2133600"/>
          <a:ext cx="2021840" cy="375920"/>
        </a:xfrm>
        <a:prstGeom xmlns:a="http://schemas.openxmlformats.org/drawingml/2006/main" prst="rect">
          <a:avLst/>
        </a:prstGeom>
        <a:solidFill xmlns:a="http://schemas.openxmlformats.org/drawingml/2006/main">
          <a:srgbClr val="FF0000"/>
        </a:solidFill>
        <a:ln xmlns:a="http://schemas.openxmlformats.org/drawingml/2006/main">
          <a:solidFill>
            <a:schemeClr val="bg1"/>
          </a:solidFill>
        </a:l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0000"/>
              </a:solidFill>
            </a:rPr>
            <a:t>1,237% increase!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39771-6DCE-6049-9B43-37CD1E443461}" type="datetimeFigureOut">
              <a:rPr lang="en-US" smtClean="0"/>
              <a:t>4/23/2021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D39E3A-1813-2344-892D-DEDE9DA5F2AA}" type="slidenum">
              <a:rPr lang="en-US" smtClean="0"/>
              <a:t>‹#›</a:t>
            </a:fld>
            <a:endParaRPr lang="en-US"/>
          </a:p>
        </p:txBody>
      </p:sp>
    </p:spTree>
    <p:extLst>
      <p:ext uri="{BB962C8B-B14F-4D97-AF65-F5344CB8AC3E}">
        <p14:creationId xmlns:p14="http://schemas.microsoft.com/office/powerpoint/2010/main" val="77178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features/1918-flu-pandemic/index.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You’re likely only used to drugs, surgery, or PT as a solution.  Some have even tried alternatives like massage, acupuncture, or standard chiropractic.  What we’re discussing here are techniques, dietary protocols, and technologies being used in medicine and all over the world successfully every day and with research in the leading medical journals.  You may not be aware, but it’s nothing we’ve created on our own or new – so make sure to pay careful attention to the details – it will get you to that 60-100% better.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3</a:t>
            </a:fld>
            <a:endParaRPr lang="en-US" dirty="0"/>
          </a:p>
        </p:txBody>
      </p:sp>
    </p:spTree>
    <p:extLst>
      <p:ext uri="{BB962C8B-B14F-4D97-AF65-F5344CB8AC3E}">
        <p14:creationId xmlns:p14="http://schemas.microsoft.com/office/powerpoint/2010/main" val="1521977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of the money and resources we put towards health</a:t>
            </a:r>
          </a:p>
        </p:txBody>
      </p:sp>
      <p:sp>
        <p:nvSpPr>
          <p:cNvPr id="4" name="Slide Number Placeholder 3"/>
          <p:cNvSpPr>
            <a:spLocks noGrp="1"/>
          </p:cNvSpPr>
          <p:nvPr>
            <p:ph type="sldNum" sz="quarter" idx="5"/>
          </p:nvPr>
        </p:nvSpPr>
        <p:spPr/>
        <p:txBody>
          <a:bodyPr/>
          <a:lstStyle/>
          <a:p>
            <a:fld id="{4880760F-1E5E-49C1-91CE-F6D88F54FE50}" type="slidenum">
              <a:rPr lang="en-US" smtClean="0"/>
              <a:pPr/>
              <a:t>15</a:t>
            </a:fld>
            <a:endParaRPr lang="en-US" dirty="0"/>
          </a:p>
        </p:txBody>
      </p:sp>
    </p:spTree>
    <p:extLst>
      <p:ext uri="{BB962C8B-B14F-4D97-AF65-F5344CB8AC3E}">
        <p14:creationId xmlns:p14="http://schemas.microsoft.com/office/powerpoint/2010/main" val="539434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Life expectancy in the United States declined again in 2017, the government said Thursday in a bleak series of reports that showed a nation still in the grip of escalating drug and suicide crises.</a:t>
            </a:r>
          </a:p>
          <a:p>
            <a:pPr fontAlgn="base"/>
            <a:r>
              <a:rPr lang="en-US" sz="1200" b="0" i="0" u="none" strike="noStrike" kern="1200" dirty="0">
                <a:solidFill>
                  <a:schemeClr val="tx1"/>
                </a:solidFill>
                <a:effectLst/>
                <a:latin typeface="+mn-lt"/>
                <a:ea typeface="+mn-ea"/>
                <a:cs typeface="+mn-cs"/>
              </a:rPr>
              <a:t>The data continued the longest sustained decline in expected life span at birth in a century, an appalling performance not seen in the United States since 1915 through 1918. That four-year period included </a:t>
            </a:r>
            <a:r>
              <a:rPr lang="en-US" sz="1200" b="0" i="0" u="none" strike="noStrike" kern="1200" dirty="0">
                <a:solidFill>
                  <a:schemeClr val="tx1"/>
                </a:solidFill>
                <a:effectLst/>
                <a:latin typeface="+mn-lt"/>
                <a:ea typeface="+mn-ea"/>
                <a:cs typeface="+mn-cs"/>
                <a:hlinkClick r:id="rId3"/>
              </a:rPr>
              <a:t>World War I and a flu pandemic that killed 675,000 people</a:t>
            </a:r>
            <a:r>
              <a:rPr lang="en-US" sz="1200" b="0" i="0" u="none" strike="noStrike" kern="1200" dirty="0">
                <a:solidFill>
                  <a:schemeClr val="tx1"/>
                </a:solidFill>
                <a:effectLst/>
                <a:latin typeface="+mn-lt"/>
                <a:ea typeface="+mn-ea"/>
                <a:cs typeface="+mn-cs"/>
              </a:rPr>
              <a:t> in the United States and perhaps 50 million worldwide.</a:t>
            </a:r>
          </a:p>
          <a:p>
            <a:r>
              <a:rPr lang="en-US" dirty="0"/>
              <a:t>https://www.washingtonpost.com/national/health-science/us-life-expectancy-declines-again-a-dismal-trend-not-seen-since-world-war-i/2018/11/28/ae58bc8c-f28c-11e8-bc79-68604ed88993_story.html?noredirect=on&amp;utm_term=.2bf8887912a3</a:t>
            </a:r>
          </a:p>
        </p:txBody>
      </p:sp>
      <p:sp>
        <p:nvSpPr>
          <p:cNvPr id="4" name="Slide Number Placeholder 3"/>
          <p:cNvSpPr>
            <a:spLocks noGrp="1"/>
          </p:cNvSpPr>
          <p:nvPr>
            <p:ph type="sldNum" sz="quarter" idx="5"/>
          </p:nvPr>
        </p:nvSpPr>
        <p:spPr/>
        <p:txBody>
          <a:bodyPr/>
          <a:lstStyle/>
          <a:p>
            <a:fld id="{4880760F-1E5E-49C1-91CE-F6D88F54FE50}" type="slidenum">
              <a:rPr lang="en-US" smtClean="0"/>
              <a:pPr/>
              <a:t>16</a:t>
            </a:fld>
            <a:endParaRPr lang="en-US" dirty="0"/>
          </a:p>
        </p:txBody>
      </p:sp>
    </p:spTree>
    <p:extLst>
      <p:ext uri="{BB962C8B-B14F-4D97-AF65-F5344CB8AC3E}">
        <p14:creationId xmlns:p14="http://schemas.microsoft.com/office/powerpoint/2010/main" val="1579527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are seeing</a:t>
            </a:r>
            <a:r>
              <a:rPr lang="en-US" sz="1200" kern="1200" baseline="0" dirty="0">
                <a:solidFill>
                  <a:schemeClr val="tx1"/>
                </a:solidFill>
                <a:effectLst/>
                <a:latin typeface="+mn-lt"/>
                <a:ea typeface="+mn-ea"/>
                <a:cs typeface="+mn-cs"/>
              </a:rPr>
              <a:t> concerning increase – </a:t>
            </a:r>
            <a:r>
              <a:rPr lang="en-US" sz="1200" kern="1200" baseline="0" dirty="0" err="1">
                <a:solidFill>
                  <a:schemeClr val="tx1"/>
                </a:solidFill>
                <a:effectLst/>
                <a:latin typeface="+mn-lt"/>
                <a:ea typeface="+mn-ea"/>
                <a:cs typeface="+mn-cs"/>
              </a:rPr>
              <a:t>diabeties</a:t>
            </a:r>
            <a:r>
              <a:rPr lang="en-US" sz="1200" kern="1200" baseline="0" dirty="0">
                <a:solidFill>
                  <a:schemeClr val="tx1"/>
                </a:solidFill>
                <a:effectLst/>
                <a:latin typeface="+mn-lt"/>
                <a:ea typeface="+mn-ea"/>
                <a:cs typeface="+mn-cs"/>
              </a:rPr>
              <a:t>, Hearth disease, and Neuropathy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healthcare statistics in the United States tells us that we are losing ground these chronic</a:t>
            </a:r>
            <a:r>
              <a:rPr lang="en-US" sz="1200" kern="1200" baseline="0" dirty="0">
                <a:solidFill>
                  <a:schemeClr val="tx1"/>
                </a:solidFill>
                <a:effectLst/>
                <a:latin typeface="+mn-lt"/>
                <a:ea typeface="+mn-ea"/>
                <a:cs typeface="+mn-cs"/>
              </a:rPr>
              <a:t> conditions</a:t>
            </a:r>
            <a:r>
              <a:rPr lang="en-US" sz="1200" kern="1200" dirty="0">
                <a:solidFill>
                  <a:schemeClr val="tx1"/>
                </a:solidFill>
                <a:effectLst/>
                <a:latin typeface="+mn-lt"/>
                <a:ea typeface="+mn-ea"/>
                <a:cs typeface="+mn-cs"/>
              </a:rPr>
              <a:t>. The numbers are skyrocketing, going up very quickly, As a matter of fact,  with conditions like diabetes, we are seeing in younger and younger patients now, it used to be unheard of to see  13-14 year-old type II diabetes, now it is epidemic.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youngest documented case of type two diabetes was just released September 2015. She is only 3 years old. </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17</a:t>
            </a:fld>
            <a:endParaRPr lang="en-US" dirty="0"/>
          </a:p>
        </p:txBody>
      </p:sp>
    </p:spTree>
    <p:extLst>
      <p:ext uri="{BB962C8B-B14F-4D97-AF65-F5344CB8AC3E}">
        <p14:creationId xmlns:p14="http://schemas.microsoft.com/office/powerpoint/2010/main" val="133039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18</a:t>
            </a:fld>
            <a:endParaRPr lang="en-US" dirty="0"/>
          </a:p>
        </p:txBody>
      </p:sp>
    </p:spTree>
    <p:extLst>
      <p:ext uri="{BB962C8B-B14F-4D97-AF65-F5344CB8AC3E}">
        <p14:creationId xmlns:p14="http://schemas.microsoft.com/office/powerpoint/2010/main" val="2324197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Centers for Medicaid and Medicare</a:t>
            </a:r>
            <a:r>
              <a:rPr lang="en-US" baseline="0" dirty="0"/>
              <a:t> Service, 2015 – we are spending $3.2 trillion on medical costs! …. Would you agree that this is outrageous?</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19</a:t>
            </a:fld>
            <a:endParaRPr lang="en-US" dirty="0"/>
          </a:p>
        </p:txBody>
      </p:sp>
    </p:spTree>
    <p:extLst>
      <p:ext uri="{BB962C8B-B14F-4D97-AF65-F5344CB8AC3E}">
        <p14:creationId xmlns:p14="http://schemas.microsoft.com/office/powerpoint/2010/main" val="1955872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another cover of Time Magazine</a:t>
            </a:r>
            <a:r>
              <a:rPr lang="en-US" sz="1200" kern="1200" baseline="0" dirty="0">
                <a:solidFill>
                  <a:schemeClr val="tx1"/>
                </a:solidFill>
                <a:effectLst/>
                <a:latin typeface="+mn-lt"/>
                <a:ea typeface="+mn-ea"/>
                <a:cs typeface="+mn-cs"/>
              </a:rPr>
              <a:t> – in which the article discusses that we are literally drowning in medical costs….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Who here can guess how much we are spending on medical costs?  (pause for audience feedback) </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20</a:t>
            </a:fld>
            <a:endParaRPr lang="en-US" dirty="0"/>
          </a:p>
        </p:txBody>
      </p:sp>
    </p:spTree>
    <p:extLst>
      <p:ext uri="{BB962C8B-B14F-4D97-AF65-F5344CB8AC3E}">
        <p14:creationId xmlns:p14="http://schemas.microsoft.com/office/powerpoint/2010/main" val="1330391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Brainwashed and It’s Free</a:t>
            </a:r>
          </a:p>
          <a:p>
            <a:r>
              <a:rPr lang="en-US" dirty="0"/>
              <a:t>Story of a man with his whole life ruined by health problems and drug side-effects.  Asked why he doesn’t look for alternatives; it’s not covered.  Hasn’t had a life in 20 years, but at least it’s covered.</a:t>
            </a:r>
          </a:p>
        </p:txBody>
      </p:sp>
      <p:sp>
        <p:nvSpPr>
          <p:cNvPr id="4" name="Slide Number Placeholder 3"/>
          <p:cNvSpPr>
            <a:spLocks noGrp="1"/>
          </p:cNvSpPr>
          <p:nvPr>
            <p:ph type="sldNum" sz="quarter" idx="5"/>
          </p:nvPr>
        </p:nvSpPr>
        <p:spPr/>
        <p:txBody>
          <a:bodyPr/>
          <a:lstStyle/>
          <a:p>
            <a:fld id="{4880760F-1E5E-49C1-91CE-F6D88F54FE50}" type="slidenum">
              <a:rPr lang="en-US" smtClean="0"/>
              <a:pPr/>
              <a:t>21</a:t>
            </a:fld>
            <a:endParaRPr lang="en-US" dirty="0"/>
          </a:p>
        </p:txBody>
      </p:sp>
    </p:spTree>
    <p:extLst>
      <p:ext uri="{BB962C8B-B14F-4D97-AF65-F5344CB8AC3E}">
        <p14:creationId xmlns:p14="http://schemas.microsoft.com/office/powerpoint/2010/main" val="4158692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Nearly 200 people are dying from opioid addiction each day</a:t>
            </a:r>
          </a:p>
          <a:p>
            <a:pPr lvl="0"/>
            <a:r>
              <a:rPr lang="en-US" sz="1200" b="1" i="0" u="none" strike="noStrike" kern="1200" dirty="0">
                <a:solidFill>
                  <a:schemeClr val="tx1"/>
                </a:solidFill>
                <a:effectLst/>
                <a:latin typeface="+mn-lt"/>
                <a:ea typeface="+mn-ea"/>
                <a:cs typeface="+mn-cs"/>
              </a:rPr>
              <a:t>Americans more likely to die of opioid overdose than car crash, says council report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is the cover of Time magazine . Can you see what this cover is saying?</a:t>
            </a:r>
          </a:p>
          <a:p>
            <a:r>
              <a:rPr lang="en-US" sz="1200" b="1"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ran a story on healthcare in America and this was the cover story for their magazine.</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hat the article says,</a:t>
            </a:r>
            <a:r>
              <a:rPr lang="en-US" sz="1200" kern="1200" baseline="0" dirty="0">
                <a:solidFill>
                  <a:schemeClr val="tx1"/>
                </a:solidFill>
                <a:effectLst/>
                <a:latin typeface="+mn-lt"/>
                <a:ea typeface="+mn-ea"/>
                <a:cs typeface="+mn-cs"/>
              </a:rPr>
              <a:t> from June of 2015 - </a:t>
            </a:r>
            <a:r>
              <a:rPr lang="en-US" sz="1200" kern="1200" dirty="0">
                <a:solidFill>
                  <a:schemeClr val="tx1"/>
                </a:solidFill>
                <a:effectLst/>
                <a:latin typeface="+mn-lt"/>
                <a:ea typeface="+mn-ea"/>
                <a:cs typeface="+mn-cs"/>
              </a:rPr>
              <a:t>is that US Citizens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feel that we were overmedicated, and that as a country we were taking far too many medications – all of these being recommended by our doctors..   More importantly, there</a:t>
            </a:r>
            <a:r>
              <a:rPr lang="en-US" sz="1200" kern="1200" baseline="0" dirty="0">
                <a:solidFill>
                  <a:schemeClr val="tx1"/>
                </a:solidFill>
                <a:effectLst/>
                <a:latin typeface="+mn-lt"/>
                <a:ea typeface="+mn-ea"/>
                <a:cs typeface="+mn-cs"/>
              </a:rPr>
              <a:t> is an epidemic of addiction attacking our society today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a:t>
            </a:r>
            <a:r>
              <a:rPr lang="en-US" sz="1200" kern="1200" baseline="0" dirty="0">
                <a:solidFill>
                  <a:schemeClr val="tx1"/>
                </a:solidFill>
                <a:effectLst/>
                <a:latin typeface="+mn-lt"/>
                <a:ea typeface="+mn-ea"/>
                <a:cs typeface="+mn-cs"/>
              </a:rPr>
              <a:t> many of you feel the same way?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22</a:t>
            </a:fld>
            <a:endParaRPr lang="en-US" dirty="0"/>
          </a:p>
        </p:txBody>
      </p:sp>
    </p:spTree>
    <p:extLst>
      <p:ext uri="{BB962C8B-B14F-4D97-AF65-F5344CB8AC3E}">
        <p14:creationId xmlns:p14="http://schemas.microsoft.com/office/powerpoint/2010/main" val="2289262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this question to keep involvement- </a:t>
            </a:r>
            <a:r>
              <a:rPr lang="en-US" sz="1200" b="0"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ho here has heard of Neurontin aka gabapentin, raise your hand?” This is the number one medication that doctors prescribed for neuropathy pain and it’s made by Pfizer.</a:t>
            </a:r>
            <a:r>
              <a:rPr lang="en-US" sz="1200" kern="1200" baseline="0" dirty="0">
                <a:solidFill>
                  <a:schemeClr val="tx1"/>
                </a:solidFill>
                <a:effectLst/>
                <a:latin typeface="+mn-lt"/>
                <a:ea typeface="+mn-ea"/>
                <a:cs typeface="+mn-cs"/>
              </a:rPr>
              <a:t> How many of you think Neurontin was made to treat Neuropathy?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It's actually an anti-seizure medication,  it's for seizures,  -- so what do you think a seizure medication is going to do for neuropathy, how do you think it works?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WAIT AND LISTEN FOR AUDIENCE TO GIVE YOU ANSWERS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a pain management medication, so what it literally does is slow your brain down so you stop feeling the pain signals from your feet. It doesn’t </a:t>
            </a:r>
            <a:r>
              <a:rPr lang="en-US" sz="1200" b="1" kern="1200" dirty="0">
                <a:solidFill>
                  <a:schemeClr val="tx1"/>
                </a:solidFill>
                <a:effectLst/>
                <a:latin typeface="+mn-lt"/>
                <a:ea typeface="+mn-ea"/>
                <a:cs typeface="+mn-cs"/>
              </a:rPr>
              <a:t>heal</a:t>
            </a:r>
            <a:r>
              <a:rPr lang="en-US" sz="1200" kern="1200" dirty="0">
                <a:solidFill>
                  <a:schemeClr val="tx1"/>
                </a:solidFill>
                <a:effectLst/>
                <a:latin typeface="+mn-lt"/>
                <a:ea typeface="+mn-ea"/>
                <a:cs typeface="+mn-cs"/>
              </a:rPr>
              <a:t> your nerves, it’s not healing neuropathy, it’s not keeping it from getting worse.  What is it actually</a:t>
            </a:r>
            <a:r>
              <a:rPr lang="en-US" sz="1200" kern="1200" baseline="0" dirty="0">
                <a:solidFill>
                  <a:schemeClr val="tx1"/>
                </a:solidFill>
                <a:effectLst/>
                <a:latin typeface="+mn-lt"/>
                <a:ea typeface="+mn-ea"/>
                <a:cs typeface="+mn-cs"/>
              </a:rPr>
              <a:t> doing, then? (let audience answer).. That’s right – masking the pain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23</a:t>
            </a:fld>
            <a:endParaRPr lang="en-US" dirty="0"/>
          </a:p>
        </p:txBody>
      </p:sp>
    </p:spTree>
    <p:extLst>
      <p:ext uri="{BB962C8B-B14F-4D97-AF65-F5344CB8AC3E}">
        <p14:creationId xmlns:p14="http://schemas.microsoft.com/office/powerpoint/2010/main" val="3486590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a:defRPr/>
            </a:pPr>
            <a:fld id="{1820399A-8B5A-421A-95C0-F7EB32FF5DA2}" type="slidenum">
              <a:rPr lang="en-US" smtClean="0"/>
              <a:pPr>
                <a:defRPr/>
              </a:pPr>
              <a:t>25</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55741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800" kern="1200" dirty="0">
                <a:solidFill>
                  <a:schemeClr val="tx1"/>
                </a:solidFill>
                <a:effectLst/>
                <a:latin typeface="+mn-lt"/>
                <a:ea typeface="+mn-ea"/>
                <a:cs typeface="+mn-cs"/>
              </a:rPr>
              <a:t>  </a:t>
            </a:r>
            <a:endParaRPr lang="en-US" sz="1800"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4</a:t>
            </a:fld>
            <a:endParaRPr lang="en-US" dirty="0"/>
          </a:p>
        </p:txBody>
      </p:sp>
    </p:spTree>
    <p:extLst>
      <p:ext uri="{BB962C8B-B14F-4D97-AF65-F5344CB8AC3E}">
        <p14:creationId xmlns:p14="http://schemas.microsoft.com/office/powerpoint/2010/main" val="1605047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dural</a:t>
            </a:r>
            <a:r>
              <a:rPr lang="en-US" dirty="0"/>
              <a:t> puncture (wet tap) may cause a post-</a:t>
            </a:r>
            <a:r>
              <a:rPr lang="en-US" dirty="0" err="1"/>
              <a:t>dural</a:t>
            </a:r>
            <a:r>
              <a:rPr lang="en-US" dirty="0"/>
              <a:t> puncture headache (also called a spinal headache) that usually improves within a few days. Although infrequent, a blood patch may be necessary to alleviate the headache. A blood patch is a simple, quick procedure that involves obtaining a small amount of blood from a patient from an arm vein and immediately injecting it into the epidural space to allow it to clot around the spinal sac and stop the leak.</a:t>
            </a:r>
          </a:p>
        </p:txBody>
      </p:sp>
      <p:sp>
        <p:nvSpPr>
          <p:cNvPr id="4" name="Slide Number Placeholder 3"/>
          <p:cNvSpPr>
            <a:spLocks noGrp="1"/>
          </p:cNvSpPr>
          <p:nvPr>
            <p:ph type="sldNum" sz="quarter" idx="5"/>
          </p:nvPr>
        </p:nvSpPr>
        <p:spPr/>
        <p:txBody>
          <a:bodyPr/>
          <a:lstStyle/>
          <a:p>
            <a:fld id="{4880760F-1E5E-49C1-91CE-F6D88F54FE50}" type="slidenum">
              <a:rPr lang="en-US" smtClean="0"/>
              <a:pPr/>
              <a:t>27</a:t>
            </a:fld>
            <a:endParaRPr lang="en-US" dirty="0"/>
          </a:p>
        </p:txBody>
      </p:sp>
    </p:spTree>
    <p:extLst>
      <p:ext uri="{BB962C8B-B14F-4D97-AF65-F5344CB8AC3E}">
        <p14:creationId xmlns:p14="http://schemas.microsoft.com/office/powerpoint/2010/main" val="1665577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real picture.  A good ending to avoid wherever possible.</a:t>
            </a:r>
          </a:p>
        </p:txBody>
      </p:sp>
      <p:sp>
        <p:nvSpPr>
          <p:cNvPr id="4" name="Slide Number Placeholder 3"/>
          <p:cNvSpPr>
            <a:spLocks noGrp="1"/>
          </p:cNvSpPr>
          <p:nvPr>
            <p:ph type="sldNum" sz="quarter" idx="5"/>
          </p:nvPr>
        </p:nvSpPr>
        <p:spPr/>
        <p:txBody>
          <a:bodyPr/>
          <a:lstStyle/>
          <a:p>
            <a:fld id="{4880760F-1E5E-49C1-91CE-F6D88F54FE50}" type="slidenum">
              <a:rPr lang="en-US" smtClean="0"/>
              <a:pPr/>
              <a:t>29</a:t>
            </a:fld>
            <a:endParaRPr lang="en-US" dirty="0"/>
          </a:p>
        </p:txBody>
      </p:sp>
    </p:spTree>
    <p:extLst>
      <p:ext uri="{BB962C8B-B14F-4D97-AF65-F5344CB8AC3E}">
        <p14:creationId xmlns:p14="http://schemas.microsoft.com/office/powerpoint/2010/main" val="1817030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Unresolved injury</a:t>
            </a:r>
          </a:p>
          <a:p>
            <a:pPr eaLnBrk="1" hangingPunct="1"/>
            <a:r>
              <a:rPr lang="en-US" dirty="0"/>
              <a:t>Subluxation</a:t>
            </a:r>
          </a:p>
          <a:p>
            <a:pPr eaLnBrk="1" hangingPunct="1"/>
            <a:r>
              <a:rPr lang="en-US" dirty="0"/>
              <a:t>Poor biomechanics</a:t>
            </a:r>
          </a:p>
          <a:p>
            <a:pPr eaLnBrk="1" hangingPunct="1"/>
            <a:r>
              <a:rPr lang="en-US" dirty="0"/>
              <a:t>Inflammation</a:t>
            </a:r>
          </a:p>
          <a:p>
            <a:pPr eaLnBrk="1" hangingPunct="1"/>
            <a:r>
              <a:rPr lang="en-US" dirty="0"/>
              <a:t>Not Corrected with a drug or surgery.  Masked or masking taped, but not healthy.</a:t>
            </a:r>
          </a:p>
          <a:p>
            <a:r>
              <a:rPr lang="en-US" dirty="0"/>
              <a:t>Not only that, the despite the drugs and surgery – the causes continue if not addressed.  Even if you believe the drugs or surgery are needed or have already participated, you have to address the cause or it will eventually catch up with you – and usually with a vengeance.  Just look at most people’s mobility after 55 or walk into the growing number of nursing homes in every community in N. America.</a:t>
            </a:r>
          </a:p>
        </p:txBody>
      </p:sp>
      <p:sp>
        <p:nvSpPr>
          <p:cNvPr id="4" name="Slide Number Placeholder 3"/>
          <p:cNvSpPr>
            <a:spLocks noGrp="1"/>
          </p:cNvSpPr>
          <p:nvPr>
            <p:ph type="sldNum" sz="quarter" idx="5"/>
          </p:nvPr>
        </p:nvSpPr>
        <p:spPr/>
        <p:txBody>
          <a:bodyPr/>
          <a:lstStyle/>
          <a:p>
            <a:fld id="{4880760F-1E5E-49C1-91CE-F6D88F54FE50}" type="slidenum">
              <a:rPr lang="en-US" smtClean="0"/>
              <a:pPr/>
              <a:t>30</a:t>
            </a:fld>
            <a:endParaRPr lang="en-US" dirty="0"/>
          </a:p>
        </p:txBody>
      </p:sp>
    </p:spTree>
    <p:extLst>
      <p:ext uri="{BB962C8B-B14F-4D97-AF65-F5344CB8AC3E}">
        <p14:creationId xmlns:p14="http://schemas.microsoft.com/office/powerpoint/2010/main" val="3087521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 it to the mechanic or cover it up with a piece of duct tape and keep going?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did keep driving, what eventually happens to the car?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Breakdown or – worse; engine or some vital part blows out completely, needs to be replaced, or the car becomes permanently damaged.</a:t>
            </a:r>
          </a:p>
        </p:txBody>
      </p:sp>
      <p:sp>
        <p:nvSpPr>
          <p:cNvPr id="4" name="Slide Number Placeholder 3"/>
          <p:cNvSpPr>
            <a:spLocks noGrp="1"/>
          </p:cNvSpPr>
          <p:nvPr>
            <p:ph type="sldNum" sz="quarter" idx="10"/>
          </p:nvPr>
        </p:nvSpPr>
        <p:spPr/>
        <p:txBody>
          <a:bodyPr/>
          <a:lstStyle/>
          <a:p>
            <a:fld id="{4880760F-1E5E-49C1-91CE-F6D88F54FE50}" type="slidenum">
              <a:rPr lang="en-US" smtClean="0"/>
              <a:pPr/>
              <a:t>31</a:t>
            </a:fld>
            <a:endParaRPr lang="en-US" dirty="0"/>
          </a:p>
        </p:txBody>
      </p:sp>
    </p:spTree>
    <p:extLst>
      <p:ext uri="{BB962C8B-B14F-4D97-AF65-F5344CB8AC3E}">
        <p14:creationId xmlns:p14="http://schemas.microsoft.com/office/powerpoint/2010/main" val="569118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11E32404-7E91-4BCD-8E18-067F15BC0D56}"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4059677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Diabetes is the number one cause of neuropathy, but it’s not the only cause, a lot of things can damage your nerves and cause neuropathy damage, this is a top 10 list. </a:t>
            </a:r>
          </a:p>
          <a:p>
            <a:r>
              <a:rPr lang="en-US" sz="1200" kern="1200" dirty="0">
                <a:solidFill>
                  <a:schemeClr val="tx1"/>
                </a:solidFill>
                <a:effectLst/>
                <a:latin typeface="+mn-lt"/>
                <a:ea typeface="+mn-ea"/>
                <a:cs typeface="+mn-cs"/>
              </a:rPr>
              <a:t>You can be a pre-diabetic and still develop neuropathy.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Number two on the list is poor circulation, you are not getting enough blood supply to your peripheral nerves. Number three chemotherapy drugs, about 40 to 50% of all chemo patients end up with neuropathy because their medication has damaged their nerves.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Neck and back problem like spinal stenosis, disc problems, surgeries, hip replacements, knee replacements and back surgeries often times neuropathy, autoimmune diseases like lupus, infections like staph infections, and alcohol and cigarette smoking damages nerves.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What's the last one, does anybody see that one down there, several medications, there is a lot of medications on the market that can actually cause damage to your nerves. </a:t>
            </a:r>
          </a:p>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33</a:t>
            </a:fld>
            <a:endParaRPr lang="en-US" dirty="0"/>
          </a:p>
        </p:txBody>
      </p:sp>
    </p:spTree>
    <p:extLst>
      <p:ext uri="{BB962C8B-B14F-4D97-AF65-F5344CB8AC3E}">
        <p14:creationId xmlns:p14="http://schemas.microsoft.com/office/powerpoint/2010/main" val="452583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EARLY … PROGRESSIVE</a:t>
            </a:r>
          </a:p>
          <a:p>
            <a:r>
              <a:rPr lang="en-US" sz="1200" kern="1200" dirty="0">
                <a:solidFill>
                  <a:schemeClr val="tx1"/>
                </a:solidFill>
                <a:effectLst/>
                <a:latin typeface="+mn-lt"/>
                <a:ea typeface="+mn-ea"/>
                <a:cs typeface="+mn-cs"/>
              </a:rPr>
              <a:t>The insulation or rubber coating on the nerve is the myelin sheath.  As nerve conditions progress, they continue actively eroding the sheath, exposing, and damaging the nerves until you do something to stop the progression of the disease and heal the nerves and damaged tissues.</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34</a:t>
            </a:fld>
            <a:endParaRPr lang="en-US" dirty="0"/>
          </a:p>
        </p:txBody>
      </p:sp>
    </p:spTree>
    <p:extLst>
      <p:ext uri="{BB962C8B-B14F-4D97-AF65-F5344CB8AC3E}">
        <p14:creationId xmlns:p14="http://schemas.microsoft.com/office/powerpoint/2010/main" val="4017465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 86,000 diabetics every year lose an extremity.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Source: Centers for Disease Control: Falls Among Older Adults: An Overview, 2012; Hwang et al., Medication-Related Falls in the Elderly: Causative Factors and Preventive Strategies, 2012.</a:t>
            </a:r>
          </a:p>
          <a:p>
            <a:pPr lvl="0"/>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35</a:t>
            </a:fld>
            <a:endParaRPr lang="en-US"/>
          </a:p>
        </p:txBody>
      </p:sp>
    </p:spTree>
    <p:extLst>
      <p:ext uri="{BB962C8B-B14F-4D97-AF65-F5344CB8AC3E}">
        <p14:creationId xmlns:p14="http://schemas.microsoft.com/office/powerpoint/2010/main" val="4252646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same causes of Neuropathy plus..</a:t>
            </a:r>
          </a:p>
        </p:txBody>
      </p:sp>
      <p:sp>
        <p:nvSpPr>
          <p:cNvPr id="4" name="Slide Number Placeholder 3"/>
          <p:cNvSpPr>
            <a:spLocks noGrp="1"/>
          </p:cNvSpPr>
          <p:nvPr>
            <p:ph type="sldNum" sz="quarter" idx="5"/>
          </p:nvPr>
        </p:nvSpPr>
        <p:spPr/>
        <p:txBody>
          <a:bodyPr/>
          <a:lstStyle/>
          <a:p>
            <a:fld id="{4880760F-1E5E-49C1-91CE-F6D88F54FE50}" type="slidenum">
              <a:rPr lang="en-US" smtClean="0"/>
              <a:pPr/>
              <a:t>36</a:t>
            </a:fld>
            <a:endParaRPr lang="en-US" dirty="0"/>
          </a:p>
        </p:txBody>
      </p:sp>
    </p:spTree>
    <p:extLst>
      <p:ext uri="{BB962C8B-B14F-4D97-AF65-F5344CB8AC3E}">
        <p14:creationId xmlns:p14="http://schemas.microsoft.com/office/powerpoint/2010/main" val="2007834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0760F-1E5E-49C1-91CE-F6D88F54FE50}" type="slidenum">
              <a:rPr lang="en-US" smtClean="0"/>
              <a:pPr/>
              <a:t>38</a:t>
            </a:fld>
            <a:endParaRPr lang="en-US" dirty="0"/>
          </a:p>
        </p:txBody>
      </p:sp>
    </p:spTree>
    <p:extLst>
      <p:ext uri="{BB962C8B-B14F-4D97-AF65-F5344CB8AC3E}">
        <p14:creationId xmlns:p14="http://schemas.microsoft.com/office/powerpoint/2010/main" val="406233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Severe foot pain, like your stepping on a tac, stepping on </a:t>
            </a:r>
            <a:r>
              <a:rPr lang="en-US" dirty="0" err="1"/>
              <a:t>marbles?Common</a:t>
            </a:r>
            <a:r>
              <a:rPr lang="en-US" dirty="0"/>
              <a:t> symptoms of neuropathy, </a:t>
            </a:r>
            <a:r>
              <a:rPr lang="en-US" dirty="0" err="1"/>
              <a:t>fibromyaglia</a:t>
            </a:r>
            <a:r>
              <a:rPr lang="en-US" dirty="0"/>
              <a:t>, plantar fasciitis and other nerve or soft tissue conditions.</a:t>
            </a:r>
          </a:p>
        </p:txBody>
      </p:sp>
      <p:sp>
        <p:nvSpPr>
          <p:cNvPr id="4" name="Slide Number Placeholder 3"/>
          <p:cNvSpPr>
            <a:spLocks noGrp="1"/>
          </p:cNvSpPr>
          <p:nvPr>
            <p:ph type="sldNum" sz="quarter" idx="10"/>
          </p:nvPr>
        </p:nvSpPr>
        <p:spPr/>
        <p:txBody>
          <a:bodyPr/>
          <a:lstStyle/>
          <a:p>
            <a:fld id="{4880760F-1E5E-49C1-91CE-F6D88F54FE50}" type="slidenum">
              <a:rPr lang="en-US" smtClean="0"/>
              <a:pPr/>
              <a:t>5</a:t>
            </a:fld>
            <a:endParaRPr lang="en-US" dirty="0"/>
          </a:p>
        </p:txBody>
      </p:sp>
    </p:spTree>
    <p:extLst>
      <p:ext uri="{BB962C8B-B14F-4D97-AF65-F5344CB8AC3E}">
        <p14:creationId xmlns:p14="http://schemas.microsoft.com/office/powerpoint/2010/main" val="1280399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are your</a:t>
            </a:r>
            <a:r>
              <a:rPr lang="en-US" sz="1200" b="1" kern="1200" baseline="0" dirty="0">
                <a:solidFill>
                  <a:schemeClr val="tx1"/>
                </a:solidFill>
                <a:effectLst/>
                <a:latin typeface="+mn-lt"/>
                <a:ea typeface="+mn-ea"/>
                <a:cs typeface="+mn-cs"/>
              </a:rPr>
              <a:t> options?</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39</a:t>
            </a:fld>
            <a:endParaRPr lang="en-US" dirty="0"/>
          </a:p>
        </p:txBody>
      </p:sp>
    </p:spTree>
    <p:extLst>
      <p:ext uri="{BB962C8B-B14F-4D97-AF65-F5344CB8AC3E}">
        <p14:creationId xmlns:p14="http://schemas.microsoft.com/office/powerpoint/2010/main" val="830393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Engagement question? “Who here has been to a neurologist?”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you go to neurologist they will run some nerve tests,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confirm that you have neuropathy,  then likely  prescribe medication. </a:t>
            </a:r>
          </a:p>
          <a:p>
            <a:r>
              <a:rPr lang="en-US" sz="1200" b="1" kern="1200" dirty="0">
                <a:solidFill>
                  <a:schemeClr val="tx1"/>
                </a:solidFill>
                <a:effectLst/>
                <a:latin typeface="+mn-lt"/>
                <a:ea typeface="+mn-ea"/>
                <a:cs typeface="+mn-cs"/>
              </a:rPr>
              <a:t>What medication do they prescribe?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That’s correct the same medications.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40</a:t>
            </a:fld>
            <a:endParaRPr lang="en-US" dirty="0"/>
          </a:p>
        </p:txBody>
      </p:sp>
    </p:spTree>
    <p:extLst>
      <p:ext uri="{BB962C8B-B14F-4D97-AF65-F5344CB8AC3E}">
        <p14:creationId xmlns:p14="http://schemas.microsoft.com/office/powerpoint/2010/main" val="2093564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what I hear from my patients on daily basis, “my doctor told me there was nothing he can do for me, I'm just going to have to live with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who here has had THIS happen</a:t>
            </a:r>
            <a:r>
              <a:rPr lang="en-US" sz="1200" kern="1200" baseline="0" dirty="0">
                <a:solidFill>
                  <a:schemeClr val="tx1"/>
                </a:solidFill>
                <a:effectLst/>
                <a:latin typeface="+mn-lt"/>
                <a:ea typeface="+mn-ea"/>
                <a:cs typeface="+mn-cs"/>
              </a:rPr>
              <a:t> to them?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41</a:t>
            </a:fld>
            <a:endParaRPr lang="en-US" dirty="0"/>
          </a:p>
        </p:txBody>
      </p:sp>
    </p:spTree>
    <p:extLst>
      <p:ext uri="{BB962C8B-B14F-4D97-AF65-F5344CB8AC3E}">
        <p14:creationId xmlns:p14="http://schemas.microsoft.com/office/powerpoint/2010/main" val="2018487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National Institute of Health says “</a:t>
            </a:r>
            <a:r>
              <a:rPr lang="en-US" sz="1200" b="1" dirty="0"/>
              <a:t>“</a:t>
            </a:r>
            <a:r>
              <a:rPr lang="en-US" sz="1200" b="0" dirty="0"/>
              <a:t>Peripheral nerves have the ability to regenerate as long as the underlying nerve cell has NOT been killed.”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What</a:t>
            </a:r>
            <a:r>
              <a:rPr lang="en-US" sz="1200" b="0" baseline="0" dirty="0"/>
              <a:t> does that mean? Not been killed… It means that if you wait too late to where the nerve is dead, it can not be helped.</a:t>
            </a:r>
            <a:endParaRPr lang="en-US" sz="1200" b="0" dirty="0"/>
          </a:p>
          <a:p>
            <a:endParaRPr lang="en-US" b="0"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42</a:t>
            </a:fld>
            <a:endParaRPr lang="en-US" dirty="0"/>
          </a:p>
        </p:txBody>
      </p:sp>
    </p:spTree>
    <p:extLst>
      <p:ext uri="{BB962C8B-B14F-4D97-AF65-F5344CB8AC3E}">
        <p14:creationId xmlns:p14="http://schemas.microsoft.com/office/powerpoint/2010/main" val="1983637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is a healthy nerve: it is whole and with full blood supply</a:t>
            </a:r>
          </a:p>
          <a:p>
            <a:r>
              <a:rPr lang="en-US" dirty="0"/>
              <a:t>As the disease progresses, the nerve deteriorates, you can see the rat bites taken out of it, and the blood supply diminishes.  At this point, you’re having problems, but people will often ignore the problems here or just take medication.  If you ignore or cover with drugs – what happens?</a:t>
            </a:r>
          </a:p>
          <a:p>
            <a:r>
              <a:rPr lang="en-US" dirty="0"/>
              <a:t>Level 3 – late stages of the disease, but as the NIH said, there’s still a “live” or viable nerve left so we can still turn this around.</a:t>
            </a:r>
          </a:p>
          <a:p>
            <a:r>
              <a:rPr lang="en-US" dirty="0"/>
              <a:t>At level IV, the nerve is dead and there’s nothing that can be done.</a:t>
            </a:r>
          </a:p>
          <a:p>
            <a:r>
              <a:rPr lang="en-US" baseline="0" dirty="0"/>
              <a:t>What’s the best timing to catch this </a:t>
            </a:r>
            <a:r>
              <a:rPr lang="en-US" baseline="0" dirty="0" err="1"/>
              <a:t>diease</a:t>
            </a:r>
            <a:r>
              <a:rPr lang="en-US" baseline="0" dirty="0"/>
              <a:t>?</a:t>
            </a:r>
          </a:p>
          <a:p>
            <a:r>
              <a:rPr lang="en-US" baseline="0" dirty="0"/>
              <a:t> </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43</a:t>
            </a:fld>
            <a:endParaRPr lang="en-US" dirty="0"/>
          </a:p>
        </p:txBody>
      </p:sp>
    </p:spTree>
    <p:extLst>
      <p:ext uri="{BB962C8B-B14F-4D97-AF65-F5344CB8AC3E}">
        <p14:creationId xmlns:p14="http://schemas.microsoft.com/office/powerpoint/2010/main" val="3724337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When should you start?</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44</a:t>
            </a:fld>
            <a:endParaRPr lang="en-US" dirty="0"/>
          </a:p>
        </p:txBody>
      </p:sp>
    </p:spTree>
    <p:extLst>
      <p:ext uri="{BB962C8B-B14F-4D97-AF65-F5344CB8AC3E}">
        <p14:creationId xmlns:p14="http://schemas.microsoft.com/office/powerpoint/2010/main" val="377066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there are 4 keys to feeling better: </a:t>
            </a:r>
          </a:p>
          <a:p>
            <a:endParaRPr lang="en-US" dirty="0"/>
          </a:p>
          <a:p>
            <a:pPr marL="514350" indent="-514350">
              <a:buFont typeface="+mj-lt"/>
              <a:buAutoNum type="arabicPeriod"/>
            </a:pPr>
            <a:r>
              <a:rPr lang="en-US" sz="1200" dirty="0">
                <a:latin typeface="Arial"/>
                <a:cs typeface="Arial"/>
              </a:rPr>
              <a:t>Rejuvenate by increasing blood flow</a:t>
            </a:r>
          </a:p>
          <a:p>
            <a:pPr marL="514350" indent="-514350">
              <a:buFont typeface="+mj-lt"/>
              <a:buAutoNum type="arabicPeriod"/>
            </a:pPr>
            <a:r>
              <a:rPr lang="en-US" sz="1200" dirty="0">
                <a:latin typeface="Arial"/>
                <a:cs typeface="Arial"/>
              </a:rPr>
              <a:t>Stimulate the nerves</a:t>
            </a:r>
          </a:p>
          <a:p>
            <a:pPr marL="514350" indent="-514350">
              <a:buFont typeface="+mj-lt"/>
              <a:buAutoNum type="arabicPeriod"/>
            </a:pPr>
            <a:r>
              <a:rPr lang="en-US" sz="1200" dirty="0">
                <a:latin typeface="Arial"/>
                <a:cs typeface="Arial"/>
              </a:rPr>
              <a:t>Activate through therapy</a:t>
            </a:r>
          </a:p>
          <a:p>
            <a:pPr marL="514350" indent="-514350">
              <a:buFont typeface="+mj-lt"/>
              <a:buAutoNum type="arabicPeriod"/>
            </a:pPr>
            <a:r>
              <a:rPr lang="en-US" sz="1200" dirty="0">
                <a:latin typeface="Arial"/>
                <a:cs typeface="Arial"/>
              </a:rPr>
              <a:t>Empower by decreasing inflammation</a:t>
            </a:r>
          </a:p>
          <a:p>
            <a:pPr marL="514350" indent="-514350">
              <a:buFont typeface="+mj-lt"/>
              <a:buAutoNum type="arabicPeriod"/>
            </a:pPr>
            <a:endParaRPr lang="en-US" sz="1050" dirty="0"/>
          </a:p>
          <a:p>
            <a:pPr marL="514350" indent="-514350">
              <a:buFont typeface="+mj-lt"/>
              <a:buAutoNum type="arabicPeriod"/>
            </a:pPr>
            <a:endParaRPr lang="en-US" sz="1050" dirty="0"/>
          </a:p>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45</a:t>
            </a:fld>
            <a:endParaRPr lang="en-US" dirty="0"/>
          </a:p>
        </p:txBody>
      </p:sp>
    </p:spTree>
    <p:extLst>
      <p:ext uri="{BB962C8B-B14F-4D97-AF65-F5344CB8AC3E}">
        <p14:creationId xmlns:p14="http://schemas.microsoft.com/office/powerpoint/2010/main" val="418686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device is used to heal the damaged nerves and tissues</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51</a:t>
            </a:fld>
            <a:endParaRPr lang="en-US" dirty="0"/>
          </a:p>
        </p:txBody>
      </p:sp>
    </p:spTree>
    <p:extLst>
      <p:ext uri="{BB962C8B-B14F-4D97-AF65-F5344CB8AC3E}">
        <p14:creationId xmlns:p14="http://schemas.microsoft.com/office/powerpoint/2010/main" val="3655006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a:t>
            </a:r>
            <a:r>
              <a:rPr lang="en-US" baseline="0" dirty="0"/>
              <a:t> you may be asking yourself ‘why doesn’t my doctor know about this?” -  Well, that</a:t>
            </a:r>
            <a:r>
              <a:rPr lang="fr-FR" baseline="0" dirty="0"/>
              <a:t>’</a:t>
            </a:r>
            <a:r>
              <a:rPr lang="en-US" baseline="0" dirty="0"/>
              <a:t>s a fair question.</a:t>
            </a:r>
            <a:endParaRPr lang="en-US" dirty="0"/>
          </a:p>
          <a:p>
            <a:endParaRPr lang="en-US" dirty="0"/>
          </a:p>
          <a:p>
            <a:r>
              <a:rPr lang="en-US" dirty="0"/>
              <a:t>According to</a:t>
            </a:r>
            <a:r>
              <a:rPr lang="en-US" baseline="0" dirty="0"/>
              <a:t> the Journal of American Medical Association study  “it takes over 23 years for information that has been researched to actually get into clinical practice” – lets remember medical doctors are primarily trained to treat symptoms, and they  typically do this with medications.  Haven’t most of you experienced this?  (raise hand, wait for audience to acknowledge) </a:t>
            </a:r>
          </a:p>
          <a:p>
            <a:endParaRPr lang="en-US" baseline="0" dirty="0"/>
          </a:p>
          <a:p>
            <a:r>
              <a:rPr lang="en-US" baseline="0" dirty="0"/>
              <a:t>The key is to get the right help, from highly focused professionals who deal with your issues on a daily basis.  Does that make sense, everyone?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53</a:t>
            </a:fld>
            <a:endParaRPr lang="en-US" dirty="0"/>
          </a:p>
        </p:txBody>
      </p:sp>
    </p:spTree>
    <p:extLst>
      <p:ext uri="{BB962C8B-B14F-4D97-AF65-F5344CB8AC3E}">
        <p14:creationId xmlns:p14="http://schemas.microsoft.com/office/powerpoint/2010/main" val="1915905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imagine for a moment…. </a:t>
            </a:r>
          </a:p>
          <a:p>
            <a:endParaRPr lang="en-US" dirty="0"/>
          </a:p>
          <a:p>
            <a:r>
              <a:rPr lang="en-US" sz="1400" dirty="0">
                <a:latin typeface="Arial Black" pitchFamily="34" charset="0"/>
              </a:rPr>
              <a:t> </a:t>
            </a:r>
            <a:r>
              <a:rPr lang="en-US" sz="1200" dirty="0">
                <a:latin typeface="Arial"/>
                <a:cs typeface="Arial"/>
              </a:rPr>
              <a:t>Sleeping through the night peacefully </a:t>
            </a:r>
            <a:endParaRPr lang="en-US" sz="800" dirty="0">
              <a:latin typeface="Arial"/>
              <a:cs typeface="Arial"/>
            </a:endParaRPr>
          </a:p>
          <a:p>
            <a:r>
              <a:rPr lang="en-US" sz="1200" dirty="0">
                <a:latin typeface="Arial"/>
                <a:cs typeface="Arial"/>
              </a:rPr>
              <a:t> Walking with confidence and feeling steady again </a:t>
            </a:r>
          </a:p>
          <a:p>
            <a:r>
              <a:rPr lang="en-US" sz="1200" dirty="0">
                <a:latin typeface="Arial"/>
                <a:cs typeface="Arial"/>
              </a:rPr>
              <a:t> Taking trips and enjoying family outings again</a:t>
            </a:r>
          </a:p>
          <a:p>
            <a:r>
              <a:rPr lang="en-US" sz="1200" dirty="0">
                <a:latin typeface="Arial"/>
                <a:cs typeface="Arial"/>
              </a:rPr>
              <a:t> Feeling like you’re 10 years younger</a:t>
            </a:r>
          </a:p>
          <a:p>
            <a:endParaRPr lang="en-US" sz="1200" dirty="0">
              <a:latin typeface="Arial Black" pitchFamily="34" charset="0"/>
            </a:endParaRPr>
          </a:p>
          <a:p>
            <a:r>
              <a:rPr lang="en-US" dirty="0"/>
              <a:t>Who here would like</a:t>
            </a:r>
            <a:r>
              <a:rPr lang="en-US" baseline="0" dirty="0"/>
              <a:t> to feel these feelings again?</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54</a:t>
            </a:fld>
            <a:endParaRPr lang="en-US" dirty="0"/>
          </a:p>
        </p:txBody>
      </p:sp>
    </p:spTree>
    <p:extLst>
      <p:ext uri="{BB962C8B-B14F-4D97-AF65-F5344CB8AC3E}">
        <p14:creationId xmlns:p14="http://schemas.microsoft.com/office/powerpoint/2010/main" val="636917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8</a:t>
            </a:fld>
            <a:endParaRPr lang="en-US" dirty="0"/>
          </a:p>
        </p:txBody>
      </p:sp>
    </p:spTree>
    <p:extLst>
      <p:ext uri="{BB962C8B-B14F-4D97-AF65-F5344CB8AC3E}">
        <p14:creationId xmlns:p14="http://schemas.microsoft.com/office/powerpoint/2010/main" val="705163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your</a:t>
            </a:r>
            <a:r>
              <a:rPr lang="en-US" sz="1200" kern="1200" baseline="0" dirty="0">
                <a:solidFill>
                  <a:schemeClr val="tx1"/>
                </a:solidFill>
                <a:effectLst/>
                <a:latin typeface="+mn-lt"/>
                <a:ea typeface="+mn-ea"/>
                <a:cs typeface="+mn-cs"/>
              </a:rPr>
              <a:t> simple next steps… </a:t>
            </a:r>
          </a:p>
          <a:p>
            <a:endParaRPr lang="en-US" sz="1200" kern="1200" baseline="0" dirty="0">
              <a:solidFill>
                <a:schemeClr val="tx1"/>
              </a:solidFill>
              <a:effectLst/>
              <a:latin typeface="+mn-lt"/>
              <a:ea typeface="+mn-ea"/>
              <a:cs typeface="+mn-cs"/>
            </a:endParaRPr>
          </a:p>
          <a:p>
            <a:pPr algn="ctr"/>
            <a:endParaRPr lang="en-US" dirty="0"/>
          </a:p>
          <a:p>
            <a:r>
              <a:rPr lang="en-US" sz="1200" dirty="0"/>
              <a:t> Reserve your spot</a:t>
            </a:r>
          </a:p>
          <a:p>
            <a:r>
              <a:rPr lang="en-US" sz="1200" dirty="0"/>
              <a:t> Get your Consultation</a:t>
            </a:r>
          </a:p>
          <a:p>
            <a:r>
              <a:rPr lang="en-US" sz="1200" dirty="0"/>
              <a:t> We will perform an evaluation </a:t>
            </a:r>
          </a:p>
          <a:p>
            <a:r>
              <a:rPr lang="en-US" sz="1200" dirty="0"/>
              <a:t> Recommended treatment plan</a:t>
            </a:r>
          </a:p>
          <a:p>
            <a:endParaRPr lang="en-US" dirty="0"/>
          </a:p>
          <a:p>
            <a:r>
              <a:rPr lang="en-US" dirty="0"/>
              <a:t>Don’t want to waste anyone’s time or money.  If the nerve is still viable, you will see results.  400%</a:t>
            </a:r>
            <a:r>
              <a:rPr lang="en-US" baseline="0" dirty="0"/>
              <a:t> increase in circulation and the PEMF/laser work 93% of the time.  Part of the initial evaluation is actual treatment.  Between the test and treatment, we’ll know if we can help or even save your life.</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56</a:t>
            </a:fld>
            <a:endParaRPr lang="en-US" dirty="0"/>
          </a:p>
        </p:txBody>
      </p:sp>
    </p:spTree>
    <p:extLst>
      <p:ext uri="{BB962C8B-B14F-4D97-AF65-F5344CB8AC3E}">
        <p14:creationId xmlns:p14="http://schemas.microsoft.com/office/powerpoint/2010/main" val="3620764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we do a very thorough neuropathy assessment, it’s a 7 point neurological evaluation. Most of our patients tell us it is the most thorough evaluation they have ever had.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consultation process is a two visit process in most cases, the reason is the first visit is about gathering all the information that we need</a:t>
            </a:r>
            <a:r>
              <a:rPr lang="en-US" sz="1200" kern="1200" baseline="0" dirty="0">
                <a:solidFill>
                  <a:schemeClr val="tx1"/>
                </a:solidFill>
                <a:effectLst/>
                <a:latin typeface="+mn-lt"/>
                <a:ea typeface="+mn-ea"/>
                <a:cs typeface="+mn-cs"/>
              </a:rPr>
              <a:t> – performing your detailed exam.  T</a:t>
            </a:r>
            <a:r>
              <a:rPr lang="en-US" sz="1200" kern="1200" dirty="0">
                <a:solidFill>
                  <a:schemeClr val="tx1"/>
                </a:solidFill>
                <a:effectLst/>
                <a:latin typeface="+mn-lt"/>
                <a:ea typeface="+mn-ea"/>
                <a:cs typeface="+mn-cs"/>
              </a:rPr>
              <a:t>hen we have you come back and we go through what we found, and discuss if we can help you or not.  If we can, then we go through our recommended treatment.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everybody that I see on the first visit is set up for a second visit. Sometimes we know immediately that you aren’t in the right place. Some patients come in and the neuropathy is gone way too far and there is nothing we can do for them. </a:t>
            </a:r>
          </a:p>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57</a:t>
            </a:fld>
            <a:endParaRPr lang="en-US" dirty="0"/>
          </a:p>
        </p:txBody>
      </p:sp>
    </p:spTree>
    <p:extLst>
      <p:ext uri="{BB962C8B-B14F-4D97-AF65-F5344CB8AC3E}">
        <p14:creationId xmlns:p14="http://schemas.microsoft.com/office/powerpoint/2010/main" val="3210597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dirty="0"/>
              <a:t>OUR NUMBER 1 RULE IS THAT WE DON’T WANT TO WASTE ANYONE’S TIME OR MONEY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We will only accept you in for an appointment if it is a condition we believe we can help.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We’re also a very busy office.  So please, do not make an appointment unless you’re serious about your health and truly want to get better.</a:t>
            </a:r>
          </a:p>
        </p:txBody>
      </p:sp>
      <p:sp>
        <p:nvSpPr>
          <p:cNvPr id="4" name="Slide Number Placeholder 3"/>
          <p:cNvSpPr>
            <a:spLocks noGrp="1"/>
          </p:cNvSpPr>
          <p:nvPr>
            <p:ph type="sldNum" sz="quarter" idx="10"/>
          </p:nvPr>
        </p:nvSpPr>
        <p:spPr/>
        <p:txBody>
          <a:bodyPr/>
          <a:lstStyle/>
          <a:p>
            <a:fld id="{4880760F-1E5E-49C1-91CE-F6D88F54FE50}" type="slidenum">
              <a:rPr lang="en-US" smtClean="0"/>
              <a:pPr/>
              <a:t>58</a:t>
            </a:fld>
            <a:endParaRPr lang="en-US" dirty="0"/>
          </a:p>
        </p:txBody>
      </p:sp>
    </p:spTree>
    <p:extLst>
      <p:ext uri="{BB962C8B-B14F-4D97-AF65-F5344CB8AC3E}">
        <p14:creationId xmlns:p14="http://schemas.microsoft.com/office/powerpoint/2010/main" val="3481008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Work through the process of doing the test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Cheated as I took my samples earlier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For any of you testing at home, let us know what result you got!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color scale that you see here is a measure of nitrite in saliva and it tells us a number of things about the person taking the test: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Nitrite in saliva is an accurate indicator of nitric oxide in serum.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they have consumed nitrates in the form of diet or supplementation and they don’t see a color change then there is a potential problem with their oral or intestinal microbiome which needs to be address.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How compliant they are being with the protocol of diet or supplement change you have put them 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Best practice from Practitioners who are using the test strips well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Those at home -  depleted or low result is most common -  95% of the people who do the test for the first time see this result.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reality is that it is easily changed and in just 90 mins. Taking two of our capsules, most people up to Threshold or Target at least.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For those of you at home testing, take two of the capsules provided and set a timer for 90 mins before testing again and see the difference.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Using these types of before and </a:t>
            </a:r>
            <a:r>
              <a:rPr kumimoji="0" lang="en-US" sz="1200" b="0" i="0" u="none" strike="noStrike" kern="1200" cap="none" spc="0" normalizeH="0" baseline="0" noProof="0" dirty="0" err="1">
                <a:ln>
                  <a:noFill/>
                </a:ln>
                <a:solidFill>
                  <a:prstClr val="black"/>
                </a:solidFill>
                <a:effectLst/>
                <a:uLnTx/>
                <a:uFillTx/>
                <a:latin typeface="+mn-lt"/>
                <a:ea typeface="+mn-ea"/>
                <a:cs typeface="+mn-cs"/>
              </a:rPr>
              <a:t>afters</a:t>
            </a:r>
            <a:r>
              <a:rPr kumimoji="0" lang="en-US" sz="1200" b="0" i="0" u="none" strike="noStrike" kern="1200" cap="none" spc="0" normalizeH="0" baseline="0" noProof="0" dirty="0">
                <a:ln>
                  <a:noFill/>
                </a:ln>
                <a:solidFill>
                  <a:prstClr val="black"/>
                </a:solidFill>
                <a:effectLst/>
                <a:uLnTx/>
                <a:uFillTx/>
                <a:latin typeface="+mn-lt"/>
                <a:ea typeface="+mn-ea"/>
                <a:cs typeface="+mn-cs"/>
              </a:rPr>
              <a:t> show patients the type of quick improvement they can see.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is a process you can repeat exactly with patients and potential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Option here to include the video of the process: https://lifes2good.box.com/s/ws8ne7kpdvx9nojkhhhb2hvb43bopldk </a:t>
            </a:r>
          </a:p>
          <a:p>
            <a:endParaRPr lang="en-US" dirty="0"/>
          </a:p>
        </p:txBody>
      </p:sp>
      <p:sp>
        <p:nvSpPr>
          <p:cNvPr id="4" name="Slide Number Placeholder 3"/>
          <p:cNvSpPr>
            <a:spLocks noGrp="1"/>
          </p:cNvSpPr>
          <p:nvPr>
            <p:ph type="sldNum" sz="quarter" idx="5"/>
          </p:nvPr>
        </p:nvSpPr>
        <p:spPr/>
        <p:txBody>
          <a:bodyPr/>
          <a:lstStyle/>
          <a:p>
            <a:fld id="{7AD2F4A2-7A0B-4EFA-A1D3-46EDD3F5055A}" type="slidenum">
              <a:rPr lang="en-US" smtClean="0"/>
              <a:t>64</a:t>
            </a:fld>
            <a:endParaRPr lang="en-US"/>
          </a:p>
        </p:txBody>
      </p:sp>
    </p:spTree>
    <p:extLst>
      <p:ext uri="{BB962C8B-B14F-4D97-AF65-F5344CB8AC3E}">
        <p14:creationId xmlns:p14="http://schemas.microsoft.com/office/powerpoint/2010/main" val="36246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9</a:t>
            </a:fld>
            <a:endParaRPr lang="en-US" dirty="0"/>
          </a:p>
        </p:txBody>
      </p:sp>
    </p:spTree>
    <p:extLst>
      <p:ext uri="{BB962C8B-B14F-4D97-AF65-F5344CB8AC3E}">
        <p14:creationId xmlns:p14="http://schemas.microsoft.com/office/powerpoint/2010/main" val="2152580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80760F-1E5E-49C1-91CE-F6D88F54FE50}" type="slidenum">
              <a:rPr lang="en-US" smtClean="0"/>
              <a:pPr/>
              <a:t>10</a:t>
            </a:fld>
            <a:endParaRPr lang="en-US" dirty="0"/>
          </a:p>
        </p:txBody>
      </p:sp>
    </p:spTree>
    <p:extLst>
      <p:ext uri="{BB962C8B-B14F-4D97-AF65-F5344CB8AC3E}">
        <p14:creationId xmlns:p14="http://schemas.microsoft.com/office/powerpoint/2010/main" val="4100826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Who here is tired of the standard: taking medications?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a:t>
            </a:r>
            <a:r>
              <a:rPr lang="en-US" sz="1200" kern="1200" baseline="0" dirty="0">
                <a:solidFill>
                  <a:schemeClr val="tx1"/>
                </a:solidFill>
                <a:effectLst/>
                <a:latin typeface="+mn-lt"/>
                <a:ea typeface="+mn-ea"/>
                <a:cs typeface="+mn-cs"/>
              </a:rPr>
              <a:t> to a 2014 study, The </a:t>
            </a:r>
            <a:r>
              <a:rPr lang="en-US" sz="1200" b="0" i="0" kern="1200" dirty="0">
                <a:solidFill>
                  <a:schemeClr val="tx1"/>
                </a:solidFill>
                <a:effectLst/>
                <a:latin typeface="+mn-lt"/>
                <a:ea typeface="+mn-ea"/>
                <a:cs typeface="+mn-cs"/>
              </a:rPr>
              <a:t>Institute for Healthcare Informatics found that people aged 65-79 receive more than 18 prescriptions for new drugs per year.</a:t>
            </a:r>
            <a:endParaRPr lang="en-US" dirty="0"/>
          </a:p>
          <a:p>
            <a:endParaRPr lang="en-US" dirty="0"/>
          </a:p>
        </p:txBody>
      </p:sp>
      <p:sp>
        <p:nvSpPr>
          <p:cNvPr id="4" name="Slide Number Placeholder 3"/>
          <p:cNvSpPr>
            <a:spLocks noGrp="1"/>
          </p:cNvSpPr>
          <p:nvPr>
            <p:ph type="sldNum" sz="quarter" idx="5"/>
          </p:nvPr>
        </p:nvSpPr>
        <p:spPr/>
        <p:txBody>
          <a:bodyPr/>
          <a:lstStyle/>
          <a:p>
            <a:fld id="{4880760F-1E5E-49C1-91CE-F6D88F54FE50}" type="slidenum">
              <a:rPr lang="en-US" smtClean="0"/>
              <a:pPr/>
              <a:t>11</a:t>
            </a:fld>
            <a:endParaRPr lang="en-US" dirty="0"/>
          </a:p>
        </p:txBody>
      </p:sp>
    </p:spTree>
    <p:extLst>
      <p:ext uri="{BB962C8B-B14F-4D97-AF65-F5344CB8AC3E}">
        <p14:creationId xmlns:p14="http://schemas.microsoft.com/office/powerpoint/2010/main" val="46995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raise</a:t>
            </a:r>
            <a:r>
              <a:rPr lang="en-US" sz="1200" b="1" kern="1200" baseline="0" dirty="0">
                <a:solidFill>
                  <a:schemeClr val="tx1"/>
                </a:solidFill>
                <a:effectLst/>
                <a:latin typeface="+mn-lt"/>
                <a:ea typeface="+mn-ea"/>
                <a:cs typeface="+mn-cs"/>
              </a:rPr>
              <a:t> your hand)</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How many of you are tired of taking too many medications every day?</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a:t>
            </a:r>
            <a:r>
              <a:rPr lang="en-US" sz="1200" kern="1200" baseline="0" dirty="0">
                <a:solidFill>
                  <a:schemeClr val="tx1"/>
                </a:solidFill>
                <a:effectLst/>
                <a:latin typeface="+mn-lt"/>
                <a:ea typeface="+mn-ea"/>
                <a:cs typeface="+mn-cs"/>
              </a:rPr>
              <a:t> to a 2014 study, The </a:t>
            </a:r>
            <a:r>
              <a:rPr lang="en-US" sz="1200" b="0" i="0" kern="1200" dirty="0">
                <a:solidFill>
                  <a:schemeClr val="tx1"/>
                </a:solidFill>
                <a:effectLst/>
                <a:latin typeface="+mn-lt"/>
                <a:ea typeface="+mn-ea"/>
                <a:cs typeface="+mn-cs"/>
              </a:rPr>
              <a:t>Institute for Healthcare Informatics found that people aged 65-79 receive more than 18 prescriptions for new drugs per year.</a:t>
            </a:r>
            <a:endParaRPr lang="en-US" dirty="0"/>
          </a:p>
        </p:txBody>
      </p:sp>
      <p:sp>
        <p:nvSpPr>
          <p:cNvPr id="4" name="Slide Number Placeholder 3"/>
          <p:cNvSpPr>
            <a:spLocks noGrp="1"/>
          </p:cNvSpPr>
          <p:nvPr>
            <p:ph type="sldNum" sz="quarter" idx="10"/>
          </p:nvPr>
        </p:nvSpPr>
        <p:spPr/>
        <p:txBody>
          <a:bodyPr/>
          <a:lstStyle/>
          <a:p>
            <a:fld id="{4880760F-1E5E-49C1-91CE-F6D88F54FE50}" type="slidenum">
              <a:rPr lang="en-US" smtClean="0"/>
              <a:pPr/>
              <a:t>12</a:t>
            </a:fld>
            <a:endParaRPr lang="en-US" dirty="0"/>
          </a:p>
        </p:txBody>
      </p:sp>
    </p:spTree>
    <p:extLst>
      <p:ext uri="{BB962C8B-B14F-4D97-AF65-F5344CB8AC3E}">
        <p14:creationId xmlns:p14="http://schemas.microsoft.com/office/powerpoint/2010/main" val="220721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Organization for Economic Cooperation and Development</a:t>
            </a:r>
            <a:endParaRPr lang="en-US" dirty="0"/>
          </a:p>
        </p:txBody>
      </p:sp>
      <p:sp>
        <p:nvSpPr>
          <p:cNvPr id="4" name="Slide Number Placeholder 3"/>
          <p:cNvSpPr>
            <a:spLocks noGrp="1"/>
          </p:cNvSpPr>
          <p:nvPr>
            <p:ph type="sldNum" sz="quarter" idx="5"/>
          </p:nvPr>
        </p:nvSpPr>
        <p:spPr/>
        <p:txBody>
          <a:bodyPr/>
          <a:lstStyle/>
          <a:p>
            <a:fld id="{4880760F-1E5E-49C1-91CE-F6D88F54FE50}" type="slidenum">
              <a:rPr lang="en-US" smtClean="0"/>
              <a:pPr/>
              <a:t>14</a:t>
            </a:fld>
            <a:endParaRPr lang="en-US" dirty="0"/>
          </a:p>
        </p:txBody>
      </p:sp>
    </p:spTree>
    <p:extLst>
      <p:ext uri="{BB962C8B-B14F-4D97-AF65-F5344CB8AC3E}">
        <p14:creationId xmlns:p14="http://schemas.microsoft.com/office/powerpoint/2010/main" val="1331773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BF08-67CE-2842-BC15-78401412CBE7}"/>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73497E5-313D-7C43-9620-E4B95B991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C6E4-3115-D44A-9138-EBF144673BDF}"/>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5" name="Footer Placeholder 4">
            <a:extLst>
              <a:ext uri="{FF2B5EF4-FFF2-40B4-BE49-F238E27FC236}">
                <a16:creationId xmlns:a16="http://schemas.microsoft.com/office/drawing/2014/main" id="{0A40D726-6128-9B48-B6AC-A6AA11945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C549E-950D-C547-9B8F-8BC05355D801}"/>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1815131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D402-ABAD-794B-BDD0-80873D8C0D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781484-E91D-BE4E-A3E5-E9536B3DDF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0DBF9-8A06-B244-9FD3-C172E1967CB7}"/>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5" name="Footer Placeholder 4">
            <a:extLst>
              <a:ext uri="{FF2B5EF4-FFF2-40B4-BE49-F238E27FC236}">
                <a16:creationId xmlns:a16="http://schemas.microsoft.com/office/drawing/2014/main" id="{EB9B9DF9-1768-DF42-8645-54838C77A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FA17F-DE7A-B047-8058-C98AA026E8F4}"/>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1368302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2EAEC3-A204-B941-BF07-F6545934E4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E3F88E-AC69-D54C-A08F-AA385C43C6B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26298-73A6-8049-96AD-0D8521C3AB11}"/>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5" name="Footer Placeholder 4">
            <a:extLst>
              <a:ext uri="{FF2B5EF4-FFF2-40B4-BE49-F238E27FC236}">
                <a16:creationId xmlns:a16="http://schemas.microsoft.com/office/drawing/2014/main" id="{3C4A6FEF-7165-4849-A0A9-0F8A2D1B6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258A06-29D3-2E40-900F-D0B6B73BAD81}"/>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1646627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Title 1"/>
          <p:cNvSpPr>
            <a:spLocks noGrp="1"/>
          </p:cNvSpPr>
          <p:nvPr>
            <p:ph type="title"/>
          </p:nvPr>
        </p:nvSpPr>
        <p:spPr>
          <a:xfrm>
            <a:off x="609600" y="838200"/>
            <a:ext cx="10972800" cy="1143000"/>
          </a:xfrm>
          <a:prstGeom prst="rect">
            <a:avLst/>
          </a:prstGeom>
        </p:spPr>
        <p:txBody>
          <a:bodyPr/>
          <a:lstStyle/>
          <a:p>
            <a:r>
              <a:rPr lang="en-US" dirty="0"/>
              <a:t>Click to edit Master title style</a:t>
            </a:r>
          </a:p>
        </p:txBody>
      </p:sp>
      <p:sp>
        <p:nvSpPr>
          <p:cNvPr id="6" name="Content Placeholder 2"/>
          <p:cNvSpPr>
            <a:spLocks noGrp="1"/>
          </p:cNvSpPr>
          <p:nvPr>
            <p:ph idx="1"/>
          </p:nvPr>
        </p:nvSpPr>
        <p:spPr>
          <a:xfrm>
            <a:off x="609600" y="2057403"/>
            <a:ext cx="10972800" cy="4068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609600" y="6356352"/>
            <a:ext cx="2844800" cy="365125"/>
          </a:xfrm>
          <a:prstGeom prst="rect">
            <a:avLst/>
          </a:prstGeom>
        </p:spPr>
        <p:txBody>
          <a:bodyPr/>
          <a:lstStyle/>
          <a:p>
            <a:fld id="{CA930D44-AEF7-4D89-99D4-86FA00C16D42}" type="datetime1">
              <a:rPr lang="en-US" smtClean="0">
                <a:solidFill>
                  <a:prstClr val="black"/>
                </a:solidFill>
              </a:rPr>
              <a:pPr/>
              <a:t>4/23/2021</a:t>
            </a:fld>
            <a:endParaRPr lang="en-US" dirty="0">
              <a:solidFill>
                <a:prstClr val="black"/>
              </a:solidFill>
            </a:endParaRPr>
          </a:p>
        </p:txBody>
      </p:sp>
      <p:sp>
        <p:nvSpPr>
          <p:cNvPr id="9"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10" name="Slide Number Placeholder 5"/>
          <p:cNvSpPr>
            <a:spLocks noGrp="1"/>
          </p:cNvSpPr>
          <p:nvPr>
            <p:ph type="sldNum" sz="quarter" idx="12"/>
          </p:nvPr>
        </p:nvSpPr>
        <p:spPr>
          <a:xfrm>
            <a:off x="8737600" y="6356352"/>
            <a:ext cx="2844800" cy="365125"/>
          </a:xfrm>
          <a:prstGeom prst="rect">
            <a:avLst/>
          </a:prstGeom>
        </p:spPr>
        <p:txBody>
          <a:bodyPr/>
          <a:lstStyle/>
          <a:p>
            <a:fld id="{511378D4-C900-44B2-B1C0-8FFA33FDBD4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4595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E479-D1CB-5C41-96D4-6C1280965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5A155-DFF3-CC4E-87EC-4C357B7A60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E6CDE-5ACB-3240-81E1-FF04BDA8FD2A}"/>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5" name="Footer Placeholder 4">
            <a:extLst>
              <a:ext uri="{FF2B5EF4-FFF2-40B4-BE49-F238E27FC236}">
                <a16:creationId xmlns:a16="http://schemas.microsoft.com/office/drawing/2014/main" id="{A90F690E-4EE0-D441-ABB0-1B63B8230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905E1-E320-7144-B1D4-5D26152A6ADC}"/>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290261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6EF2-DA1E-0D4E-B66F-CBD5C1C59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EDEA4B-92C7-BC4B-B04C-01E2B3E18B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34C3FE-09BA-A244-873F-A0869E8A754A}"/>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5" name="Footer Placeholder 4">
            <a:extLst>
              <a:ext uri="{FF2B5EF4-FFF2-40B4-BE49-F238E27FC236}">
                <a16:creationId xmlns:a16="http://schemas.microsoft.com/office/drawing/2014/main" id="{BD6667AB-E0ED-5C45-9B92-9DB375E1A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FBDE7-B214-7F43-A5C9-35BC863D0DF7}"/>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2550165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5781A-7917-E74B-A9A1-C004CA509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FFAE3C-F572-2E47-8E2C-9917E977D77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1F5B67-91A6-2949-AF4D-0B789AE133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F745F-54B0-8746-9B06-2D321C498BBD}"/>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6" name="Footer Placeholder 5">
            <a:extLst>
              <a:ext uri="{FF2B5EF4-FFF2-40B4-BE49-F238E27FC236}">
                <a16:creationId xmlns:a16="http://schemas.microsoft.com/office/drawing/2014/main" id="{51669E63-5B7A-194E-AADD-A47DA0DF7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60ED1-E6F4-8F44-AD72-BEAE2D641AE2}"/>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103212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F019D-9A06-534D-91BD-27FC18232A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3D3D6-3423-A84D-ACE4-6B6765597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74E525-A46C-CC4A-A1DF-5ABC6586CB5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1E9C2-BE07-FF4E-989B-761042616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16A0A8-7F01-DA4A-805B-C684FA416B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1B18B8-4349-DD41-A624-BB66289CFD42}"/>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8" name="Footer Placeholder 7">
            <a:extLst>
              <a:ext uri="{FF2B5EF4-FFF2-40B4-BE49-F238E27FC236}">
                <a16:creationId xmlns:a16="http://schemas.microsoft.com/office/drawing/2014/main" id="{62CF7CE6-6844-F044-BB24-201CEBD43B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4EE141-717F-D44B-9E7C-E14449EE178F}"/>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119587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7CE4-DA74-5A47-B61E-58D3D331B9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66C933-C189-CD4C-B32F-9974DB75DD9C}"/>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4" name="Footer Placeholder 3">
            <a:extLst>
              <a:ext uri="{FF2B5EF4-FFF2-40B4-BE49-F238E27FC236}">
                <a16:creationId xmlns:a16="http://schemas.microsoft.com/office/drawing/2014/main" id="{4F527A2F-8694-104D-99CD-4EAD2E2955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4B6C57-424B-EA4B-A4FF-8BFF1592E304}"/>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4252058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084A63-E0EC-AD41-9832-5FAECBC1379A}"/>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3" name="Footer Placeholder 2">
            <a:extLst>
              <a:ext uri="{FF2B5EF4-FFF2-40B4-BE49-F238E27FC236}">
                <a16:creationId xmlns:a16="http://schemas.microsoft.com/office/drawing/2014/main" id="{D23F80E8-4E02-C741-9109-FDED05456C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80F915-98C7-B040-9A1A-06706807890A}"/>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192146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B9DB-F768-F247-A842-E8A635E2F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66F3EE-A8AB-9E4F-A724-F346A68C50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2E8E11-2D91-4E49-96A3-AD9D701DFA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AA64A6-0F36-E245-A4ED-D7AE35B6219E}"/>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6" name="Footer Placeholder 5">
            <a:extLst>
              <a:ext uri="{FF2B5EF4-FFF2-40B4-BE49-F238E27FC236}">
                <a16:creationId xmlns:a16="http://schemas.microsoft.com/office/drawing/2014/main" id="{DB7D5F0D-C8A6-EE4C-B786-67F8E2C82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1BF19-4831-1947-941E-971561F4F098}"/>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1416019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46BF-345F-8744-A3BF-A2E3588EA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087DA-A1D0-C549-A343-8D5FC05800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E6B5B79-8F68-7449-8A47-D3565AC64E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90CF04-D63B-2648-BCFD-30CA4DD22F64}"/>
              </a:ext>
            </a:extLst>
          </p:cNvPr>
          <p:cNvSpPr>
            <a:spLocks noGrp="1"/>
          </p:cNvSpPr>
          <p:nvPr>
            <p:ph type="dt" sz="half" idx="10"/>
          </p:nvPr>
        </p:nvSpPr>
        <p:spPr/>
        <p:txBody>
          <a:bodyPr/>
          <a:lstStyle/>
          <a:p>
            <a:fld id="{EA61A8E1-4E24-0242-BEB4-FAEAABED0374}" type="datetimeFigureOut">
              <a:rPr lang="en-US" smtClean="0"/>
              <a:t>4/23/2021</a:t>
            </a:fld>
            <a:endParaRPr lang="en-US"/>
          </a:p>
        </p:txBody>
      </p:sp>
      <p:sp>
        <p:nvSpPr>
          <p:cNvPr id="6" name="Footer Placeholder 5">
            <a:extLst>
              <a:ext uri="{FF2B5EF4-FFF2-40B4-BE49-F238E27FC236}">
                <a16:creationId xmlns:a16="http://schemas.microsoft.com/office/drawing/2014/main" id="{5C2929C4-DB78-4642-8D67-A66387487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39EA5F-D583-EC45-919D-82BBF380A206}"/>
              </a:ext>
            </a:extLst>
          </p:cNvPr>
          <p:cNvSpPr>
            <a:spLocks noGrp="1"/>
          </p:cNvSpPr>
          <p:nvPr>
            <p:ph type="sldNum" sz="quarter" idx="12"/>
          </p:nvPr>
        </p:nvSpPr>
        <p:spPr/>
        <p:txBody>
          <a:bodyPr/>
          <a:lstStyle/>
          <a:p>
            <a:fld id="{BCECAF63-F4C4-7946-80B0-705E96D9DF31}" type="slidenum">
              <a:rPr lang="en-US" smtClean="0"/>
              <a:t>‹#›</a:t>
            </a:fld>
            <a:endParaRPr lang="en-US"/>
          </a:p>
        </p:txBody>
      </p:sp>
    </p:spTree>
    <p:extLst>
      <p:ext uri="{BB962C8B-B14F-4D97-AF65-F5344CB8AC3E}">
        <p14:creationId xmlns:p14="http://schemas.microsoft.com/office/powerpoint/2010/main" val="326285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2B9CF8-9964-8F4F-97DB-5A2C957B3C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1BDD64-2BFA-E84F-8C4B-78BD942F1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C1E339-9528-724B-8DBC-5730C30DC3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1A8E1-4E24-0242-BEB4-FAEAABED0374}" type="datetimeFigureOut">
              <a:rPr lang="en-US" smtClean="0"/>
              <a:t>4/23/2021</a:t>
            </a:fld>
            <a:endParaRPr lang="en-US"/>
          </a:p>
        </p:txBody>
      </p:sp>
      <p:sp>
        <p:nvSpPr>
          <p:cNvPr id="5" name="Footer Placeholder 4">
            <a:extLst>
              <a:ext uri="{FF2B5EF4-FFF2-40B4-BE49-F238E27FC236}">
                <a16:creationId xmlns:a16="http://schemas.microsoft.com/office/drawing/2014/main" id="{F8A8C408-ECD5-264C-98DD-B8A6948C46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6C39BC-B99B-7A48-95C3-21641E6851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CAF63-F4C4-7946-80B0-705E96D9DF31}" type="slidenum">
              <a:rPr lang="en-US" smtClean="0"/>
              <a:t>‹#›</a:t>
            </a:fld>
            <a:endParaRPr lang="en-US"/>
          </a:p>
        </p:txBody>
      </p:sp>
    </p:spTree>
    <p:extLst>
      <p:ext uri="{BB962C8B-B14F-4D97-AF65-F5344CB8AC3E}">
        <p14:creationId xmlns:p14="http://schemas.microsoft.com/office/powerpoint/2010/main" val="2820576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A9D02-E8D3-46FA-9ABC-8291148C0AAF}"/>
              </a:ext>
            </a:extLst>
          </p:cNvPr>
          <p:cNvSpPr txBox="1"/>
          <p:nvPr/>
        </p:nvSpPr>
        <p:spPr>
          <a:xfrm>
            <a:off x="2586577" y="2641231"/>
            <a:ext cx="7018845" cy="830997"/>
          </a:xfrm>
          <a:prstGeom prst="rect">
            <a:avLst/>
          </a:prstGeom>
          <a:noFill/>
        </p:spPr>
        <p:txBody>
          <a:bodyPr wrap="none" rtlCol="0">
            <a:spAutoFit/>
          </a:bodyPr>
          <a:lstStyle/>
          <a:p>
            <a:r>
              <a:rPr lang="en-US" sz="4800" b="1" dirty="0">
                <a:solidFill>
                  <a:srgbClr val="0070C0"/>
                </a:solidFill>
              </a:rPr>
              <a:t>Condition-Specific Patients</a:t>
            </a:r>
          </a:p>
        </p:txBody>
      </p:sp>
    </p:spTree>
    <p:extLst>
      <p:ext uri="{BB962C8B-B14F-4D97-AF65-F5344CB8AC3E}">
        <p14:creationId xmlns:p14="http://schemas.microsoft.com/office/powerpoint/2010/main" val="3097004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8036"/>
            <a:ext cx="10515600" cy="1325563"/>
          </a:xfrm>
        </p:spPr>
        <p:txBody>
          <a:bodyPr>
            <a:noAutofit/>
          </a:bodyPr>
          <a:lstStyle/>
          <a:p>
            <a:pPr algn="ctr"/>
            <a:r>
              <a:rPr lang="en-US" sz="4000" b="1" dirty="0">
                <a:solidFill>
                  <a:srgbClr val="0070C0"/>
                </a:solidFill>
                <a:cs typeface="Arial"/>
              </a:rPr>
              <a:t>After Today You Will Know:</a:t>
            </a:r>
          </a:p>
        </p:txBody>
      </p:sp>
      <p:sp>
        <p:nvSpPr>
          <p:cNvPr id="3" name="Content Placeholder 2"/>
          <p:cNvSpPr>
            <a:spLocks noGrp="1"/>
          </p:cNvSpPr>
          <p:nvPr>
            <p:ph sz="half" idx="1"/>
          </p:nvPr>
        </p:nvSpPr>
        <p:spPr>
          <a:xfrm>
            <a:off x="419100" y="2133599"/>
            <a:ext cx="11353800" cy="4724401"/>
          </a:xfrm>
        </p:spPr>
        <p:txBody>
          <a:bodyPr>
            <a:noAutofit/>
          </a:bodyPr>
          <a:lstStyle/>
          <a:p>
            <a:pPr marL="0" indent="0">
              <a:buNone/>
            </a:pPr>
            <a:endParaRPr lang="en-US" sz="2400" dirty="0">
              <a:solidFill>
                <a:srgbClr val="0070C0"/>
              </a:solidFill>
              <a:cs typeface="Arial"/>
            </a:endParaRPr>
          </a:p>
          <a:p>
            <a:pPr marL="514350" indent="-514350">
              <a:buAutoNum type="arabicPeriod"/>
            </a:pPr>
            <a:r>
              <a:rPr lang="en-US" sz="2400" dirty="0">
                <a:solidFill>
                  <a:srgbClr val="0070C0"/>
                </a:solidFill>
                <a:cs typeface="Arial"/>
              </a:rPr>
              <a:t>The documented facts about standard treatments for common inflammatory conditions</a:t>
            </a:r>
          </a:p>
          <a:p>
            <a:pPr marL="514350" indent="-514350">
              <a:buAutoNum type="arabicPeriod"/>
            </a:pPr>
            <a:r>
              <a:rPr lang="en-US" sz="2400" dirty="0">
                <a:solidFill>
                  <a:srgbClr val="0070C0"/>
                </a:solidFill>
                <a:cs typeface="Arial"/>
              </a:rPr>
              <a:t>What could be causing your pain</a:t>
            </a:r>
          </a:p>
          <a:p>
            <a:pPr marL="514350" indent="-514350">
              <a:buFont typeface="+mj-lt"/>
              <a:buAutoNum type="arabicPeriod"/>
            </a:pPr>
            <a:r>
              <a:rPr lang="en-US" sz="2400" dirty="0">
                <a:solidFill>
                  <a:srgbClr val="0070C0"/>
                </a:solidFill>
                <a:cs typeface="Arial"/>
              </a:rPr>
              <a:t>The extreme dangers of uncorrected inflammatory illness</a:t>
            </a:r>
          </a:p>
          <a:p>
            <a:pPr marL="514350" indent="-514350">
              <a:buFont typeface="+mj-lt"/>
              <a:buAutoNum type="arabicPeriod"/>
            </a:pPr>
            <a:r>
              <a:rPr lang="en-US" sz="2400" dirty="0">
                <a:solidFill>
                  <a:srgbClr val="0070C0"/>
                </a:solidFill>
                <a:cs typeface="Arial"/>
              </a:rPr>
              <a:t>Proven methods for creating lasting relief</a:t>
            </a:r>
          </a:p>
          <a:p>
            <a:pPr marL="514350" indent="-514350">
              <a:buFont typeface="+mj-lt"/>
              <a:buAutoNum type="arabicPeriod"/>
            </a:pPr>
            <a:r>
              <a:rPr lang="en-US" sz="2400" dirty="0">
                <a:solidFill>
                  <a:srgbClr val="0070C0"/>
                </a:solidFill>
                <a:cs typeface="Arial"/>
              </a:rPr>
              <a:t>Easy steps you can take to today</a:t>
            </a:r>
          </a:p>
        </p:txBody>
      </p:sp>
    </p:spTree>
    <p:extLst>
      <p:ext uri="{BB962C8B-B14F-4D97-AF65-F5344CB8AC3E}">
        <p14:creationId xmlns:p14="http://schemas.microsoft.com/office/powerpoint/2010/main" val="26018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3C6F-36BA-49FE-8095-56D2D6CDF2F9}"/>
              </a:ext>
            </a:extLst>
          </p:cNvPr>
          <p:cNvSpPr>
            <a:spLocks noGrp="1"/>
          </p:cNvSpPr>
          <p:nvPr>
            <p:ph type="title"/>
          </p:nvPr>
        </p:nvSpPr>
        <p:spPr>
          <a:xfrm>
            <a:off x="838200" y="777097"/>
            <a:ext cx="105156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TOO MANY DRUGS!</a:t>
            </a:r>
          </a:p>
        </p:txBody>
      </p:sp>
      <p:sp>
        <p:nvSpPr>
          <p:cNvPr id="6" name="Content Placeholder 5">
            <a:extLst>
              <a:ext uri="{FF2B5EF4-FFF2-40B4-BE49-F238E27FC236}">
                <a16:creationId xmlns:a16="http://schemas.microsoft.com/office/drawing/2014/main" id="{6FB5B0B6-B9D5-4A77-B044-AB61B15808EF}"/>
              </a:ext>
            </a:extLst>
          </p:cNvPr>
          <p:cNvSpPr>
            <a:spLocks noGrp="1"/>
          </p:cNvSpPr>
          <p:nvPr>
            <p:ph idx="1"/>
          </p:nvPr>
        </p:nvSpPr>
        <p:spPr>
          <a:xfrm>
            <a:off x="838200" y="1933374"/>
            <a:ext cx="10515600" cy="4351338"/>
          </a:xfrm>
        </p:spPr>
        <p:txBody>
          <a:bodyPr>
            <a:normAutofit/>
          </a:bodyPr>
          <a:lstStyle/>
          <a:p>
            <a:pPr marL="0" indent="0" algn="ctr">
              <a:buNone/>
            </a:pPr>
            <a:r>
              <a:rPr lang="en-US" sz="2400" dirty="0">
                <a:solidFill>
                  <a:srgbClr val="0070C0"/>
                </a:solidFill>
                <a:latin typeface="Calibri" panose="020F0502020204030204" pitchFamily="34" charset="0"/>
                <a:cs typeface="Calibri" panose="020F0502020204030204" pitchFamily="34" charset="0"/>
              </a:rPr>
              <a:t>WE AVERAGE 18 NEW MEDICATIONS EACH YEAR!</a:t>
            </a:r>
          </a:p>
        </p:txBody>
      </p:sp>
      <p:pic>
        <p:nvPicPr>
          <p:cNvPr id="5" name="Picture 4">
            <a:extLst>
              <a:ext uri="{FF2B5EF4-FFF2-40B4-BE49-F238E27FC236}">
                <a16:creationId xmlns:a16="http://schemas.microsoft.com/office/drawing/2014/main" id="{CD45A84A-10C2-41C8-A302-287CF1BFF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2472812"/>
            <a:ext cx="3575957" cy="2221602"/>
          </a:xfrm>
          <a:prstGeom prst="rect">
            <a:avLst/>
          </a:prstGeom>
        </p:spPr>
      </p:pic>
      <p:sp>
        <p:nvSpPr>
          <p:cNvPr id="7" name="Content Placeholder 2">
            <a:extLst>
              <a:ext uri="{FF2B5EF4-FFF2-40B4-BE49-F238E27FC236}">
                <a16:creationId xmlns:a16="http://schemas.microsoft.com/office/drawing/2014/main" id="{09B3464F-4795-409C-B1F9-10CE2F194296}"/>
              </a:ext>
            </a:extLst>
          </p:cNvPr>
          <p:cNvSpPr txBox="1">
            <a:spLocks/>
          </p:cNvSpPr>
          <p:nvPr/>
        </p:nvSpPr>
        <p:spPr>
          <a:xfrm>
            <a:off x="2770602" y="4784773"/>
            <a:ext cx="9840310" cy="3740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rgbClr val="0070C0"/>
                </a:solidFill>
                <a:latin typeface="Calibri" panose="020F0502020204030204" pitchFamily="34" charset="0"/>
                <a:cs typeface="Calibri" panose="020F0502020204030204" pitchFamily="34" charset="0"/>
              </a:rPr>
              <a:t>The US Consumes 75% Of The Medications </a:t>
            </a:r>
          </a:p>
          <a:p>
            <a:pPr marL="0" indent="0">
              <a:buFont typeface="Arial" panose="020B0604020202020204" pitchFamily="34" charset="0"/>
              <a:buNone/>
            </a:pPr>
            <a:r>
              <a:rPr lang="en-US" sz="3200" b="1">
                <a:solidFill>
                  <a:srgbClr val="0070C0"/>
                </a:solidFill>
                <a:latin typeface="Calibri" panose="020F0502020204030204" pitchFamily="34" charset="0"/>
                <a:cs typeface="Calibri" panose="020F0502020204030204" pitchFamily="34" charset="0"/>
              </a:rPr>
              <a:t>Produced In The World. (NIH, 2014)</a:t>
            </a:r>
          </a:p>
          <a:p>
            <a:pPr marL="0" indent="0">
              <a:buFont typeface="Arial" panose="020B0604020202020204" pitchFamily="34" charset="0"/>
              <a:buNone/>
            </a:pPr>
            <a:endParaRPr lang="en-US" sz="4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648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565" y="839136"/>
            <a:ext cx="10515600" cy="1325563"/>
          </a:xfrm>
        </p:spPr>
        <p:txBody>
          <a:bodyPr>
            <a:noAutofit/>
          </a:bodyPr>
          <a:lstStyle/>
          <a:p>
            <a:pPr algn="ctr"/>
            <a:r>
              <a:rPr lang="en-US" sz="4000" b="1" dirty="0">
                <a:solidFill>
                  <a:srgbClr val="0070C0"/>
                </a:solidFill>
                <a:latin typeface="Arial"/>
                <a:cs typeface="Arial"/>
              </a:rPr>
              <a:t>Are you tired of taking medications?</a:t>
            </a:r>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905000"/>
            <a:ext cx="6181760" cy="4008437"/>
          </a:xfrm>
          <a:prstGeom prst="rect">
            <a:avLst/>
          </a:prstGeom>
        </p:spPr>
      </p:pic>
      <p:sp>
        <p:nvSpPr>
          <p:cNvPr id="3" name="Explosion 1 2"/>
          <p:cNvSpPr/>
          <p:nvPr/>
        </p:nvSpPr>
        <p:spPr>
          <a:xfrm>
            <a:off x="2743200" y="1905000"/>
            <a:ext cx="3920647" cy="2942573"/>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We average 18 new prescriptions per year!</a:t>
            </a:r>
          </a:p>
        </p:txBody>
      </p:sp>
    </p:spTree>
    <p:extLst>
      <p:ext uri="{BB962C8B-B14F-4D97-AF65-F5344CB8AC3E}">
        <p14:creationId xmlns:p14="http://schemas.microsoft.com/office/powerpoint/2010/main" val="27237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33FC8-DF7B-4E60-BA71-9CC903891E61}"/>
              </a:ext>
            </a:extLst>
          </p:cNvPr>
          <p:cNvSpPr>
            <a:spLocks noGrp="1"/>
          </p:cNvSpPr>
          <p:nvPr>
            <p:ph type="title"/>
          </p:nvPr>
        </p:nvSpPr>
        <p:spPr>
          <a:xfrm>
            <a:off x="838199" y="997740"/>
            <a:ext cx="10515600" cy="132556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THE U.S. SPENDS $3.3 TRILLION ON HEALTH CARE!</a:t>
            </a:r>
          </a:p>
        </p:txBody>
      </p:sp>
      <p:pic>
        <p:nvPicPr>
          <p:cNvPr id="5" name="Picture 4">
            <a:extLst>
              <a:ext uri="{FF2B5EF4-FFF2-40B4-BE49-F238E27FC236}">
                <a16:creationId xmlns:a16="http://schemas.microsoft.com/office/drawing/2014/main" id="{65C19B18-3AA6-4785-B271-96FCE485E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0804" y="2452192"/>
            <a:ext cx="7230389" cy="3427392"/>
          </a:xfrm>
          <a:prstGeom prst="rect">
            <a:avLst/>
          </a:prstGeom>
        </p:spPr>
      </p:pic>
    </p:spTree>
    <p:extLst>
      <p:ext uri="{BB962C8B-B14F-4D97-AF65-F5344CB8AC3E}">
        <p14:creationId xmlns:p14="http://schemas.microsoft.com/office/powerpoint/2010/main" val="147959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AEC8-EBD4-467A-9477-81753F50A80B}"/>
              </a:ext>
            </a:extLst>
          </p:cNvPr>
          <p:cNvSpPr>
            <a:spLocks noGrp="1"/>
          </p:cNvSpPr>
          <p:nvPr>
            <p:ph type="title"/>
          </p:nvPr>
        </p:nvSpPr>
        <p:spPr>
          <a:xfrm>
            <a:off x="318403" y="1174639"/>
            <a:ext cx="11555188" cy="132556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2.5x The Other Economically Developed Countries</a:t>
            </a:r>
          </a:p>
        </p:txBody>
      </p:sp>
      <p:pic>
        <p:nvPicPr>
          <p:cNvPr id="5" name="Picture 4">
            <a:extLst>
              <a:ext uri="{FF2B5EF4-FFF2-40B4-BE49-F238E27FC236}">
                <a16:creationId xmlns:a16="http://schemas.microsoft.com/office/drawing/2014/main" id="{80869B5A-5101-468F-8281-0089C7E90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790" y="2682243"/>
            <a:ext cx="4294415" cy="3187822"/>
          </a:xfrm>
          <a:prstGeom prst="rect">
            <a:avLst/>
          </a:prstGeom>
        </p:spPr>
      </p:pic>
    </p:spTree>
    <p:extLst>
      <p:ext uri="{BB962C8B-B14F-4D97-AF65-F5344CB8AC3E}">
        <p14:creationId xmlns:p14="http://schemas.microsoft.com/office/powerpoint/2010/main" val="21173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E6EE-8FF8-43E8-A1CE-E10F2DE17542}"/>
              </a:ext>
            </a:extLst>
          </p:cNvPr>
          <p:cNvSpPr>
            <a:spLocks noGrp="1"/>
          </p:cNvSpPr>
          <p:nvPr>
            <p:ph type="title"/>
          </p:nvPr>
        </p:nvSpPr>
        <p:spPr>
          <a:xfrm>
            <a:off x="838200" y="2509236"/>
            <a:ext cx="10515600" cy="1325563"/>
          </a:xfrm>
        </p:spPr>
        <p:txBody>
          <a:bodyPr/>
          <a:lstStyle/>
          <a:p>
            <a:pPr algn="ctr"/>
            <a:r>
              <a:rPr lang="en-US" b="1" dirty="0">
                <a:solidFill>
                  <a:srgbClr val="0070C0"/>
                </a:solidFill>
                <a:latin typeface="Calibri" panose="020F0502020204030204" pitchFamily="34" charset="0"/>
                <a:cs typeface="Calibri" panose="020F0502020204030204" pitchFamily="34" charset="0"/>
              </a:rPr>
              <a:t>ARE WE BETTER OR WORSE?</a:t>
            </a:r>
          </a:p>
        </p:txBody>
      </p:sp>
    </p:spTree>
    <p:extLst>
      <p:ext uri="{BB962C8B-B14F-4D97-AF65-F5344CB8AC3E}">
        <p14:creationId xmlns:p14="http://schemas.microsoft.com/office/powerpoint/2010/main" val="219249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7A18-0ADC-41C9-9F3B-2477447E18FA}"/>
              </a:ext>
            </a:extLst>
          </p:cNvPr>
          <p:cNvSpPr>
            <a:spLocks noGrp="1"/>
          </p:cNvSpPr>
          <p:nvPr>
            <p:ph type="title"/>
          </p:nvPr>
        </p:nvSpPr>
        <p:spPr>
          <a:xfrm>
            <a:off x="838200" y="809940"/>
            <a:ext cx="105156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LIFE EXPECTANCY?</a:t>
            </a:r>
          </a:p>
        </p:txBody>
      </p:sp>
      <p:pic>
        <p:nvPicPr>
          <p:cNvPr id="5" name="Picture 4">
            <a:extLst>
              <a:ext uri="{FF2B5EF4-FFF2-40B4-BE49-F238E27FC236}">
                <a16:creationId xmlns:a16="http://schemas.microsoft.com/office/drawing/2014/main" id="{B90EEE27-A1E5-485F-9C13-C2A6674FE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737" y="1896627"/>
            <a:ext cx="7742526" cy="4071281"/>
          </a:xfrm>
          <a:prstGeom prst="rect">
            <a:avLst/>
          </a:prstGeom>
        </p:spPr>
      </p:pic>
    </p:spTree>
    <p:extLst>
      <p:ext uri="{BB962C8B-B14F-4D97-AF65-F5344CB8AC3E}">
        <p14:creationId xmlns:p14="http://schemas.microsoft.com/office/powerpoint/2010/main" val="399224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44" y="1181100"/>
            <a:ext cx="11734800" cy="1325563"/>
          </a:xfrm>
        </p:spPr>
        <p:txBody>
          <a:bodyPr>
            <a:noAutofit/>
          </a:bodyPr>
          <a:lstStyle/>
          <a:p>
            <a:r>
              <a:rPr lang="en-US" sz="3600" b="1" dirty="0">
                <a:solidFill>
                  <a:srgbClr val="0070C0"/>
                </a:solidFill>
                <a:cs typeface="Arial"/>
              </a:rPr>
              <a:t>We are Seeing </a:t>
            </a:r>
            <a:br>
              <a:rPr lang="en-US" sz="3600" b="1" dirty="0">
                <a:solidFill>
                  <a:srgbClr val="0070C0"/>
                </a:solidFill>
                <a:cs typeface="Arial"/>
              </a:rPr>
            </a:br>
            <a:r>
              <a:rPr lang="en-US" sz="3600" b="1" dirty="0">
                <a:solidFill>
                  <a:srgbClr val="0070C0"/>
                </a:solidFill>
                <a:cs typeface="Arial"/>
              </a:rPr>
              <a:t>Concerning Increases...</a:t>
            </a:r>
          </a:p>
        </p:txBody>
      </p:sp>
      <p:sp>
        <p:nvSpPr>
          <p:cNvPr id="3" name="Content Placeholder 2"/>
          <p:cNvSpPr>
            <a:spLocks noGrp="1"/>
          </p:cNvSpPr>
          <p:nvPr>
            <p:ph sz="half" idx="2"/>
          </p:nvPr>
        </p:nvSpPr>
        <p:spPr>
          <a:xfrm>
            <a:off x="649265" y="2720630"/>
            <a:ext cx="3897682" cy="2970037"/>
          </a:xfrm>
        </p:spPr>
        <p:txBody>
          <a:bodyPr>
            <a:normAutofit fontScale="92500" lnSpcReduction="10000"/>
          </a:bodyPr>
          <a:lstStyle/>
          <a:p>
            <a:r>
              <a:rPr lang="en-US" sz="4000" dirty="0">
                <a:solidFill>
                  <a:srgbClr val="0070C0"/>
                </a:solidFill>
              </a:rPr>
              <a:t> Diabetes</a:t>
            </a:r>
          </a:p>
          <a:p>
            <a:pPr marL="0" indent="0">
              <a:buNone/>
            </a:pPr>
            <a:endParaRPr lang="en-US" sz="4000" dirty="0">
              <a:solidFill>
                <a:srgbClr val="0070C0"/>
              </a:solidFill>
            </a:endParaRPr>
          </a:p>
          <a:p>
            <a:r>
              <a:rPr lang="en-US" sz="4000" dirty="0">
                <a:solidFill>
                  <a:srgbClr val="0070C0"/>
                </a:solidFill>
              </a:rPr>
              <a:t> Heart Disease</a:t>
            </a:r>
          </a:p>
          <a:p>
            <a:pPr marL="0" indent="0">
              <a:buNone/>
            </a:pPr>
            <a:endParaRPr lang="en-US" sz="4000" dirty="0">
              <a:solidFill>
                <a:srgbClr val="0070C0"/>
              </a:solidFill>
            </a:endParaRPr>
          </a:p>
          <a:p>
            <a:r>
              <a:rPr lang="en-US" sz="4000" dirty="0">
                <a:solidFill>
                  <a:srgbClr val="0070C0"/>
                </a:solidFill>
              </a:rPr>
              <a:t> Neuropathy</a:t>
            </a:r>
          </a:p>
        </p:txBody>
      </p:sp>
      <p:graphicFrame>
        <p:nvGraphicFramePr>
          <p:cNvPr id="5" name="Chart 4"/>
          <p:cNvGraphicFramePr/>
          <p:nvPr>
            <p:extLst>
              <p:ext uri="{D42A27DB-BD31-4B8C-83A1-F6EECF244321}">
                <p14:modId xmlns:p14="http://schemas.microsoft.com/office/powerpoint/2010/main" val="2176743500"/>
              </p:ext>
            </p:extLst>
          </p:nvPr>
        </p:nvGraphicFramePr>
        <p:xfrm>
          <a:off x="5939245" y="1181100"/>
          <a:ext cx="57150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429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5656"/>
            <a:ext cx="11734800" cy="1325563"/>
          </a:xfrm>
        </p:spPr>
        <p:txBody>
          <a:bodyPr>
            <a:noAutofit/>
          </a:bodyPr>
          <a:lstStyle/>
          <a:p>
            <a:pPr algn="ctr"/>
            <a:r>
              <a:rPr lang="en-US" sz="4000" b="1" dirty="0">
                <a:solidFill>
                  <a:srgbClr val="0070C0"/>
                </a:solidFill>
                <a:latin typeface="Calibri" panose="020F0502020204030204" pitchFamily="34" charset="0"/>
                <a:cs typeface="Calibri" panose="020F0502020204030204" pitchFamily="34" charset="0"/>
              </a:rPr>
              <a:t>Going Up or Down?</a:t>
            </a:r>
          </a:p>
        </p:txBody>
      </p:sp>
      <p:sp>
        <p:nvSpPr>
          <p:cNvPr id="3" name="Content Placeholder 2"/>
          <p:cNvSpPr>
            <a:spLocks noGrp="1"/>
          </p:cNvSpPr>
          <p:nvPr>
            <p:ph sz="half" idx="2"/>
          </p:nvPr>
        </p:nvSpPr>
        <p:spPr>
          <a:xfrm>
            <a:off x="762000" y="2385963"/>
            <a:ext cx="10744200" cy="4727856"/>
          </a:xfrm>
        </p:spPr>
        <p:txBody>
          <a:bodyPr>
            <a:normAutofit/>
          </a:bodyPr>
          <a:lstStyle/>
          <a:p>
            <a:r>
              <a:rPr lang="en-US" sz="2400" dirty="0">
                <a:solidFill>
                  <a:srgbClr val="0070C0"/>
                </a:solidFill>
                <a:latin typeface="Calibri" panose="020F0502020204030204" pitchFamily="34" charset="0"/>
                <a:cs typeface="Calibri" panose="020F0502020204030204" pitchFamily="34" charset="0"/>
              </a:rPr>
              <a:t> Diabetes               </a:t>
            </a:r>
            <a:r>
              <a:rPr lang="en-US" sz="2400" u="sng" dirty="0">
                <a:solidFill>
                  <a:srgbClr val="0070C0"/>
                </a:solidFill>
                <a:latin typeface="Calibri" panose="020F0502020204030204" pitchFamily="34" charset="0"/>
                <a:cs typeface="Calibri" panose="020F0502020204030204" pitchFamily="34" charset="0"/>
              </a:rPr>
              <a:t>THEY’RE ALL UP!               </a:t>
            </a:r>
          </a:p>
          <a:p>
            <a:r>
              <a:rPr lang="en-US" sz="2400" dirty="0">
                <a:solidFill>
                  <a:srgbClr val="0070C0"/>
                </a:solidFill>
                <a:latin typeface="Calibri" panose="020F0502020204030204" pitchFamily="34" charset="0"/>
                <a:cs typeface="Calibri" panose="020F0502020204030204" pitchFamily="34" charset="0"/>
              </a:rPr>
              <a:t> Cancer</a:t>
            </a:r>
          </a:p>
          <a:p>
            <a:r>
              <a:rPr lang="en-US" sz="2400" dirty="0">
                <a:solidFill>
                  <a:srgbClr val="0070C0"/>
                </a:solidFill>
                <a:latin typeface="Calibri" panose="020F0502020204030204" pitchFamily="34" charset="0"/>
                <a:cs typeface="Calibri" panose="020F0502020204030204" pitchFamily="34" charset="0"/>
              </a:rPr>
              <a:t> Neuropathy</a:t>
            </a:r>
          </a:p>
          <a:p>
            <a:r>
              <a:rPr lang="en-US" sz="2400" dirty="0">
                <a:solidFill>
                  <a:srgbClr val="0070C0"/>
                </a:solidFill>
                <a:latin typeface="Calibri" panose="020F0502020204030204" pitchFamily="34" charset="0"/>
                <a:cs typeface="Calibri" panose="020F0502020204030204" pitchFamily="34" charset="0"/>
              </a:rPr>
              <a:t> Fibromyalgia</a:t>
            </a:r>
          </a:p>
          <a:p>
            <a:r>
              <a:rPr lang="en-US" sz="2400" dirty="0">
                <a:solidFill>
                  <a:srgbClr val="0070C0"/>
                </a:solidFill>
                <a:latin typeface="Calibri" panose="020F0502020204030204" pitchFamily="34" charset="0"/>
                <a:cs typeface="Calibri" panose="020F0502020204030204" pitchFamily="34" charset="0"/>
              </a:rPr>
              <a:t> Alzheimer’s</a:t>
            </a:r>
          </a:p>
          <a:p>
            <a:r>
              <a:rPr lang="en-US" sz="2400" dirty="0">
                <a:solidFill>
                  <a:srgbClr val="0070C0"/>
                </a:solidFill>
                <a:latin typeface="Calibri" panose="020F0502020204030204" pitchFamily="34" charset="0"/>
                <a:cs typeface="Calibri" panose="020F0502020204030204" pitchFamily="34" charset="0"/>
              </a:rPr>
              <a:t> Depression</a:t>
            </a:r>
          </a:p>
          <a:p>
            <a:r>
              <a:rPr lang="en-US" sz="2400" dirty="0">
                <a:solidFill>
                  <a:srgbClr val="0070C0"/>
                </a:solidFill>
                <a:latin typeface="Calibri" panose="020F0502020204030204" pitchFamily="34" charset="0"/>
                <a:cs typeface="Calibri" panose="020F0502020204030204" pitchFamily="34" charset="0"/>
              </a:rPr>
              <a:t> Auto-immune Dx, Etc.</a:t>
            </a:r>
          </a:p>
          <a:p>
            <a:endParaRPr lang="en-US" sz="4000" dirty="0">
              <a:solidFill>
                <a:srgbClr val="0070C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5FD2118-28C9-4343-BFB3-05ACF2C67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091" y="2603864"/>
            <a:ext cx="4163913" cy="2660278"/>
          </a:xfrm>
          <a:prstGeom prst="rect">
            <a:avLst/>
          </a:prstGeom>
        </p:spPr>
      </p:pic>
    </p:spTree>
    <p:extLst>
      <p:ext uri="{BB962C8B-B14F-4D97-AF65-F5344CB8AC3E}">
        <p14:creationId xmlns:p14="http://schemas.microsoft.com/office/powerpoint/2010/main" val="376544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54683"/>
            <a:ext cx="10439400" cy="1325563"/>
          </a:xfrm>
        </p:spPr>
        <p:txBody>
          <a:bodyPr>
            <a:normAutofit/>
          </a:bodyPr>
          <a:lstStyle/>
          <a:p>
            <a:pPr algn="ctr"/>
            <a:r>
              <a:rPr lang="en-US" sz="6000" b="1" dirty="0">
                <a:solidFill>
                  <a:srgbClr val="0070C0"/>
                </a:solidFill>
              </a:rPr>
              <a:t>OUTRAGEOUS!!!</a:t>
            </a:r>
          </a:p>
        </p:txBody>
      </p:sp>
      <p:sp>
        <p:nvSpPr>
          <p:cNvPr id="3" name="Content Placeholder 2"/>
          <p:cNvSpPr>
            <a:spLocks noGrp="1"/>
          </p:cNvSpPr>
          <p:nvPr>
            <p:ph sz="quarter" idx="4294967295"/>
          </p:nvPr>
        </p:nvSpPr>
        <p:spPr>
          <a:xfrm>
            <a:off x="2968520" y="1512492"/>
            <a:ext cx="6172200" cy="4495800"/>
          </a:xfrm>
        </p:spPr>
        <p:txBody>
          <a:bodyPr>
            <a:normAutofit/>
          </a:bodyPr>
          <a:lstStyle/>
          <a:p>
            <a:pPr marL="0" indent="0" algn="ctr">
              <a:buNone/>
            </a:pPr>
            <a:endParaRPr lang="en-US" sz="5000" dirty="0">
              <a:latin typeface="Arial Black" pitchFamily="34" charset="0"/>
            </a:endParaRPr>
          </a:p>
          <a:p>
            <a:pPr marL="0" indent="0" algn="ctr">
              <a:buNone/>
            </a:pPr>
            <a:endParaRPr lang="en-US" sz="5000" dirty="0">
              <a:latin typeface="Arial Black" pitchFamily="34" charset="0"/>
            </a:endParaRPr>
          </a:p>
          <a:p>
            <a:pPr marL="0" indent="0" algn="ctr">
              <a:buNone/>
            </a:pPr>
            <a:r>
              <a:rPr lang="en-US" sz="5000" dirty="0">
                <a:solidFill>
                  <a:srgbClr val="0070C0"/>
                </a:solidFill>
                <a:latin typeface="Arial Black" pitchFamily="34" charset="0"/>
              </a:rPr>
              <a:t>$3.2 Trillion!</a:t>
            </a:r>
          </a:p>
          <a:p>
            <a:pPr marL="0" indent="0" algn="ctr">
              <a:buNone/>
            </a:pPr>
            <a:endParaRPr lang="en-US" sz="5000" dirty="0">
              <a:latin typeface="Arial Black"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00" y="3048000"/>
            <a:ext cx="2819400" cy="185570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2362200"/>
            <a:ext cx="2431841" cy="2652317"/>
          </a:xfrm>
          <a:prstGeom prst="rect">
            <a:avLst/>
          </a:prstGeom>
        </p:spPr>
      </p:pic>
      <p:sp>
        <p:nvSpPr>
          <p:cNvPr id="4" name="TextBox 3"/>
          <p:cNvSpPr txBox="1"/>
          <p:nvPr/>
        </p:nvSpPr>
        <p:spPr>
          <a:xfrm>
            <a:off x="945941" y="5360122"/>
            <a:ext cx="5867400" cy="369332"/>
          </a:xfrm>
          <a:prstGeom prst="rect">
            <a:avLst/>
          </a:prstGeom>
          <a:noFill/>
        </p:spPr>
        <p:txBody>
          <a:bodyPr wrap="square" rtlCol="0">
            <a:spAutoFit/>
          </a:bodyPr>
          <a:lstStyle/>
          <a:p>
            <a:r>
              <a:rPr lang="en-US" dirty="0">
                <a:solidFill>
                  <a:srgbClr val="0070C0"/>
                </a:solidFill>
              </a:rPr>
              <a:t>** Centers for Medicaid and Medicare Service, 2015</a:t>
            </a:r>
          </a:p>
        </p:txBody>
      </p:sp>
    </p:spTree>
    <p:extLst>
      <p:ext uri="{BB962C8B-B14F-4D97-AF65-F5344CB8AC3E}">
        <p14:creationId xmlns:p14="http://schemas.microsoft.com/office/powerpoint/2010/main" val="241742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006E2-40C1-4088-9801-5ED6027C5F67}"/>
              </a:ext>
            </a:extLst>
          </p:cNvPr>
          <p:cNvSpPr>
            <a:spLocks noGrp="1"/>
          </p:cNvSpPr>
          <p:nvPr>
            <p:ph type="title"/>
          </p:nvPr>
        </p:nvSpPr>
        <p:spPr>
          <a:xfrm>
            <a:off x="838200" y="1416160"/>
            <a:ext cx="10515600" cy="1325563"/>
          </a:xfrm>
        </p:spPr>
        <p:txBody>
          <a:bodyPr>
            <a:normAutofit/>
          </a:bodyPr>
          <a:lstStyle/>
          <a:p>
            <a:pPr algn="ctr"/>
            <a:r>
              <a:rPr lang="en-US" sz="4000" b="1" dirty="0">
                <a:solidFill>
                  <a:srgbClr val="0070C0"/>
                </a:solidFill>
                <a:latin typeface="+mn-lt"/>
              </a:rPr>
              <a:t>WHAT YOU CAN EXPECT:</a:t>
            </a:r>
          </a:p>
        </p:txBody>
      </p:sp>
      <p:sp>
        <p:nvSpPr>
          <p:cNvPr id="3" name="Content Placeholder 2">
            <a:extLst>
              <a:ext uri="{FF2B5EF4-FFF2-40B4-BE49-F238E27FC236}">
                <a16:creationId xmlns:a16="http://schemas.microsoft.com/office/drawing/2014/main" id="{28F338BC-28A1-462D-8C89-8323F1899B00}"/>
              </a:ext>
            </a:extLst>
          </p:cNvPr>
          <p:cNvSpPr>
            <a:spLocks noGrp="1"/>
          </p:cNvSpPr>
          <p:nvPr>
            <p:ph idx="1"/>
          </p:nvPr>
        </p:nvSpPr>
        <p:spPr>
          <a:xfrm>
            <a:off x="838200" y="3002783"/>
            <a:ext cx="10515600" cy="4351338"/>
          </a:xfrm>
        </p:spPr>
        <p:txBody>
          <a:bodyPr>
            <a:normAutofit/>
          </a:bodyPr>
          <a:lstStyle/>
          <a:p>
            <a:pPr marL="0" indent="0" algn="ctr">
              <a:buNone/>
            </a:pPr>
            <a:r>
              <a:rPr lang="en-US" sz="3600" b="1" dirty="0">
                <a:solidFill>
                  <a:srgbClr val="0070C0"/>
                </a:solidFill>
              </a:rPr>
              <a:t>HOW</a:t>
            </a:r>
            <a:r>
              <a:rPr lang="en-US" sz="3600" dirty="0">
                <a:solidFill>
                  <a:srgbClr val="0070C0"/>
                </a:solidFill>
              </a:rPr>
              <a:t> TO GET LASTING RELIEF </a:t>
            </a:r>
            <a:r>
              <a:rPr lang="en-US" sz="3600" b="1" dirty="0">
                <a:solidFill>
                  <a:srgbClr val="0070C0"/>
                </a:solidFill>
              </a:rPr>
              <a:t>WITHOUT THE USE OF DANGEROUS DRUGS OR SURGERY</a:t>
            </a:r>
          </a:p>
        </p:txBody>
      </p:sp>
    </p:spTree>
    <p:extLst>
      <p:ext uri="{BB962C8B-B14F-4D97-AF65-F5344CB8AC3E}">
        <p14:creationId xmlns:p14="http://schemas.microsoft.com/office/powerpoint/2010/main" val="67721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183" y="976463"/>
            <a:ext cx="10515600" cy="1325563"/>
          </a:xfrm>
        </p:spPr>
        <p:txBody>
          <a:bodyPr>
            <a:noAutofit/>
          </a:bodyPr>
          <a:lstStyle/>
          <a:p>
            <a:r>
              <a:rPr lang="en-US" sz="3600" dirty="0">
                <a:solidFill>
                  <a:srgbClr val="0070C0"/>
                </a:solidFill>
              </a:rPr>
              <a:t>How Much Do We Spend On Health Care In The U.S.?</a:t>
            </a:r>
          </a:p>
        </p:txBody>
      </p:sp>
      <p:pic>
        <p:nvPicPr>
          <p:cNvPr id="6" name="Picture 5" descr="C:\Users\Phil\Pictures\health care co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2242040"/>
            <a:ext cx="2797022" cy="36394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1940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713637-40ED-4A9C-B3DC-E5E7983D491E}"/>
              </a:ext>
            </a:extLst>
          </p:cNvPr>
          <p:cNvSpPr>
            <a:spLocks noGrp="1"/>
          </p:cNvSpPr>
          <p:nvPr>
            <p:ph type="title"/>
          </p:nvPr>
        </p:nvSpPr>
        <p:spPr>
          <a:xfrm>
            <a:off x="838200" y="789665"/>
            <a:ext cx="105156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WHY DO WE DO IT?</a:t>
            </a:r>
          </a:p>
        </p:txBody>
      </p:sp>
      <p:pic>
        <p:nvPicPr>
          <p:cNvPr id="9" name="Content Placeholder 8">
            <a:extLst>
              <a:ext uri="{FF2B5EF4-FFF2-40B4-BE49-F238E27FC236}">
                <a16:creationId xmlns:a16="http://schemas.microsoft.com/office/drawing/2014/main" id="{FD3294A8-FFEC-4ACE-9F1D-76577A0965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62943" y="2297423"/>
            <a:ext cx="6466114" cy="3573379"/>
          </a:xfrm>
        </p:spPr>
      </p:pic>
    </p:spTree>
    <p:extLst>
      <p:ext uri="{BB962C8B-B14F-4D97-AF65-F5344CB8AC3E}">
        <p14:creationId xmlns:p14="http://schemas.microsoft.com/office/powerpoint/2010/main" val="156628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090493"/>
            <a:ext cx="10744200" cy="860227"/>
          </a:xfrm>
        </p:spPr>
        <p:txBody>
          <a:bodyPr>
            <a:noAutofit/>
          </a:bodyPr>
          <a:lstStyle/>
          <a:p>
            <a:pPr algn="ctr"/>
            <a:r>
              <a:rPr lang="en-US" sz="4000" b="1" dirty="0">
                <a:solidFill>
                  <a:srgbClr val="0070C0"/>
                </a:solidFill>
                <a:latin typeface="Calibri" panose="020F0502020204030204" pitchFamily="34" charset="0"/>
                <a:cs typeface="Calibri" panose="020F0502020204030204" pitchFamily="34" charset="0"/>
              </a:rPr>
              <a:t>The Disturbing Trend in Medicine</a:t>
            </a:r>
          </a:p>
        </p:txBody>
      </p:sp>
      <p:pic>
        <p:nvPicPr>
          <p:cNvPr id="3" name="Picture 2"/>
          <p:cNvPicPr>
            <a:picLocks noChangeAspect="1"/>
          </p:cNvPicPr>
          <p:nvPr/>
        </p:nvPicPr>
        <p:blipFill>
          <a:blip r:embed="rId3"/>
          <a:stretch>
            <a:fillRect/>
          </a:stretch>
        </p:blipFill>
        <p:spPr>
          <a:xfrm>
            <a:off x="4631667" y="2057401"/>
            <a:ext cx="2931467" cy="3819688"/>
          </a:xfrm>
          <a:prstGeom prst="rect">
            <a:avLst/>
          </a:prstGeom>
        </p:spPr>
      </p:pic>
    </p:spTree>
    <p:extLst>
      <p:ext uri="{BB962C8B-B14F-4D97-AF65-F5344CB8AC3E}">
        <p14:creationId xmlns:p14="http://schemas.microsoft.com/office/powerpoint/2010/main" val="196775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671" y="997663"/>
            <a:ext cx="11462657" cy="1325563"/>
          </a:xfrm>
        </p:spPr>
        <p:txBody>
          <a:bodyPr>
            <a:normAutofit/>
          </a:bodyPr>
          <a:lstStyle/>
          <a:p>
            <a:pPr algn="ctr"/>
            <a:r>
              <a:rPr lang="en-US" sz="3200" b="1" dirty="0">
                <a:solidFill>
                  <a:srgbClr val="0070C0"/>
                </a:solidFill>
                <a:cs typeface="Calibri" panose="020F0502020204030204" pitchFamily="34" charset="0"/>
              </a:rPr>
              <a:t>Neurontin (Gabapentin) &amp; Lyrica</a:t>
            </a:r>
            <a:r>
              <a:rPr lang="en-US" sz="3200" dirty="0">
                <a:solidFill>
                  <a:srgbClr val="0070C0"/>
                </a:solidFill>
                <a:cs typeface="Calibri" panose="020F0502020204030204" pitchFamily="34" charset="0"/>
              </a:rPr>
              <a:t> </a:t>
            </a:r>
          </a:p>
        </p:txBody>
      </p:sp>
      <p:sp>
        <p:nvSpPr>
          <p:cNvPr id="3" name="TextBox 2"/>
          <p:cNvSpPr txBox="1"/>
          <p:nvPr/>
        </p:nvSpPr>
        <p:spPr>
          <a:xfrm>
            <a:off x="781617" y="2777209"/>
            <a:ext cx="6705600" cy="2862322"/>
          </a:xfrm>
          <a:prstGeom prst="rect">
            <a:avLst/>
          </a:prstGeom>
          <a:noFill/>
        </p:spPr>
        <p:txBody>
          <a:bodyPr wrap="square" rtlCol="0">
            <a:spAutoFit/>
          </a:bodyPr>
          <a:lstStyle/>
          <a:p>
            <a:pPr marL="285750" indent="-285750">
              <a:buFont typeface="Arial"/>
              <a:buChar char="•"/>
            </a:pPr>
            <a:r>
              <a:rPr lang="en-US" sz="2400" dirty="0">
                <a:solidFill>
                  <a:srgbClr val="0070C0"/>
                </a:solidFill>
                <a:cs typeface="Arial"/>
              </a:rPr>
              <a:t>Anti Seizure Medications</a:t>
            </a:r>
          </a:p>
          <a:p>
            <a:endParaRPr lang="en-US" sz="2400" dirty="0">
              <a:solidFill>
                <a:srgbClr val="0070C0"/>
              </a:solidFill>
              <a:cs typeface="Arial"/>
            </a:endParaRPr>
          </a:p>
          <a:p>
            <a:pPr marL="285750" indent="-285750">
              <a:buFont typeface="Arial"/>
              <a:buChar char="•"/>
            </a:pPr>
            <a:r>
              <a:rPr lang="en-US" sz="2400" dirty="0">
                <a:solidFill>
                  <a:srgbClr val="0070C0"/>
                </a:solidFill>
                <a:cs typeface="Arial"/>
              </a:rPr>
              <a:t>Attempt to block your brain from feeling pain </a:t>
            </a:r>
          </a:p>
          <a:p>
            <a:endParaRPr lang="en-US" sz="2400" dirty="0">
              <a:solidFill>
                <a:srgbClr val="0070C0"/>
              </a:solidFill>
              <a:cs typeface="Arial"/>
            </a:endParaRPr>
          </a:p>
          <a:p>
            <a:pPr marL="285750" indent="-285750">
              <a:buFont typeface="Arial"/>
              <a:buChar char="•"/>
            </a:pPr>
            <a:r>
              <a:rPr lang="en-US" sz="2400" dirty="0">
                <a:solidFill>
                  <a:srgbClr val="0070C0"/>
                </a:solidFill>
                <a:cs typeface="Arial"/>
              </a:rPr>
              <a:t>Do not treat or stop the progression of the disease</a:t>
            </a:r>
          </a:p>
          <a:p>
            <a:pPr marL="285750" indent="-285750">
              <a:buFont typeface="Arial"/>
              <a:buChar char="•"/>
            </a:pPr>
            <a:endParaRPr lang="en-US" dirty="0">
              <a:solidFill>
                <a:srgbClr val="0070C0"/>
              </a:solidFill>
              <a:cs typeface="Arial"/>
            </a:endParaRPr>
          </a:p>
          <a:p>
            <a:pPr marL="285750" indent="-285750">
              <a:buFont typeface="Arial"/>
              <a:buChar char="•"/>
            </a:pPr>
            <a:endParaRPr lang="en-US" dirty="0">
              <a:solidFill>
                <a:srgbClr val="0070C0"/>
              </a:solidFill>
              <a:cs typeface="Arial"/>
            </a:endParaRPr>
          </a:p>
        </p:txBody>
      </p:sp>
      <p:pic>
        <p:nvPicPr>
          <p:cNvPr id="6" name="Picture 5">
            <a:extLst>
              <a:ext uri="{FF2B5EF4-FFF2-40B4-BE49-F238E27FC236}">
                <a16:creationId xmlns:a16="http://schemas.microsoft.com/office/drawing/2014/main" id="{83601FDA-FECB-423D-8EC2-7A39F63BA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217" y="2556404"/>
            <a:ext cx="3678815" cy="3303933"/>
          </a:xfrm>
          <a:prstGeom prst="rect">
            <a:avLst/>
          </a:prstGeom>
        </p:spPr>
      </p:pic>
    </p:spTree>
    <p:extLst>
      <p:ext uri="{BB962C8B-B14F-4D97-AF65-F5344CB8AC3E}">
        <p14:creationId xmlns:p14="http://schemas.microsoft.com/office/powerpoint/2010/main" val="5375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DC1EB-6414-4551-90AF-C87B0C6A9B55}"/>
              </a:ext>
            </a:extLst>
          </p:cNvPr>
          <p:cNvSpPr>
            <a:spLocks noGrp="1"/>
          </p:cNvSpPr>
          <p:nvPr>
            <p:ph type="title"/>
          </p:nvPr>
        </p:nvSpPr>
        <p:spPr>
          <a:xfrm>
            <a:off x="838200" y="911663"/>
            <a:ext cx="10515600" cy="132556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Gabapentin, Lyrica, and Opioids</a:t>
            </a:r>
          </a:p>
        </p:txBody>
      </p:sp>
      <p:sp>
        <p:nvSpPr>
          <p:cNvPr id="4" name="Content Placeholder 3">
            <a:extLst>
              <a:ext uri="{FF2B5EF4-FFF2-40B4-BE49-F238E27FC236}">
                <a16:creationId xmlns:a16="http://schemas.microsoft.com/office/drawing/2014/main" id="{114EE4B1-F9C3-420F-BD10-4B77212DB5AE}"/>
              </a:ext>
            </a:extLst>
          </p:cNvPr>
          <p:cNvSpPr>
            <a:spLocks noGrp="1"/>
          </p:cNvSpPr>
          <p:nvPr>
            <p:ph idx="1"/>
          </p:nvPr>
        </p:nvSpPr>
        <p:spPr>
          <a:xfrm>
            <a:off x="838200" y="2370137"/>
            <a:ext cx="10515600" cy="4351338"/>
          </a:xfrm>
        </p:spPr>
        <p:txBody>
          <a:bodyPr>
            <a:normAutofit/>
          </a:bodyPr>
          <a:lstStyle/>
          <a:p>
            <a:r>
              <a:rPr lang="en-US" dirty="0">
                <a:solidFill>
                  <a:srgbClr val="0070C0"/>
                </a:solidFill>
                <a:latin typeface="Calibri" panose="020F0502020204030204" pitchFamily="34" charset="0"/>
                <a:cs typeface="Calibri" panose="020F0502020204030204" pitchFamily="34" charset="0"/>
              </a:rPr>
              <a:t>Disrupts the formation of new synapses, hindering the neuroplastic health and development of the brain.</a:t>
            </a:r>
          </a:p>
          <a:p>
            <a:r>
              <a:rPr lang="en-US" dirty="0">
                <a:solidFill>
                  <a:srgbClr val="0070C0"/>
                </a:solidFill>
                <a:latin typeface="Calibri" panose="020F0502020204030204" pitchFamily="34" charset="0"/>
                <a:cs typeface="Calibri" panose="020F0502020204030204" pitchFamily="34" charset="0"/>
              </a:rPr>
              <a:t>New synapse formation is our brains fight to stay young and  prevent dementia</a:t>
            </a:r>
          </a:p>
          <a:p>
            <a:r>
              <a:rPr lang="en-US" dirty="0">
                <a:solidFill>
                  <a:srgbClr val="0070C0"/>
                </a:solidFill>
                <a:latin typeface="Calibri" panose="020F0502020204030204" pitchFamily="34" charset="0"/>
                <a:cs typeface="Calibri" panose="020F0502020204030204" pitchFamily="34" charset="0"/>
              </a:rPr>
              <a:t>Gabapentin/Lyrica are part of the opioid concern as addiction and overdose are common and deadly</a:t>
            </a:r>
          </a:p>
        </p:txBody>
      </p:sp>
    </p:spTree>
    <p:extLst>
      <p:ext uri="{BB962C8B-B14F-4D97-AF65-F5344CB8AC3E}">
        <p14:creationId xmlns:p14="http://schemas.microsoft.com/office/powerpoint/2010/main" val="169069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08646" y="1233209"/>
            <a:ext cx="6069892" cy="4391581"/>
          </a:xfrm>
          <a:prstGeom prst="rect">
            <a:avLst/>
          </a:prstGeom>
        </p:spPr>
      </p:pic>
    </p:spTree>
    <p:extLst>
      <p:ext uri="{BB962C8B-B14F-4D97-AF65-F5344CB8AC3E}">
        <p14:creationId xmlns:p14="http://schemas.microsoft.com/office/powerpoint/2010/main" val="25488774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D3D9-AE9C-4820-B8CA-9971DE6E3B6C}"/>
              </a:ext>
            </a:extLst>
          </p:cNvPr>
          <p:cNvSpPr>
            <a:spLocks noGrp="1"/>
          </p:cNvSpPr>
          <p:nvPr>
            <p:ph type="title"/>
          </p:nvPr>
        </p:nvSpPr>
        <p:spPr>
          <a:xfrm>
            <a:off x="838200" y="1079460"/>
            <a:ext cx="10515600" cy="1325563"/>
          </a:xfrm>
        </p:spPr>
        <p:txBody>
          <a:bodyPr/>
          <a:lstStyle/>
          <a:p>
            <a:pPr algn="ctr"/>
            <a:r>
              <a:rPr lang="en-US" dirty="0">
                <a:solidFill>
                  <a:srgbClr val="0070C0"/>
                </a:solidFill>
              </a:rPr>
              <a:t> </a:t>
            </a:r>
            <a:r>
              <a:rPr lang="en-US" sz="3600" b="1" dirty="0">
                <a:solidFill>
                  <a:srgbClr val="0070C0"/>
                </a:solidFill>
              </a:rPr>
              <a:t>Other Solutions: Injections</a:t>
            </a:r>
            <a:br>
              <a:rPr lang="en-US" dirty="0">
                <a:solidFill>
                  <a:srgbClr val="0070C0"/>
                </a:solidFill>
              </a:rPr>
            </a:br>
            <a:endParaRPr lang="en-US" dirty="0">
              <a:solidFill>
                <a:srgbClr val="0070C0"/>
              </a:solidFill>
            </a:endParaRPr>
          </a:p>
        </p:txBody>
      </p:sp>
      <p:pic>
        <p:nvPicPr>
          <p:cNvPr id="5" name="Content Placeholder 4">
            <a:extLst>
              <a:ext uri="{FF2B5EF4-FFF2-40B4-BE49-F238E27FC236}">
                <a16:creationId xmlns:a16="http://schemas.microsoft.com/office/drawing/2014/main" id="{D89674DA-18AD-446B-A018-838D032E5B9C}"/>
              </a:ext>
            </a:extLst>
          </p:cNvPr>
          <p:cNvPicPr>
            <a:picLocks noGrp="1" noChangeAspect="1"/>
          </p:cNvPicPr>
          <p:nvPr>
            <p:ph idx="1"/>
          </p:nvPr>
        </p:nvPicPr>
        <p:blipFill>
          <a:blip r:embed="rId2"/>
          <a:stretch>
            <a:fillRect/>
          </a:stretch>
        </p:blipFill>
        <p:spPr>
          <a:xfrm>
            <a:off x="3412670" y="1846645"/>
            <a:ext cx="5375522" cy="4031641"/>
          </a:xfrm>
          <a:prstGeom prst="rect">
            <a:avLst/>
          </a:prstGeom>
        </p:spPr>
      </p:pic>
    </p:spTree>
    <p:extLst>
      <p:ext uri="{BB962C8B-B14F-4D97-AF65-F5344CB8AC3E}">
        <p14:creationId xmlns:p14="http://schemas.microsoft.com/office/powerpoint/2010/main" val="382822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A810-84CB-4129-89F8-BDC6E39F0025}"/>
              </a:ext>
            </a:extLst>
          </p:cNvPr>
          <p:cNvSpPr>
            <a:spLocks noGrp="1"/>
          </p:cNvSpPr>
          <p:nvPr>
            <p:ph type="title"/>
          </p:nvPr>
        </p:nvSpPr>
        <p:spPr>
          <a:xfrm>
            <a:off x="914400" y="999794"/>
            <a:ext cx="10363200" cy="891378"/>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Cortisone Injection Side-Effects</a:t>
            </a:r>
          </a:p>
        </p:txBody>
      </p:sp>
      <p:sp>
        <p:nvSpPr>
          <p:cNvPr id="3" name="Content Placeholder 2">
            <a:extLst>
              <a:ext uri="{FF2B5EF4-FFF2-40B4-BE49-F238E27FC236}">
                <a16:creationId xmlns:a16="http://schemas.microsoft.com/office/drawing/2014/main" id="{45F486C4-64FF-4A44-A3BB-F9CE73693381}"/>
              </a:ext>
            </a:extLst>
          </p:cNvPr>
          <p:cNvSpPr>
            <a:spLocks noGrp="1"/>
          </p:cNvSpPr>
          <p:nvPr>
            <p:ph idx="1"/>
          </p:nvPr>
        </p:nvSpPr>
        <p:spPr>
          <a:xfrm>
            <a:off x="1213757" y="2336323"/>
            <a:ext cx="10515600" cy="3521883"/>
          </a:xfrm>
        </p:spPr>
        <p:txBody>
          <a:bodyPr>
            <a:normAutofit fontScale="85000" lnSpcReduction="20000"/>
          </a:bodyPr>
          <a:lstStyle/>
          <a:p>
            <a:pPr marL="0" indent="0">
              <a:buNone/>
            </a:pPr>
            <a:r>
              <a:rPr lang="en-US" dirty="0">
                <a:solidFill>
                  <a:srgbClr val="0070C0"/>
                </a:solidFill>
                <a:latin typeface="Calibri" panose="020F0502020204030204" pitchFamily="34" charset="0"/>
                <a:cs typeface="Calibri" panose="020F0502020204030204" pitchFamily="34" charset="0"/>
              </a:rPr>
              <a:t>Dural puncture ("wet tap")                    	Bleeding </a:t>
            </a:r>
          </a:p>
          <a:p>
            <a:pPr marL="0" indent="0">
              <a:buNone/>
            </a:pPr>
            <a:r>
              <a:rPr lang="en-US" dirty="0">
                <a:solidFill>
                  <a:srgbClr val="0070C0"/>
                </a:solidFill>
                <a:latin typeface="Calibri" panose="020F0502020204030204" pitchFamily="34" charset="0"/>
                <a:cs typeface="Calibri" panose="020F0502020204030204" pitchFamily="34" charset="0"/>
              </a:rPr>
              <a:t>Nerve damage                                                     	Damage the joint and ligaments</a:t>
            </a:r>
          </a:p>
          <a:p>
            <a:pPr marL="0" indent="0">
              <a:buNone/>
            </a:pPr>
            <a:r>
              <a:rPr lang="en-US" dirty="0">
                <a:solidFill>
                  <a:srgbClr val="0070C0"/>
                </a:solidFill>
                <a:latin typeface="Calibri" panose="020F0502020204030204" pitchFamily="34" charset="0"/>
                <a:cs typeface="Calibri" panose="020F0502020204030204" pitchFamily="34" charset="0"/>
              </a:rPr>
              <a:t>Localized increase in pain                          	Non-positional headaches </a:t>
            </a:r>
          </a:p>
          <a:p>
            <a:pPr marL="0" indent="0">
              <a:buNone/>
            </a:pPr>
            <a:r>
              <a:rPr lang="en-US" dirty="0">
                <a:solidFill>
                  <a:srgbClr val="0070C0"/>
                </a:solidFill>
                <a:latin typeface="Calibri" panose="020F0502020204030204" pitchFamily="34" charset="0"/>
                <a:cs typeface="Calibri" panose="020F0502020204030204" pitchFamily="34" charset="0"/>
              </a:rPr>
              <a:t>Facial flushing                                              	Anxiety</a:t>
            </a:r>
          </a:p>
          <a:p>
            <a:pPr marL="0" indent="0">
              <a:buNone/>
            </a:pPr>
            <a:r>
              <a:rPr lang="en-US" dirty="0">
                <a:solidFill>
                  <a:srgbClr val="0070C0"/>
                </a:solidFill>
                <a:latin typeface="Calibri" panose="020F0502020204030204" pitchFamily="34" charset="0"/>
                <a:cs typeface="Calibri" panose="020F0502020204030204" pitchFamily="34" charset="0"/>
              </a:rPr>
              <a:t>Sleeplessness                                               	Fever the night of injection</a:t>
            </a:r>
          </a:p>
          <a:p>
            <a:pPr marL="0" indent="0">
              <a:buNone/>
            </a:pPr>
            <a:r>
              <a:rPr lang="en-US" dirty="0">
                <a:solidFill>
                  <a:srgbClr val="0070C0"/>
                </a:solidFill>
                <a:latin typeface="Calibri" panose="020F0502020204030204" pitchFamily="34" charset="0"/>
                <a:cs typeface="Calibri" panose="020F0502020204030204" pitchFamily="34" charset="0"/>
              </a:rPr>
              <a:t>High blood sugar                                          	Decreased Immunity </a:t>
            </a:r>
          </a:p>
          <a:p>
            <a:pPr marL="0" indent="0">
              <a:buNone/>
            </a:pPr>
            <a:r>
              <a:rPr lang="en-US" dirty="0">
                <a:solidFill>
                  <a:srgbClr val="0070C0"/>
                </a:solidFill>
                <a:latin typeface="Calibri" panose="020F0502020204030204" pitchFamily="34" charset="0"/>
                <a:cs typeface="Calibri" panose="020F0502020204030204" pitchFamily="34" charset="0"/>
              </a:rPr>
              <a:t>Stomach ulcers                                    		Severe arthritis of the hips                                       </a:t>
            </a:r>
          </a:p>
          <a:p>
            <a:pPr marL="0" indent="0">
              <a:buNone/>
            </a:pPr>
            <a:r>
              <a:rPr lang="en-US" dirty="0">
                <a:solidFill>
                  <a:srgbClr val="0070C0"/>
                </a:solidFill>
                <a:latin typeface="Calibri" panose="020F0502020204030204" pitchFamily="34" charset="0"/>
                <a:cs typeface="Calibri" panose="020F0502020204030204" pitchFamily="34" charset="0"/>
              </a:rPr>
              <a:t>Cataracts                                                             	(avascular necrosis)</a:t>
            </a:r>
          </a:p>
          <a:p>
            <a:pPr marL="0" indent="0">
              <a:buNone/>
            </a:pPr>
            <a:r>
              <a:rPr lang="en-US" dirty="0">
                <a:solidFill>
                  <a:srgbClr val="0070C0"/>
                </a:solidFill>
                <a:latin typeface="Calibri" panose="020F0502020204030204" pitchFamily="34" charset="0"/>
                <a:cs typeface="Calibri" panose="020F0502020204030204" pitchFamily="34" charset="0"/>
              </a:rPr>
              <a:t> </a:t>
            </a:r>
          </a:p>
          <a:p>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700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ttps://static1.squarespace.com/static/4f34530ecb12e336a9dfe29c/4f5846f424acc34ea47830f9/529fa571e4b0d7c82c60dcaa/1386224335773/warning-graphic-content.gif?format=1000w">
            <a:extLst>
              <a:ext uri="{FF2B5EF4-FFF2-40B4-BE49-F238E27FC236}">
                <a16:creationId xmlns:a16="http://schemas.microsoft.com/office/drawing/2014/main" id="{256AF078-2A08-4975-844E-F24A983FA8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9749" y="1321110"/>
            <a:ext cx="7012502" cy="438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70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B61F5-9074-42ED-8F39-8E27E58ABBC6}"/>
              </a:ext>
            </a:extLst>
          </p:cNvPr>
          <p:cNvSpPr>
            <a:spLocks noGrp="1"/>
          </p:cNvSpPr>
          <p:nvPr>
            <p:ph type="title"/>
          </p:nvPr>
        </p:nvSpPr>
        <p:spPr>
          <a:xfrm>
            <a:off x="838200" y="1114995"/>
            <a:ext cx="10515600" cy="1325563"/>
          </a:xfrm>
        </p:spPr>
        <p:txBody>
          <a:bodyPr/>
          <a:lstStyle/>
          <a:p>
            <a:pPr algn="ctr"/>
            <a:r>
              <a:rPr lang="en-US" sz="3600" b="1" dirty="0">
                <a:solidFill>
                  <a:srgbClr val="0070C0"/>
                </a:solidFill>
              </a:rPr>
              <a:t>Joint Replacement Surgery</a:t>
            </a:r>
            <a:br>
              <a:rPr lang="en-US" dirty="0">
                <a:solidFill>
                  <a:srgbClr val="0070C0"/>
                </a:solidFill>
              </a:rPr>
            </a:br>
            <a:endParaRPr lang="en-US" dirty="0">
              <a:solidFill>
                <a:srgbClr val="0070C0"/>
              </a:solidFill>
            </a:endParaRPr>
          </a:p>
        </p:txBody>
      </p:sp>
      <p:pic>
        <p:nvPicPr>
          <p:cNvPr id="5" name="Picture 2" descr="http://genufix.com/images/TKR7.JPG">
            <a:extLst>
              <a:ext uri="{FF2B5EF4-FFF2-40B4-BE49-F238E27FC236}">
                <a16:creationId xmlns:a16="http://schemas.microsoft.com/office/drawing/2014/main" id="{00528700-21B6-46C4-8A5F-69D936B13AD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38500" y="2063636"/>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66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2B3A81-00FB-4AD4-ADFB-DF4DC5C5E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910" y="1012371"/>
            <a:ext cx="4880179" cy="4880179"/>
          </a:xfrm>
          <a:prstGeom prst="rect">
            <a:avLst/>
          </a:prstGeom>
        </p:spPr>
      </p:pic>
    </p:spTree>
    <p:extLst>
      <p:ext uri="{BB962C8B-B14F-4D97-AF65-F5344CB8AC3E}">
        <p14:creationId xmlns:p14="http://schemas.microsoft.com/office/powerpoint/2010/main" val="86409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F6F10-4601-4F94-B4DA-DD5BC6722E14}"/>
              </a:ext>
            </a:extLst>
          </p:cNvPr>
          <p:cNvSpPr>
            <a:spLocks noGrp="1"/>
          </p:cNvSpPr>
          <p:nvPr>
            <p:ph type="title"/>
          </p:nvPr>
        </p:nvSpPr>
        <p:spPr>
          <a:xfrm>
            <a:off x="838200" y="747869"/>
            <a:ext cx="105156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CAUSES?</a:t>
            </a:r>
          </a:p>
        </p:txBody>
      </p:sp>
      <p:pic>
        <p:nvPicPr>
          <p:cNvPr id="5" name="Content Placeholder 4">
            <a:extLst>
              <a:ext uri="{FF2B5EF4-FFF2-40B4-BE49-F238E27FC236}">
                <a16:creationId xmlns:a16="http://schemas.microsoft.com/office/drawing/2014/main" id="{5811DC93-A6DB-4DE5-BE55-7700B9E10EA5}"/>
              </a:ext>
            </a:extLst>
          </p:cNvPr>
          <p:cNvPicPr>
            <a:picLocks noGrp="1" noChangeAspect="1"/>
          </p:cNvPicPr>
          <p:nvPr>
            <p:ph idx="1"/>
          </p:nvPr>
        </p:nvPicPr>
        <p:blipFill>
          <a:blip r:embed="rId3"/>
          <a:stretch>
            <a:fillRect/>
          </a:stretch>
        </p:blipFill>
        <p:spPr>
          <a:xfrm>
            <a:off x="3686691" y="1985893"/>
            <a:ext cx="4818617" cy="3896928"/>
          </a:xfrm>
          <a:prstGeom prst="rect">
            <a:avLst/>
          </a:prstGeom>
        </p:spPr>
      </p:pic>
    </p:spTree>
    <p:extLst>
      <p:ext uri="{BB962C8B-B14F-4D97-AF65-F5344CB8AC3E}">
        <p14:creationId xmlns:p14="http://schemas.microsoft.com/office/powerpoint/2010/main" val="29146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00221"/>
            <a:ext cx="11887200" cy="1325563"/>
          </a:xfrm>
        </p:spPr>
        <p:txBody>
          <a:bodyPr>
            <a:noAutofit/>
          </a:bodyPr>
          <a:lstStyle/>
          <a:p>
            <a:pPr algn="ctr"/>
            <a:r>
              <a:rPr lang="en-US" sz="3600" b="1" dirty="0">
                <a:solidFill>
                  <a:srgbClr val="0070C0"/>
                </a:solidFill>
                <a:latin typeface="Calibri" panose="020F0502020204030204" pitchFamily="34" charset="0"/>
                <a:cs typeface="Calibri" panose="020F0502020204030204" pitchFamily="34" charset="0"/>
              </a:rPr>
              <a:t>What Do You Do When The Light Flashes?</a:t>
            </a:r>
          </a:p>
        </p:txBody>
      </p:sp>
      <p:pic>
        <p:nvPicPr>
          <p:cNvPr id="4" name="Picture 3">
            <a:extLst>
              <a:ext uri="{FF2B5EF4-FFF2-40B4-BE49-F238E27FC236}">
                <a16:creationId xmlns:a16="http://schemas.microsoft.com/office/drawing/2014/main" id="{99B73A95-EEAF-4134-8960-6F07FB2A5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6486" y="1883979"/>
            <a:ext cx="6204858" cy="4014411"/>
          </a:xfrm>
          <a:prstGeom prst="rect">
            <a:avLst/>
          </a:prstGeom>
        </p:spPr>
      </p:pic>
    </p:spTree>
    <p:extLst>
      <p:ext uri="{BB962C8B-B14F-4D97-AF65-F5344CB8AC3E}">
        <p14:creationId xmlns:p14="http://schemas.microsoft.com/office/powerpoint/2010/main" val="387198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3450" y="856713"/>
            <a:ext cx="10325100" cy="1325563"/>
          </a:xfrm>
        </p:spPr>
        <p:txBody>
          <a:bodyPr>
            <a:normAutofit/>
          </a:bodyPr>
          <a:lstStyle/>
          <a:p>
            <a:pPr lvl="0" algn="ctr"/>
            <a:r>
              <a:rPr lang="en-US" sz="3200" b="1" dirty="0">
                <a:solidFill>
                  <a:srgbClr val="0070C0"/>
                </a:solidFill>
                <a:cs typeface="Arial"/>
              </a:rPr>
              <a:t>7 Common Warning Signs that you have Neuropathy: </a:t>
            </a:r>
          </a:p>
        </p:txBody>
      </p:sp>
      <p:sp>
        <p:nvSpPr>
          <p:cNvPr id="2" name="Text Placeholder 1"/>
          <p:cNvSpPr>
            <a:spLocks noGrp="1"/>
          </p:cNvSpPr>
          <p:nvPr>
            <p:ph type="body" sz="quarter" idx="4294967295"/>
          </p:nvPr>
        </p:nvSpPr>
        <p:spPr>
          <a:xfrm>
            <a:off x="1233889" y="5381679"/>
            <a:ext cx="8890000" cy="404812"/>
          </a:xfrm>
        </p:spPr>
        <p:txBody>
          <a:bodyPr>
            <a:normAutofit/>
          </a:bodyPr>
          <a:lstStyle/>
          <a:p>
            <a:r>
              <a:rPr lang="en-US" sz="1400" dirty="0">
                <a:solidFill>
                  <a:srgbClr val="0070C0"/>
                </a:solidFill>
              </a:rPr>
              <a:t>The Neuropathy Association, 2013.</a:t>
            </a:r>
          </a:p>
        </p:txBody>
      </p:sp>
      <p:sp>
        <p:nvSpPr>
          <p:cNvPr id="7" name="TextBox 6"/>
          <p:cNvSpPr txBox="1"/>
          <p:nvPr/>
        </p:nvSpPr>
        <p:spPr>
          <a:xfrm>
            <a:off x="1135743" y="2427024"/>
            <a:ext cx="7924800" cy="2954655"/>
          </a:xfrm>
          <a:prstGeom prst="rect">
            <a:avLst/>
          </a:prstGeom>
          <a:noFill/>
        </p:spPr>
        <p:txBody>
          <a:bodyPr wrap="square" rtlCol="0">
            <a:spAutoFit/>
          </a:bodyPr>
          <a:lstStyle/>
          <a:p>
            <a:pPr marL="342900" indent="-342900">
              <a:buFont typeface="+mj-lt"/>
              <a:buAutoNum type="arabicPeriod"/>
            </a:pPr>
            <a:r>
              <a:rPr lang="en-US" sz="2400" dirty="0">
                <a:solidFill>
                  <a:srgbClr val="0070C0"/>
                </a:solidFill>
              </a:rPr>
              <a:t> Numbness</a:t>
            </a:r>
          </a:p>
          <a:p>
            <a:pPr marL="342900" indent="-342900">
              <a:buFont typeface="+mj-lt"/>
              <a:buAutoNum type="arabicPeriod"/>
            </a:pPr>
            <a:r>
              <a:rPr lang="en-US" sz="2400" dirty="0">
                <a:solidFill>
                  <a:srgbClr val="0070C0"/>
                </a:solidFill>
              </a:rPr>
              <a:t> Burning Pain</a:t>
            </a:r>
          </a:p>
          <a:p>
            <a:pPr marL="342900" indent="-342900">
              <a:buFont typeface="+mj-lt"/>
              <a:buAutoNum type="arabicPeriod"/>
            </a:pPr>
            <a:r>
              <a:rPr lang="en-US" sz="2400" dirty="0">
                <a:solidFill>
                  <a:srgbClr val="0070C0"/>
                </a:solidFill>
              </a:rPr>
              <a:t> Cramping</a:t>
            </a:r>
          </a:p>
          <a:p>
            <a:pPr marL="342900" indent="-342900">
              <a:buFont typeface="+mj-lt"/>
              <a:buAutoNum type="arabicPeriod"/>
            </a:pPr>
            <a:r>
              <a:rPr lang="en-US" sz="2400" dirty="0">
                <a:solidFill>
                  <a:srgbClr val="0070C0"/>
                </a:solidFill>
              </a:rPr>
              <a:t> Sharp Electrical Pain</a:t>
            </a:r>
          </a:p>
          <a:p>
            <a:pPr marL="342900" indent="-342900">
              <a:buFont typeface="+mj-lt"/>
              <a:buAutoNum type="arabicPeriod"/>
            </a:pPr>
            <a:r>
              <a:rPr lang="en-US" sz="2400" dirty="0">
                <a:solidFill>
                  <a:srgbClr val="0070C0"/>
                </a:solidFill>
              </a:rPr>
              <a:t> Prickling/ Tingling</a:t>
            </a:r>
          </a:p>
          <a:p>
            <a:pPr marL="342900" indent="-342900">
              <a:buFont typeface="+mj-lt"/>
              <a:buAutoNum type="arabicPeriod"/>
            </a:pPr>
            <a:r>
              <a:rPr lang="en-US" sz="2400" dirty="0">
                <a:solidFill>
                  <a:srgbClr val="0070C0"/>
                </a:solidFill>
              </a:rPr>
              <a:t> Balance Problems and Falls</a:t>
            </a:r>
          </a:p>
          <a:p>
            <a:pPr marL="342900" indent="-342900">
              <a:buFont typeface="+mj-lt"/>
              <a:buAutoNum type="arabicPeriod"/>
            </a:pPr>
            <a:r>
              <a:rPr lang="en-US" sz="2400" dirty="0">
                <a:solidFill>
                  <a:srgbClr val="0070C0"/>
                </a:solidFill>
              </a:rPr>
              <a:t> Can’t Sleep From Foot Pain</a:t>
            </a:r>
          </a:p>
          <a:p>
            <a:endParaRPr lang="en-US" dirty="0">
              <a:solidFill>
                <a:srgbClr val="0070C0"/>
              </a:solidFill>
            </a:endParaRPr>
          </a:p>
        </p:txBody>
      </p:sp>
      <p:pic>
        <p:nvPicPr>
          <p:cNvPr id="5" name="Picture 4">
            <a:extLst>
              <a:ext uri="{FF2B5EF4-FFF2-40B4-BE49-F238E27FC236}">
                <a16:creationId xmlns:a16="http://schemas.microsoft.com/office/drawing/2014/main" id="{B0F749C4-85C5-4ABF-B0D3-CC364737A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889" y="2101320"/>
            <a:ext cx="4640591" cy="3778014"/>
          </a:xfrm>
          <a:prstGeom prst="rect">
            <a:avLst/>
          </a:prstGeom>
        </p:spPr>
      </p:pic>
    </p:spTree>
    <p:extLst>
      <p:ext uri="{BB962C8B-B14F-4D97-AF65-F5344CB8AC3E}">
        <p14:creationId xmlns:p14="http://schemas.microsoft.com/office/powerpoint/2010/main" val="270849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88777"/>
            <a:ext cx="9753600" cy="1325563"/>
          </a:xfrm>
        </p:spPr>
        <p:txBody>
          <a:bodyPr>
            <a:noAutofit/>
          </a:bodyPr>
          <a:lstStyle/>
          <a:p>
            <a:pPr algn="ctr"/>
            <a:br>
              <a:rPr lang="en-US" sz="4200" dirty="0">
                <a:solidFill>
                  <a:srgbClr val="0070C0"/>
                </a:solidFill>
              </a:rPr>
            </a:br>
            <a:r>
              <a:rPr lang="en-US" sz="3200" b="1" dirty="0">
                <a:solidFill>
                  <a:srgbClr val="0070C0"/>
                </a:solidFill>
              </a:rPr>
              <a:t>Addressing The Causes of Peripheral Neuropathy</a:t>
            </a:r>
            <a:br>
              <a:rPr lang="en-US" sz="3600" b="1" dirty="0">
                <a:solidFill>
                  <a:srgbClr val="0070C0"/>
                </a:solidFill>
              </a:rPr>
            </a:br>
            <a:endParaRPr lang="en-US" sz="3600" b="1" dirty="0">
              <a:solidFill>
                <a:srgbClr val="0070C0"/>
              </a:solidFill>
            </a:endParaRPr>
          </a:p>
        </p:txBody>
      </p:sp>
      <p:sp>
        <p:nvSpPr>
          <p:cNvPr id="3" name="Content Placeholder 2"/>
          <p:cNvSpPr>
            <a:spLocks noGrp="1"/>
          </p:cNvSpPr>
          <p:nvPr>
            <p:ph idx="1"/>
          </p:nvPr>
        </p:nvSpPr>
        <p:spPr>
          <a:xfrm>
            <a:off x="3352802" y="1940474"/>
            <a:ext cx="6858000" cy="5029199"/>
          </a:xfrm>
        </p:spPr>
        <p:txBody>
          <a:bodyPr>
            <a:normAutofit/>
          </a:bodyPr>
          <a:lstStyle/>
          <a:p>
            <a:r>
              <a:rPr lang="en-US" sz="2000" dirty="0">
                <a:solidFill>
                  <a:srgbClr val="0070C0"/>
                </a:solidFill>
                <a:latin typeface="Calibri" panose="020F0502020204030204" pitchFamily="34" charset="0"/>
                <a:cs typeface="Calibri" panose="020F0502020204030204" pitchFamily="34" charset="0"/>
              </a:rPr>
              <a:t>Diabetes/ Pre-diabetic</a:t>
            </a:r>
          </a:p>
          <a:p>
            <a:r>
              <a:rPr lang="en-US" sz="2000" dirty="0">
                <a:solidFill>
                  <a:srgbClr val="0070C0"/>
                </a:solidFill>
                <a:latin typeface="Calibri" panose="020F0502020204030204" pitchFamily="34" charset="0"/>
                <a:cs typeface="Calibri" panose="020F0502020204030204" pitchFamily="34" charset="0"/>
              </a:rPr>
              <a:t>Poor circulation (micro-circulation)</a:t>
            </a:r>
          </a:p>
          <a:p>
            <a:r>
              <a:rPr lang="en-US" sz="2000" dirty="0">
                <a:solidFill>
                  <a:srgbClr val="0070C0"/>
                </a:solidFill>
                <a:latin typeface="Calibri" panose="020F0502020204030204" pitchFamily="34" charset="0"/>
                <a:cs typeface="Calibri" panose="020F0502020204030204" pitchFamily="34" charset="0"/>
              </a:rPr>
              <a:t>Chemotherapy and medications</a:t>
            </a:r>
          </a:p>
          <a:p>
            <a:r>
              <a:rPr lang="en-US" sz="2000" dirty="0">
                <a:solidFill>
                  <a:srgbClr val="0070C0"/>
                </a:solidFill>
                <a:latin typeface="Calibri" panose="020F0502020204030204" pitchFamily="34" charset="0"/>
                <a:cs typeface="Calibri" panose="020F0502020204030204" pitchFamily="34" charset="0"/>
              </a:rPr>
              <a:t>Spinal issues: subluxation, herniated discs </a:t>
            </a:r>
          </a:p>
          <a:p>
            <a:r>
              <a:rPr lang="en-US" sz="2000" dirty="0">
                <a:solidFill>
                  <a:srgbClr val="0070C0"/>
                </a:solidFill>
                <a:latin typeface="Calibri" panose="020F0502020204030204" pitchFamily="34" charset="0"/>
                <a:cs typeface="Calibri" panose="020F0502020204030204" pitchFamily="34" charset="0"/>
              </a:rPr>
              <a:t>Spinal stenosis</a:t>
            </a:r>
          </a:p>
          <a:p>
            <a:r>
              <a:rPr lang="en-US" sz="2000" dirty="0">
                <a:solidFill>
                  <a:srgbClr val="0070C0"/>
                </a:solidFill>
                <a:latin typeface="Calibri" panose="020F0502020204030204" pitchFamily="34" charset="0"/>
                <a:cs typeface="Calibri" panose="020F0502020204030204" pitchFamily="34" charset="0"/>
              </a:rPr>
              <a:t>Post-surgical </a:t>
            </a:r>
          </a:p>
          <a:p>
            <a:r>
              <a:rPr lang="en-US" sz="2000" dirty="0">
                <a:solidFill>
                  <a:srgbClr val="0070C0"/>
                </a:solidFill>
                <a:latin typeface="Calibri" panose="020F0502020204030204" pitchFamily="34" charset="0"/>
                <a:cs typeface="Calibri" panose="020F0502020204030204" pitchFamily="34" charset="0"/>
              </a:rPr>
              <a:t>Autoimmune diseases</a:t>
            </a:r>
          </a:p>
          <a:p>
            <a:r>
              <a:rPr lang="en-US" sz="2000" dirty="0">
                <a:solidFill>
                  <a:srgbClr val="0070C0"/>
                </a:solidFill>
                <a:latin typeface="Calibri" panose="020F0502020204030204" pitchFamily="34" charset="0"/>
                <a:cs typeface="Calibri" panose="020F0502020204030204" pitchFamily="34" charset="0"/>
              </a:rPr>
              <a:t>Infections (viral or bacterial)</a:t>
            </a:r>
          </a:p>
          <a:p>
            <a:r>
              <a:rPr lang="en-US" sz="2000" dirty="0">
                <a:solidFill>
                  <a:srgbClr val="0070C0"/>
                </a:solidFill>
                <a:latin typeface="Calibri" panose="020F0502020204030204" pitchFamily="34" charset="0"/>
                <a:cs typeface="Calibri" panose="020F0502020204030204" pitchFamily="34" charset="0"/>
              </a:rPr>
              <a:t>Toxins, metals, and alcohol </a:t>
            </a:r>
          </a:p>
          <a:p>
            <a:r>
              <a:rPr lang="en-US" sz="2000" dirty="0">
                <a:solidFill>
                  <a:srgbClr val="0070C0"/>
                </a:solidFill>
                <a:latin typeface="Calibri" panose="020F0502020204030204" pitchFamily="34" charset="0"/>
                <a:cs typeface="Calibri" panose="020F0502020204030204" pitchFamily="34" charset="0"/>
              </a:rPr>
              <a:t>Liver disease, kidney disease, thyroid conditions</a:t>
            </a:r>
          </a:p>
          <a:p>
            <a:pPr marL="0" indent="0">
              <a:buNone/>
            </a:pPr>
            <a:endParaRPr lang="en-US" sz="2400" dirty="0">
              <a:solidFill>
                <a:srgbClr val="0070C0"/>
              </a:solidFill>
              <a:latin typeface="Calibri" panose="020F0502020204030204" pitchFamily="34" charset="0"/>
              <a:cs typeface="Calibri" panose="020F0502020204030204" pitchFamily="34" charset="0"/>
            </a:endParaRPr>
          </a:p>
          <a:p>
            <a:endParaRPr lang="en-US" sz="2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277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796208"/>
            <a:ext cx="118110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What Is Nerve Damage?</a:t>
            </a:r>
          </a:p>
        </p:txBody>
      </p:sp>
      <p:pic>
        <p:nvPicPr>
          <p:cNvPr id="5" name="Picture 4">
            <a:extLst>
              <a:ext uri="{FF2B5EF4-FFF2-40B4-BE49-F238E27FC236}">
                <a16:creationId xmlns:a16="http://schemas.microsoft.com/office/drawing/2014/main" id="{BFF3B697-23AC-4296-B390-6EC7AECA0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51" y="2571090"/>
            <a:ext cx="3722738" cy="3301458"/>
          </a:xfrm>
          <a:prstGeom prst="rect">
            <a:avLst/>
          </a:prstGeom>
        </p:spPr>
      </p:pic>
      <p:pic>
        <p:nvPicPr>
          <p:cNvPr id="7" name="Picture 6">
            <a:extLst>
              <a:ext uri="{FF2B5EF4-FFF2-40B4-BE49-F238E27FC236}">
                <a16:creationId xmlns:a16="http://schemas.microsoft.com/office/drawing/2014/main" id="{CC6378C6-E4B5-4F7B-8495-F021F27DF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5749" y="2571089"/>
            <a:ext cx="3972067" cy="3301458"/>
          </a:xfrm>
          <a:prstGeom prst="rect">
            <a:avLst/>
          </a:prstGeom>
        </p:spPr>
      </p:pic>
    </p:spTree>
    <p:extLst>
      <p:ext uri="{BB962C8B-B14F-4D97-AF65-F5344CB8AC3E}">
        <p14:creationId xmlns:p14="http://schemas.microsoft.com/office/powerpoint/2010/main" val="44786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349953"/>
            <a:ext cx="11506200" cy="1325563"/>
          </a:xfrm>
        </p:spPr>
        <p:txBody>
          <a:bodyPr>
            <a:noAutofit/>
          </a:bodyPr>
          <a:lstStyle/>
          <a:p>
            <a:pPr algn="ctr"/>
            <a:r>
              <a:rPr lang="en-US" sz="3600" b="1" dirty="0">
                <a:solidFill>
                  <a:srgbClr val="0070C0"/>
                </a:solidFill>
                <a:cs typeface="Arial"/>
              </a:rPr>
              <a:t>Extreme Dangers of Pain and Numbness</a:t>
            </a:r>
          </a:p>
        </p:txBody>
      </p:sp>
      <p:sp>
        <p:nvSpPr>
          <p:cNvPr id="3" name="Content Placeholder 2"/>
          <p:cNvSpPr>
            <a:spLocks noGrp="1"/>
          </p:cNvSpPr>
          <p:nvPr>
            <p:ph sz="quarter" idx="4294967295"/>
          </p:nvPr>
        </p:nvSpPr>
        <p:spPr>
          <a:xfrm>
            <a:off x="647700" y="2519855"/>
            <a:ext cx="10896600" cy="3810000"/>
          </a:xfrm>
        </p:spPr>
        <p:txBody>
          <a:bodyPr>
            <a:noAutofit/>
          </a:bodyPr>
          <a:lstStyle/>
          <a:p>
            <a:r>
              <a:rPr lang="en-US" sz="3600" dirty="0">
                <a:solidFill>
                  <a:srgbClr val="0070C0"/>
                </a:solidFill>
              </a:rPr>
              <a:t> </a:t>
            </a:r>
            <a:r>
              <a:rPr lang="en-US" sz="3200" dirty="0">
                <a:solidFill>
                  <a:srgbClr val="0070C0"/>
                </a:solidFill>
                <a:cs typeface="Arial"/>
              </a:rPr>
              <a:t>Each year in the United States there are about 86,000 </a:t>
            </a:r>
            <a:br>
              <a:rPr lang="en-US" sz="3200" dirty="0">
                <a:solidFill>
                  <a:srgbClr val="0070C0"/>
                </a:solidFill>
                <a:cs typeface="Arial"/>
              </a:rPr>
            </a:br>
            <a:r>
              <a:rPr lang="en-US" sz="3200" dirty="0">
                <a:solidFill>
                  <a:srgbClr val="0070C0"/>
                </a:solidFill>
                <a:cs typeface="Arial"/>
              </a:rPr>
              <a:t>diabetes/neuropathy-related </a:t>
            </a:r>
            <a:r>
              <a:rPr lang="en-US" sz="3200" b="1" i="1" dirty="0">
                <a:solidFill>
                  <a:srgbClr val="0070C0"/>
                </a:solidFill>
                <a:cs typeface="Arial"/>
              </a:rPr>
              <a:t>amputations</a:t>
            </a:r>
            <a:r>
              <a:rPr lang="en-US" sz="3200" dirty="0">
                <a:solidFill>
                  <a:srgbClr val="0070C0"/>
                </a:solidFill>
                <a:cs typeface="Arial"/>
              </a:rPr>
              <a:t>, one of the most feared complications of the disease. </a:t>
            </a:r>
          </a:p>
          <a:p>
            <a:r>
              <a:rPr lang="en-US" sz="3200" dirty="0">
                <a:solidFill>
                  <a:srgbClr val="0070C0"/>
                </a:solidFill>
                <a:cs typeface="Arial"/>
              </a:rPr>
              <a:t>1/3 adults over 65 fall, with 10% of falls being </a:t>
            </a:r>
            <a:r>
              <a:rPr lang="en-US" sz="3200" b="1" i="1" dirty="0">
                <a:solidFill>
                  <a:srgbClr val="0070C0"/>
                </a:solidFill>
                <a:cs typeface="Arial"/>
              </a:rPr>
              <a:t>fatal</a:t>
            </a:r>
            <a:r>
              <a:rPr lang="en-US" sz="3200" dirty="0">
                <a:solidFill>
                  <a:srgbClr val="0070C0"/>
                </a:solidFill>
                <a:cs typeface="Arial"/>
              </a:rPr>
              <a:t>.  </a:t>
            </a:r>
            <a:r>
              <a:rPr lang="en-US" sz="3200" u="sng" dirty="0">
                <a:solidFill>
                  <a:srgbClr val="0070C0"/>
                </a:solidFill>
                <a:cs typeface="Arial"/>
              </a:rPr>
              <a:t>Falls are the leading cause of injury death in the elderly.</a:t>
            </a:r>
          </a:p>
          <a:p>
            <a:endParaRPr lang="en-US" sz="3600" dirty="0">
              <a:solidFill>
                <a:srgbClr val="0070C0"/>
              </a:solidFill>
              <a:cs typeface="Arial"/>
            </a:endParaRPr>
          </a:p>
          <a:p>
            <a:endParaRPr lang="en-US" sz="3600" dirty="0">
              <a:solidFill>
                <a:srgbClr val="0070C0"/>
              </a:solidFill>
            </a:endParaRPr>
          </a:p>
        </p:txBody>
      </p:sp>
    </p:spTree>
    <p:extLst>
      <p:ext uri="{BB962C8B-B14F-4D97-AF65-F5344CB8AC3E}">
        <p14:creationId xmlns:p14="http://schemas.microsoft.com/office/powerpoint/2010/main" val="141863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445C-7A9A-4B85-9F73-C2C8C8E494CB}"/>
              </a:ext>
            </a:extLst>
          </p:cNvPr>
          <p:cNvSpPr>
            <a:spLocks noGrp="1"/>
          </p:cNvSpPr>
          <p:nvPr>
            <p:ph type="title"/>
          </p:nvPr>
        </p:nvSpPr>
        <p:spPr>
          <a:xfrm>
            <a:off x="0" y="968965"/>
            <a:ext cx="11929997" cy="132556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PAIN CONDITIONS</a:t>
            </a:r>
            <a:br>
              <a:rPr lang="en-US" sz="36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Address the Cause!</a:t>
            </a:r>
          </a:p>
        </p:txBody>
      </p:sp>
      <p:sp>
        <p:nvSpPr>
          <p:cNvPr id="3" name="Content Placeholder 2">
            <a:extLst>
              <a:ext uri="{FF2B5EF4-FFF2-40B4-BE49-F238E27FC236}">
                <a16:creationId xmlns:a16="http://schemas.microsoft.com/office/drawing/2014/main" id="{109230E7-605C-4657-962E-EA5EB4EDB627}"/>
              </a:ext>
            </a:extLst>
          </p:cNvPr>
          <p:cNvSpPr>
            <a:spLocks noGrp="1"/>
          </p:cNvSpPr>
          <p:nvPr>
            <p:ph idx="1"/>
          </p:nvPr>
        </p:nvSpPr>
        <p:spPr>
          <a:xfrm>
            <a:off x="2738317" y="2186053"/>
            <a:ext cx="7967967" cy="4351338"/>
          </a:xfrm>
        </p:spPr>
        <p:txBody>
          <a:bodyPr>
            <a:normAutofit/>
          </a:bodyPr>
          <a:lstStyle/>
          <a:p>
            <a:r>
              <a:rPr lang="en-US" sz="1800" dirty="0">
                <a:solidFill>
                  <a:srgbClr val="0070C0"/>
                </a:solidFill>
                <a:latin typeface="Calibri" panose="020F0502020204030204" pitchFamily="34" charset="0"/>
                <a:cs typeface="Calibri" panose="020F0502020204030204" pitchFamily="34" charset="0"/>
              </a:rPr>
              <a:t>Plantar fasciitis</a:t>
            </a:r>
          </a:p>
          <a:p>
            <a:r>
              <a:rPr lang="en-US" sz="1800" dirty="0">
                <a:solidFill>
                  <a:srgbClr val="0070C0"/>
                </a:solidFill>
                <a:latin typeface="Calibri" panose="020F0502020204030204" pitchFamily="34" charset="0"/>
                <a:cs typeface="Calibri" panose="020F0502020204030204" pitchFamily="34" charset="0"/>
              </a:rPr>
              <a:t>Facial pain</a:t>
            </a:r>
          </a:p>
          <a:p>
            <a:r>
              <a:rPr lang="en-US" sz="1800" dirty="0">
                <a:solidFill>
                  <a:srgbClr val="0070C0"/>
                </a:solidFill>
                <a:latin typeface="Calibri" panose="020F0502020204030204" pitchFamily="34" charset="0"/>
                <a:cs typeface="Calibri" panose="020F0502020204030204" pitchFamily="34" charset="0"/>
              </a:rPr>
              <a:t>Inflammation in the muscles, joints, ligaments, and tendons</a:t>
            </a:r>
          </a:p>
          <a:p>
            <a:r>
              <a:rPr lang="en-US" sz="1800" dirty="0">
                <a:solidFill>
                  <a:srgbClr val="0070C0"/>
                </a:solidFill>
                <a:latin typeface="Calibri" panose="020F0502020204030204" pitchFamily="34" charset="0"/>
                <a:cs typeface="Calibri" panose="020F0502020204030204" pitchFamily="34" charset="0"/>
              </a:rPr>
              <a:t>Systemic inflammation &amp; oxidation</a:t>
            </a:r>
          </a:p>
          <a:p>
            <a:r>
              <a:rPr lang="en-US" sz="1800" dirty="0">
                <a:solidFill>
                  <a:srgbClr val="0070C0"/>
                </a:solidFill>
                <a:latin typeface="Calibri" panose="020F0502020204030204" pitchFamily="34" charset="0"/>
                <a:cs typeface="Calibri" panose="020F0502020204030204" pitchFamily="34" charset="0"/>
              </a:rPr>
              <a:t>Toxic exposure </a:t>
            </a:r>
          </a:p>
          <a:p>
            <a:r>
              <a:rPr lang="en-US" sz="1800" dirty="0">
                <a:solidFill>
                  <a:srgbClr val="0070C0"/>
                </a:solidFill>
                <a:latin typeface="Calibri" panose="020F0502020204030204" pitchFamily="34" charset="0"/>
                <a:cs typeface="Calibri" panose="020F0502020204030204" pitchFamily="34" charset="0"/>
              </a:rPr>
              <a:t>Back/neck – herniated disk, spinal stenosis</a:t>
            </a:r>
          </a:p>
          <a:p>
            <a:r>
              <a:rPr lang="en-US" sz="1800" dirty="0">
                <a:solidFill>
                  <a:srgbClr val="0070C0"/>
                </a:solidFill>
                <a:latin typeface="Calibri" panose="020F0502020204030204" pitchFamily="34" charset="0"/>
                <a:cs typeface="Calibri" panose="020F0502020204030204" pitchFamily="34" charset="0"/>
              </a:rPr>
              <a:t>Post-surgical</a:t>
            </a:r>
          </a:p>
          <a:p>
            <a:r>
              <a:rPr lang="en-US" sz="1800" dirty="0">
                <a:solidFill>
                  <a:srgbClr val="0070C0"/>
                </a:solidFill>
                <a:latin typeface="Calibri" panose="020F0502020204030204" pitchFamily="34" charset="0"/>
                <a:cs typeface="Calibri" panose="020F0502020204030204" pitchFamily="34" charset="0"/>
              </a:rPr>
              <a:t>Old accidents and injuries</a:t>
            </a:r>
          </a:p>
          <a:p>
            <a:r>
              <a:rPr lang="en-US" sz="1800" dirty="0">
                <a:solidFill>
                  <a:srgbClr val="0070C0"/>
                </a:solidFill>
                <a:latin typeface="Calibri" panose="020F0502020204030204" pitchFamily="34" charset="0"/>
                <a:cs typeface="Calibri" panose="020F0502020204030204" pitchFamily="34" charset="0"/>
              </a:rPr>
              <a:t>Sports injuries</a:t>
            </a:r>
          </a:p>
          <a:p>
            <a:r>
              <a:rPr lang="en-US" sz="1800" dirty="0">
                <a:solidFill>
                  <a:srgbClr val="0070C0"/>
                </a:solidFill>
                <a:latin typeface="Calibri" panose="020F0502020204030204" pitchFamily="34" charset="0"/>
                <a:cs typeface="Calibri" panose="020F0502020204030204" pitchFamily="34" charset="0"/>
              </a:rPr>
              <a:t>Posture, Repetitive Motion Injury, Sleep positions </a:t>
            </a:r>
          </a:p>
          <a:p>
            <a:endParaRPr lang="en-US" sz="20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89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073-E050-41D1-B34F-75AA31060F9F}"/>
              </a:ext>
            </a:extLst>
          </p:cNvPr>
          <p:cNvSpPr>
            <a:spLocks noGrp="1"/>
          </p:cNvSpPr>
          <p:nvPr>
            <p:ph type="title"/>
          </p:nvPr>
        </p:nvSpPr>
        <p:spPr>
          <a:xfrm>
            <a:off x="838200" y="817680"/>
            <a:ext cx="105156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Causes of Fibromyalgia</a:t>
            </a:r>
          </a:p>
        </p:txBody>
      </p:sp>
      <p:sp>
        <p:nvSpPr>
          <p:cNvPr id="3" name="Content Placeholder 2">
            <a:extLst>
              <a:ext uri="{FF2B5EF4-FFF2-40B4-BE49-F238E27FC236}">
                <a16:creationId xmlns:a16="http://schemas.microsoft.com/office/drawing/2014/main" id="{EE4B32A1-C83C-43F0-8F80-6013F1E31596}"/>
              </a:ext>
            </a:extLst>
          </p:cNvPr>
          <p:cNvSpPr>
            <a:spLocks noGrp="1"/>
          </p:cNvSpPr>
          <p:nvPr>
            <p:ph idx="1"/>
          </p:nvPr>
        </p:nvSpPr>
        <p:spPr>
          <a:xfrm>
            <a:off x="-1313231" y="2839055"/>
            <a:ext cx="10515600" cy="4351338"/>
          </a:xfrm>
        </p:spPr>
        <p:txBody>
          <a:bodyPr>
            <a:normAutofit/>
          </a:bodyPr>
          <a:lstStyle/>
          <a:p>
            <a:pPr algn="ctr"/>
            <a:r>
              <a:rPr lang="en-US" sz="2200" dirty="0">
                <a:solidFill>
                  <a:srgbClr val="0070C0"/>
                </a:solidFill>
                <a:latin typeface="Calibri" panose="020F0502020204030204" pitchFamily="34" charset="0"/>
                <a:cs typeface="Calibri" panose="020F0502020204030204" pitchFamily="34" charset="0"/>
              </a:rPr>
              <a:t>Spinal cord and nerve stress</a:t>
            </a:r>
          </a:p>
          <a:p>
            <a:pPr algn="ctr"/>
            <a:r>
              <a:rPr lang="en-US" sz="2200" dirty="0">
                <a:solidFill>
                  <a:srgbClr val="0070C0"/>
                </a:solidFill>
                <a:latin typeface="Calibri" panose="020F0502020204030204" pitchFamily="34" charset="0"/>
                <a:cs typeface="Calibri" panose="020F0502020204030204" pitchFamily="34" charset="0"/>
              </a:rPr>
              <a:t>Glutathione deficiency and </a:t>
            </a:r>
          </a:p>
          <a:p>
            <a:pPr marL="0" indent="0" algn="ctr">
              <a:buNone/>
            </a:pPr>
            <a:r>
              <a:rPr lang="en-US" sz="2200" dirty="0">
                <a:solidFill>
                  <a:srgbClr val="0070C0"/>
                </a:solidFill>
                <a:latin typeface="Calibri" panose="020F0502020204030204" pitchFamily="34" charset="0"/>
                <a:cs typeface="Calibri" panose="020F0502020204030204" pitchFamily="34" charset="0"/>
              </a:rPr>
              <a:t>subsequent extreme oxidation</a:t>
            </a:r>
          </a:p>
          <a:p>
            <a:pPr algn="ctr"/>
            <a:r>
              <a:rPr lang="en-US" sz="2200" dirty="0">
                <a:solidFill>
                  <a:srgbClr val="0070C0"/>
                </a:solidFill>
                <a:latin typeface="Calibri" panose="020F0502020204030204" pitchFamily="34" charset="0"/>
                <a:cs typeface="Calibri" panose="020F0502020204030204" pitchFamily="34" charset="0"/>
              </a:rPr>
              <a:t>Food intolerances</a:t>
            </a:r>
          </a:p>
          <a:p>
            <a:pPr algn="ctr"/>
            <a:r>
              <a:rPr lang="en-US" sz="2200" dirty="0">
                <a:solidFill>
                  <a:srgbClr val="0070C0"/>
                </a:solidFill>
                <a:latin typeface="Calibri" panose="020F0502020204030204" pitchFamily="34" charset="0"/>
                <a:cs typeface="Calibri" panose="020F0502020204030204" pitchFamily="34" charset="0"/>
              </a:rPr>
              <a:t>Auto-immune conditions</a:t>
            </a:r>
          </a:p>
        </p:txBody>
      </p:sp>
      <p:sp>
        <p:nvSpPr>
          <p:cNvPr id="4" name="Content Placeholder 2">
            <a:extLst>
              <a:ext uri="{FF2B5EF4-FFF2-40B4-BE49-F238E27FC236}">
                <a16:creationId xmlns:a16="http://schemas.microsoft.com/office/drawing/2014/main" id="{07F06032-A300-42A5-ACA3-7B55D3FC950E}"/>
              </a:ext>
            </a:extLst>
          </p:cNvPr>
          <p:cNvSpPr txBox="1">
            <a:spLocks/>
          </p:cNvSpPr>
          <p:nvPr/>
        </p:nvSpPr>
        <p:spPr>
          <a:xfrm>
            <a:off x="3226113" y="15532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2200" dirty="0">
              <a:solidFill>
                <a:srgbClr val="0070C0"/>
              </a:solidFill>
              <a:latin typeface="Calibri" panose="020F0502020204030204" pitchFamily="34" charset="0"/>
              <a:cs typeface="Calibri" panose="020F0502020204030204" pitchFamily="34" charset="0"/>
            </a:endParaRPr>
          </a:p>
          <a:p>
            <a:pPr algn="ctr"/>
            <a:endParaRPr lang="en-US" sz="2200" dirty="0">
              <a:solidFill>
                <a:srgbClr val="0070C0"/>
              </a:solidFill>
              <a:latin typeface="Calibri" panose="020F0502020204030204" pitchFamily="34" charset="0"/>
              <a:cs typeface="Calibri" panose="020F0502020204030204" pitchFamily="34" charset="0"/>
            </a:endParaRPr>
          </a:p>
          <a:p>
            <a:pPr algn="ctr"/>
            <a:endParaRPr lang="en-US" sz="2200" dirty="0">
              <a:solidFill>
                <a:srgbClr val="0070C0"/>
              </a:solidFill>
              <a:latin typeface="Calibri" panose="020F0502020204030204" pitchFamily="34" charset="0"/>
              <a:cs typeface="Calibri" panose="020F0502020204030204" pitchFamily="34" charset="0"/>
            </a:endParaRPr>
          </a:p>
          <a:p>
            <a:pPr algn="ctr"/>
            <a:r>
              <a:rPr lang="en-US" sz="2200" dirty="0">
                <a:solidFill>
                  <a:srgbClr val="0070C0"/>
                </a:solidFill>
                <a:latin typeface="Calibri" panose="020F0502020204030204" pitchFamily="34" charset="0"/>
                <a:cs typeface="Calibri" panose="020F0502020204030204" pitchFamily="34" charset="0"/>
              </a:rPr>
              <a:t>Toxicities</a:t>
            </a:r>
          </a:p>
          <a:p>
            <a:pPr algn="ctr"/>
            <a:r>
              <a:rPr lang="en-US" sz="2200" dirty="0">
                <a:solidFill>
                  <a:srgbClr val="0070C0"/>
                </a:solidFill>
                <a:latin typeface="Calibri" panose="020F0502020204030204" pitchFamily="34" charset="0"/>
                <a:cs typeface="Calibri" panose="020F0502020204030204" pitchFamily="34" charset="0"/>
              </a:rPr>
              <a:t>Thyroid problems</a:t>
            </a:r>
          </a:p>
          <a:p>
            <a:pPr algn="ctr"/>
            <a:r>
              <a:rPr lang="en-US" sz="2200" dirty="0">
                <a:solidFill>
                  <a:srgbClr val="0070C0"/>
                </a:solidFill>
                <a:latin typeface="Calibri" panose="020F0502020204030204" pitchFamily="34" charset="0"/>
                <a:cs typeface="Calibri" panose="020F0502020204030204" pitchFamily="34" charset="0"/>
              </a:rPr>
              <a:t>Leaky gut syndrome</a:t>
            </a:r>
          </a:p>
          <a:p>
            <a:pPr algn="ctr"/>
            <a:r>
              <a:rPr lang="en-US" sz="2200" dirty="0">
                <a:solidFill>
                  <a:srgbClr val="0070C0"/>
                </a:solidFill>
                <a:latin typeface="Calibri" panose="020F0502020204030204" pitchFamily="34" charset="0"/>
                <a:cs typeface="Calibri" panose="020F0502020204030204" pitchFamily="34" charset="0"/>
              </a:rPr>
              <a:t>Adrenal burnout</a:t>
            </a:r>
          </a:p>
          <a:p>
            <a:pPr algn="ctr"/>
            <a:r>
              <a:rPr lang="en-US" sz="2200" dirty="0">
                <a:solidFill>
                  <a:srgbClr val="0070C0"/>
                </a:solidFill>
                <a:latin typeface="Calibri" panose="020F0502020204030204" pitchFamily="34" charset="0"/>
                <a:cs typeface="Calibri" panose="020F0502020204030204" pitchFamily="34" charset="0"/>
              </a:rPr>
              <a:t>Gene mutations</a:t>
            </a:r>
          </a:p>
        </p:txBody>
      </p:sp>
      <p:sp>
        <p:nvSpPr>
          <p:cNvPr id="5" name="Content Placeholder 2">
            <a:extLst>
              <a:ext uri="{FF2B5EF4-FFF2-40B4-BE49-F238E27FC236}">
                <a16:creationId xmlns:a16="http://schemas.microsoft.com/office/drawing/2014/main" id="{AD0D4491-C3FC-4DAC-A3A3-B2D9E9ACC6A5}"/>
              </a:ext>
            </a:extLst>
          </p:cNvPr>
          <p:cNvSpPr txBox="1">
            <a:spLocks/>
          </p:cNvSpPr>
          <p:nvPr/>
        </p:nvSpPr>
        <p:spPr>
          <a:xfrm>
            <a:off x="696672" y="204153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70C0"/>
                </a:solidFill>
                <a:latin typeface="Calibri" panose="020F0502020204030204" pitchFamily="34" charset="0"/>
                <a:cs typeface="Calibri" panose="020F0502020204030204" pitchFamily="34" charset="0"/>
              </a:rPr>
              <a:t>Full-scale inflammation caused by:</a:t>
            </a:r>
          </a:p>
        </p:txBody>
      </p:sp>
    </p:spTree>
    <p:extLst>
      <p:ext uri="{BB962C8B-B14F-4D97-AF65-F5344CB8AC3E}">
        <p14:creationId xmlns:p14="http://schemas.microsoft.com/office/powerpoint/2010/main" val="343229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2C83E-4C66-4EC9-84F6-645754D1428B}"/>
              </a:ext>
            </a:extLst>
          </p:cNvPr>
          <p:cNvSpPr>
            <a:spLocks noGrp="1"/>
          </p:cNvSpPr>
          <p:nvPr>
            <p:ph type="title"/>
          </p:nvPr>
        </p:nvSpPr>
        <p:spPr>
          <a:xfrm>
            <a:off x="838200" y="763593"/>
            <a:ext cx="105156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Universal Joint and Body Pain?</a:t>
            </a:r>
          </a:p>
        </p:txBody>
      </p:sp>
      <p:sp>
        <p:nvSpPr>
          <p:cNvPr id="3" name="Footer Placeholder 2">
            <a:extLst>
              <a:ext uri="{FF2B5EF4-FFF2-40B4-BE49-F238E27FC236}">
                <a16:creationId xmlns:a16="http://schemas.microsoft.com/office/drawing/2014/main" id="{607A17DB-B61B-4D10-9E85-9516336B0B09}"/>
              </a:ext>
            </a:extLst>
          </p:cNvPr>
          <p:cNvSpPr>
            <a:spLocks noGrp="1"/>
          </p:cNvSpPr>
          <p:nvPr>
            <p:ph type="ftr" sz="quarter" idx="11"/>
          </p:nvPr>
        </p:nvSpPr>
        <p:spPr>
          <a:xfrm>
            <a:off x="8077200" y="5311321"/>
            <a:ext cx="4114800" cy="365125"/>
          </a:xfrm>
        </p:spPr>
        <p:txBody>
          <a:bodyPr/>
          <a:lstStyle/>
          <a:p>
            <a:r>
              <a:rPr lang="en-US" dirty="0"/>
              <a:t>© 2015-2016 Optimal Health Straw Chiropractic </a:t>
            </a:r>
          </a:p>
        </p:txBody>
      </p:sp>
      <p:pic>
        <p:nvPicPr>
          <p:cNvPr id="5" name="Picture 4">
            <a:extLst>
              <a:ext uri="{FF2B5EF4-FFF2-40B4-BE49-F238E27FC236}">
                <a16:creationId xmlns:a16="http://schemas.microsoft.com/office/drawing/2014/main" id="{92554CE0-3152-456B-BC33-9AB792194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490" y="2017944"/>
            <a:ext cx="4497020" cy="3850345"/>
          </a:xfrm>
          <a:prstGeom prst="rect">
            <a:avLst/>
          </a:prstGeom>
        </p:spPr>
      </p:pic>
    </p:spTree>
    <p:extLst>
      <p:ext uri="{BB962C8B-B14F-4D97-AF65-F5344CB8AC3E}">
        <p14:creationId xmlns:p14="http://schemas.microsoft.com/office/powerpoint/2010/main" val="350433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4725"/>
            <a:ext cx="10515600" cy="1325563"/>
          </a:xfrm>
        </p:spPr>
        <p:txBody>
          <a:bodyPr>
            <a:normAutofit/>
          </a:bodyPr>
          <a:lstStyle/>
          <a:p>
            <a:pPr algn="ctr"/>
            <a:r>
              <a:rPr lang="en-US" sz="4000" b="1" dirty="0">
                <a:solidFill>
                  <a:srgbClr val="0070C0"/>
                </a:solidFill>
                <a:cs typeface="Arial"/>
              </a:rPr>
              <a:t>Options For Care</a:t>
            </a:r>
          </a:p>
        </p:txBody>
      </p:sp>
      <p:sp>
        <p:nvSpPr>
          <p:cNvPr id="3" name="Content Placeholder 2"/>
          <p:cNvSpPr>
            <a:spLocks noGrp="1"/>
          </p:cNvSpPr>
          <p:nvPr>
            <p:ph idx="1"/>
          </p:nvPr>
        </p:nvSpPr>
        <p:spPr>
          <a:xfrm>
            <a:off x="838200" y="2506662"/>
            <a:ext cx="10515600" cy="4351338"/>
          </a:xfrm>
        </p:spPr>
        <p:txBody>
          <a:bodyPr>
            <a:normAutofit/>
          </a:bodyPr>
          <a:lstStyle/>
          <a:p>
            <a:pPr marL="0" indent="0" algn="ctr">
              <a:buNone/>
            </a:pPr>
            <a:r>
              <a:rPr lang="en-US" sz="3600" dirty="0">
                <a:solidFill>
                  <a:srgbClr val="0070C0"/>
                </a:solidFill>
              </a:rPr>
              <a:t>1.   Do nothing</a:t>
            </a:r>
          </a:p>
          <a:p>
            <a:pPr marL="0" indent="0" algn="ctr">
              <a:buNone/>
            </a:pPr>
            <a:endParaRPr lang="en-US" sz="3600" dirty="0">
              <a:solidFill>
                <a:srgbClr val="0070C0"/>
              </a:solidFill>
            </a:endParaRPr>
          </a:p>
          <a:p>
            <a:pPr marL="0" indent="0" algn="ctr">
              <a:buNone/>
            </a:pPr>
            <a:r>
              <a:rPr lang="en-US" sz="3600" dirty="0">
                <a:solidFill>
                  <a:srgbClr val="0070C0"/>
                </a:solidFill>
              </a:rPr>
              <a:t>2.   Drugs or Surgery</a:t>
            </a:r>
          </a:p>
          <a:p>
            <a:pPr marL="0" indent="0" algn="ctr">
              <a:buNone/>
            </a:pPr>
            <a:endParaRPr lang="en-US" sz="3600" dirty="0">
              <a:solidFill>
                <a:srgbClr val="0070C0"/>
              </a:solidFill>
            </a:endParaRPr>
          </a:p>
          <a:p>
            <a:pPr marL="0" indent="0" algn="ctr">
              <a:buNone/>
            </a:pPr>
            <a:r>
              <a:rPr lang="en-US" sz="3600" dirty="0">
                <a:solidFill>
                  <a:srgbClr val="0070C0"/>
                </a:solidFill>
              </a:rPr>
              <a:t>3.   Address causes</a:t>
            </a:r>
          </a:p>
          <a:p>
            <a:pPr marL="0" indent="0" algn="ctr">
              <a:buNone/>
            </a:pPr>
            <a:endParaRPr lang="en-US" sz="5400" b="1" dirty="0">
              <a:solidFill>
                <a:srgbClr val="0070C0"/>
              </a:solidFill>
            </a:endParaRPr>
          </a:p>
          <a:p>
            <a:pPr marL="0" indent="0">
              <a:buNone/>
            </a:pPr>
            <a:endParaRPr lang="en-US" dirty="0">
              <a:solidFill>
                <a:srgbClr val="0070C0"/>
              </a:solidFill>
            </a:endParaRPr>
          </a:p>
        </p:txBody>
      </p:sp>
    </p:spTree>
    <p:extLst>
      <p:ext uri="{BB962C8B-B14F-4D97-AF65-F5344CB8AC3E}">
        <p14:creationId xmlns:p14="http://schemas.microsoft.com/office/powerpoint/2010/main" val="251459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9732"/>
            <a:ext cx="10515600" cy="1325563"/>
          </a:xfrm>
        </p:spPr>
        <p:txBody>
          <a:bodyPr>
            <a:normAutofit/>
          </a:bodyPr>
          <a:lstStyle/>
          <a:p>
            <a:pPr algn="ctr"/>
            <a:r>
              <a:rPr lang="en-US" sz="4000" b="1" dirty="0">
                <a:solidFill>
                  <a:srgbClr val="0070C0"/>
                </a:solidFill>
                <a:latin typeface="+mn-lt"/>
                <a:cs typeface="Arial"/>
              </a:rPr>
              <a:t>The Fact Is You </a:t>
            </a:r>
            <a:r>
              <a:rPr lang="en-US" sz="4000" b="1" i="1" dirty="0">
                <a:solidFill>
                  <a:srgbClr val="0070C0"/>
                </a:solidFill>
                <a:latin typeface="+mn-lt"/>
                <a:cs typeface="Arial"/>
              </a:rPr>
              <a:t>Can</a:t>
            </a:r>
            <a:r>
              <a:rPr lang="en-US" sz="4000" b="1" dirty="0">
                <a:solidFill>
                  <a:srgbClr val="0070C0"/>
                </a:solidFill>
                <a:latin typeface="+mn-lt"/>
                <a:cs typeface="Arial"/>
              </a:rPr>
              <a:t> Experience:</a:t>
            </a:r>
          </a:p>
        </p:txBody>
      </p:sp>
      <p:sp>
        <p:nvSpPr>
          <p:cNvPr id="3" name="Content Placeholder 2"/>
          <p:cNvSpPr>
            <a:spLocks noGrp="1"/>
          </p:cNvSpPr>
          <p:nvPr>
            <p:ph idx="1"/>
          </p:nvPr>
        </p:nvSpPr>
        <p:spPr>
          <a:xfrm>
            <a:off x="838200" y="2506662"/>
            <a:ext cx="10515600" cy="4351338"/>
          </a:xfrm>
        </p:spPr>
        <p:txBody>
          <a:bodyPr/>
          <a:lstStyle/>
          <a:p>
            <a:endParaRPr lang="en-US" dirty="0">
              <a:solidFill>
                <a:srgbClr val="0070C0"/>
              </a:solidFill>
            </a:endParaRPr>
          </a:p>
          <a:p>
            <a:pPr marL="0" indent="0" algn="ctr">
              <a:buNone/>
            </a:pPr>
            <a:r>
              <a:rPr lang="en-US" sz="6000" b="1" dirty="0">
                <a:solidFill>
                  <a:srgbClr val="0070C0"/>
                </a:solidFill>
              </a:rPr>
              <a:t>60%-100%       </a:t>
            </a:r>
          </a:p>
          <a:p>
            <a:pPr marL="0" indent="0" algn="ctr">
              <a:buNone/>
            </a:pPr>
            <a:r>
              <a:rPr lang="en-US" sz="6000" b="1" dirty="0">
                <a:solidFill>
                  <a:srgbClr val="0070C0"/>
                </a:solidFill>
              </a:rPr>
              <a:t>Improvement?</a:t>
            </a:r>
          </a:p>
        </p:txBody>
      </p:sp>
    </p:spTree>
    <p:extLst>
      <p:ext uri="{BB962C8B-B14F-4D97-AF65-F5344CB8AC3E}">
        <p14:creationId xmlns:p14="http://schemas.microsoft.com/office/powerpoint/2010/main" val="41122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59220"/>
            <a:ext cx="114300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Medical</a:t>
            </a:r>
          </a:p>
        </p:txBody>
      </p:sp>
      <p:sp>
        <p:nvSpPr>
          <p:cNvPr id="3" name="Content Placeholder 2"/>
          <p:cNvSpPr>
            <a:spLocks noGrp="1"/>
          </p:cNvSpPr>
          <p:nvPr>
            <p:ph idx="1"/>
          </p:nvPr>
        </p:nvSpPr>
        <p:spPr>
          <a:xfrm>
            <a:off x="1981200" y="2493580"/>
            <a:ext cx="8229600" cy="3505200"/>
          </a:xfrm>
        </p:spPr>
        <p:txBody>
          <a:bodyPr>
            <a:normAutofit/>
          </a:bodyPr>
          <a:lstStyle/>
          <a:p>
            <a:pPr marL="0" indent="0" algn="ctr">
              <a:buNone/>
            </a:pPr>
            <a:r>
              <a:rPr lang="en-US" sz="3200" b="1" dirty="0">
                <a:solidFill>
                  <a:srgbClr val="0070C0"/>
                </a:solidFill>
                <a:latin typeface="Calibri" panose="020F0502020204030204" pitchFamily="34" charset="0"/>
                <a:cs typeface="Calibri" panose="020F0502020204030204" pitchFamily="34" charset="0"/>
              </a:rPr>
              <a:t>1. Medications</a:t>
            </a:r>
          </a:p>
          <a:p>
            <a:pPr marL="0" indent="0" algn="ctr">
              <a:buNone/>
            </a:pPr>
            <a:r>
              <a:rPr lang="en-US" sz="3200" b="1" dirty="0">
                <a:solidFill>
                  <a:srgbClr val="0070C0"/>
                </a:solidFill>
                <a:latin typeface="Calibri" panose="020F0502020204030204" pitchFamily="34" charset="0"/>
                <a:cs typeface="Calibri" panose="020F0502020204030204" pitchFamily="34" charset="0"/>
              </a:rPr>
              <a:t>2. Testing</a:t>
            </a:r>
          </a:p>
          <a:p>
            <a:pPr marL="0" indent="0" algn="ctr">
              <a:buNone/>
            </a:pPr>
            <a:r>
              <a:rPr lang="en-US" sz="3200" b="1" dirty="0">
                <a:solidFill>
                  <a:srgbClr val="0070C0"/>
                </a:solidFill>
                <a:latin typeface="Calibri" panose="020F0502020204030204" pitchFamily="34" charset="0"/>
                <a:cs typeface="Calibri" panose="020F0502020204030204" pitchFamily="34" charset="0"/>
              </a:rPr>
              <a:t>3. More Medications</a:t>
            </a:r>
          </a:p>
          <a:p>
            <a:pPr marL="0" indent="0" algn="ctr">
              <a:buNone/>
            </a:pPr>
            <a:r>
              <a:rPr lang="en-US" sz="3200" b="1" dirty="0">
                <a:solidFill>
                  <a:srgbClr val="0070C0"/>
                </a:solidFill>
                <a:latin typeface="Calibri" panose="020F0502020204030204" pitchFamily="34" charset="0"/>
                <a:cs typeface="Calibri" panose="020F0502020204030204" pitchFamily="34" charset="0"/>
              </a:rPr>
              <a:t>4. Surgery and medications</a:t>
            </a:r>
          </a:p>
        </p:txBody>
      </p:sp>
    </p:spTree>
    <p:extLst>
      <p:ext uri="{BB962C8B-B14F-4D97-AF65-F5344CB8AC3E}">
        <p14:creationId xmlns:p14="http://schemas.microsoft.com/office/powerpoint/2010/main" val="231697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139" y="762003"/>
            <a:ext cx="9525000" cy="1325563"/>
          </a:xfrm>
        </p:spPr>
        <p:txBody>
          <a:bodyPr>
            <a:normAutofit/>
          </a:bodyPr>
          <a:lstStyle/>
          <a:p>
            <a:r>
              <a:rPr lang="en-US" sz="4800" dirty="0">
                <a:solidFill>
                  <a:srgbClr val="0070C0"/>
                </a:solidFill>
                <a:cs typeface="Arial"/>
              </a:rPr>
              <a:t>Many people have been told…</a:t>
            </a:r>
          </a:p>
        </p:txBody>
      </p:sp>
      <p:pic>
        <p:nvPicPr>
          <p:cNvPr id="4" name="Picture 2" descr="C:\Documents and Settings\chiro3\Local Settings\Temporary Internet Files\Content.IE5\6HPLX47G\MP900409504[1].jpg"/>
          <p:cNvPicPr>
            <a:picLocks noChangeAspect="1" noChangeArrowheads="1"/>
          </p:cNvPicPr>
          <p:nvPr/>
        </p:nvPicPr>
        <p:blipFill>
          <a:blip r:embed="rId3" cstate="print"/>
          <a:srcRect/>
          <a:stretch>
            <a:fillRect/>
          </a:stretch>
        </p:blipFill>
        <p:spPr bwMode="auto">
          <a:xfrm>
            <a:off x="2548918" y="2329840"/>
            <a:ext cx="2442181" cy="3473869"/>
          </a:xfrm>
          <a:prstGeom prst="rect">
            <a:avLst/>
          </a:prstGeom>
          <a:ln>
            <a:noFill/>
          </a:ln>
          <a:effectLst>
            <a:softEdge rad="112500"/>
          </a:effectLst>
        </p:spPr>
      </p:pic>
      <p:sp>
        <p:nvSpPr>
          <p:cNvPr id="5" name="Rounded Rectangular Callout 4"/>
          <p:cNvSpPr/>
          <p:nvPr/>
        </p:nvSpPr>
        <p:spPr>
          <a:xfrm>
            <a:off x="6535246" y="2329840"/>
            <a:ext cx="3563863" cy="1418995"/>
          </a:xfrm>
          <a:prstGeom prst="wedgeRoundRectCallout">
            <a:avLst>
              <a:gd name="adj1" fmla="val -92953"/>
              <a:gd name="adj2" fmla="val 55078"/>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070C0"/>
                </a:solidFill>
              </a:rPr>
              <a:t>“Nothing Can Be Done”</a:t>
            </a:r>
          </a:p>
        </p:txBody>
      </p:sp>
      <p:sp>
        <p:nvSpPr>
          <p:cNvPr id="6" name="Rounded Rectangular Callout 5"/>
          <p:cNvSpPr/>
          <p:nvPr/>
        </p:nvSpPr>
        <p:spPr>
          <a:xfrm>
            <a:off x="6810728" y="4262846"/>
            <a:ext cx="3204130" cy="1418995"/>
          </a:xfrm>
          <a:prstGeom prst="wedgeRoundRectCallout">
            <a:avLst>
              <a:gd name="adj1" fmla="val -108105"/>
              <a:gd name="adj2" fmla="val -48260"/>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0070C0"/>
                </a:solidFill>
              </a:rPr>
              <a:t>“You Have To Live With It”</a:t>
            </a:r>
          </a:p>
        </p:txBody>
      </p:sp>
    </p:spTree>
    <p:extLst>
      <p:ext uri="{BB962C8B-B14F-4D97-AF65-F5344CB8AC3E}">
        <p14:creationId xmlns:p14="http://schemas.microsoft.com/office/powerpoint/2010/main" val="350406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4024"/>
            <a:ext cx="11277600" cy="1325563"/>
          </a:xfrm>
        </p:spPr>
        <p:txBody>
          <a:bodyPr>
            <a:normAutofit/>
          </a:bodyPr>
          <a:lstStyle/>
          <a:p>
            <a:pPr algn="ctr"/>
            <a:r>
              <a:rPr lang="en-US" sz="2400" b="1" dirty="0">
                <a:solidFill>
                  <a:srgbClr val="0070C0"/>
                </a:solidFill>
                <a:latin typeface="Calibri" panose="020F0502020204030204" pitchFamily="34" charset="0"/>
                <a:cs typeface="Calibri" panose="020F0502020204030204" pitchFamily="34" charset="0"/>
              </a:rPr>
              <a:t>Have you been told you’d have to live with it or nothing could be done?</a:t>
            </a:r>
          </a:p>
        </p:txBody>
      </p:sp>
      <p:sp>
        <p:nvSpPr>
          <p:cNvPr id="6" name="Rectangle 5"/>
          <p:cNvSpPr/>
          <p:nvPr/>
        </p:nvSpPr>
        <p:spPr>
          <a:xfrm>
            <a:off x="291664" y="4248807"/>
            <a:ext cx="7086600" cy="830997"/>
          </a:xfrm>
          <a:prstGeom prst="rect">
            <a:avLst/>
          </a:prstGeom>
        </p:spPr>
        <p:txBody>
          <a:bodyPr wrap="square">
            <a:spAutoFit/>
          </a:bodyPr>
          <a:lstStyle/>
          <a:p>
            <a:pPr algn="ctr">
              <a:buNone/>
            </a:pPr>
            <a:r>
              <a:rPr lang="en-US" sz="2400" b="1" i="1" dirty="0">
                <a:solidFill>
                  <a:srgbClr val="0070C0"/>
                </a:solidFill>
                <a:latin typeface="Calibri" panose="020F0502020204030204" pitchFamily="34" charset="0"/>
                <a:cs typeface="Calibri" panose="020F0502020204030204" pitchFamily="34" charset="0"/>
              </a:rPr>
              <a:t>“Peripheral nerves have the ability to regenerate as long as the underlying nerve cell has NOT been killed.”</a:t>
            </a:r>
          </a:p>
        </p:txBody>
      </p:sp>
      <p:sp>
        <p:nvSpPr>
          <p:cNvPr id="7" name="Title 1"/>
          <p:cNvSpPr txBox="1">
            <a:spLocks/>
          </p:cNvSpPr>
          <p:nvPr/>
        </p:nvSpPr>
        <p:spPr>
          <a:xfrm>
            <a:off x="-264827" y="2797436"/>
            <a:ext cx="8199582"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kern="1200">
                <a:solidFill>
                  <a:schemeClr val="bg1"/>
                </a:solidFill>
                <a:latin typeface="+mj-lt"/>
                <a:ea typeface="+mj-ea"/>
                <a:cs typeface="+mj-cs"/>
              </a:defRPr>
            </a:lvl1pPr>
          </a:lstStyle>
          <a:p>
            <a:pPr algn="ctr"/>
            <a:r>
              <a:rPr lang="en-US" sz="2800" dirty="0">
                <a:solidFill>
                  <a:srgbClr val="0070C0"/>
                </a:solidFill>
                <a:latin typeface="Calibri" panose="020F0502020204030204" pitchFamily="34" charset="0"/>
                <a:cs typeface="Calibri" panose="020F0502020204030204" pitchFamily="34" charset="0"/>
              </a:rPr>
              <a:t>National Institute of Health says:</a:t>
            </a:r>
          </a:p>
        </p:txBody>
      </p:sp>
      <p:pic>
        <p:nvPicPr>
          <p:cNvPr id="4" name="Picture 3">
            <a:extLst>
              <a:ext uri="{FF2B5EF4-FFF2-40B4-BE49-F238E27FC236}">
                <a16:creationId xmlns:a16="http://schemas.microsoft.com/office/drawing/2014/main" id="{F9500938-D81A-42B7-AD10-AE640FF58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731" y="2797436"/>
            <a:ext cx="3055883" cy="2703282"/>
          </a:xfrm>
          <a:prstGeom prst="rect">
            <a:avLst/>
          </a:prstGeom>
        </p:spPr>
      </p:pic>
    </p:spTree>
    <p:extLst>
      <p:ext uri="{BB962C8B-B14F-4D97-AF65-F5344CB8AC3E}">
        <p14:creationId xmlns:p14="http://schemas.microsoft.com/office/powerpoint/2010/main" val="262554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6925"/>
            <a:ext cx="10515600" cy="132556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Best Type and Timing for Care</a:t>
            </a:r>
          </a:p>
        </p:txBody>
      </p:sp>
      <p:pic>
        <p:nvPicPr>
          <p:cNvPr id="7" name="Picture 6" descr="Screen Shot 2017-10-29 at 3.31.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325" y="2147889"/>
            <a:ext cx="5291349" cy="3706812"/>
          </a:xfrm>
          <a:prstGeom prst="rect">
            <a:avLst/>
          </a:prstGeom>
        </p:spPr>
      </p:pic>
    </p:spTree>
    <p:extLst>
      <p:ext uri="{BB962C8B-B14F-4D97-AF65-F5344CB8AC3E}">
        <p14:creationId xmlns:p14="http://schemas.microsoft.com/office/powerpoint/2010/main" val="396417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062" y="1055663"/>
            <a:ext cx="11811000" cy="132556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Neuropathies and Joint Issues are a Progressive Disease</a:t>
            </a:r>
          </a:p>
        </p:txBody>
      </p:sp>
      <p:pic>
        <p:nvPicPr>
          <p:cNvPr id="5" name="Picture 4">
            <a:extLst>
              <a:ext uri="{FF2B5EF4-FFF2-40B4-BE49-F238E27FC236}">
                <a16:creationId xmlns:a16="http://schemas.microsoft.com/office/drawing/2014/main" id="{18F3B8F8-585B-4530-B76A-907A856B2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779" y="2118467"/>
            <a:ext cx="5179422" cy="2618809"/>
          </a:xfrm>
          <a:prstGeom prst="rect">
            <a:avLst/>
          </a:prstGeom>
        </p:spPr>
      </p:pic>
      <p:pic>
        <p:nvPicPr>
          <p:cNvPr id="7" name="Picture 6">
            <a:extLst>
              <a:ext uri="{FF2B5EF4-FFF2-40B4-BE49-F238E27FC236}">
                <a16:creationId xmlns:a16="http://schemas.microsoft.com/office/drawing/2014/main" id="{520A36EA-5F01-4FEA-B318-23C036826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834" y="2131167"/>
            <a:ext cx="5198590" cy="2600909"/>
          </a:xfrm>
          <a:prstGeom prst="rect">
            <a:avLst/>
          </a:prstGeom>
        </p:spPr>
      </p:pic>
    </p:spTree>
    <p:extLst>
      <p:ext uri="{BB962C8B-B14F-4D97-AF65-F5344CB8AC3E}">
        <p14:creationId xmlns:p14="http://schemas.microsoft.com/office/powerpoint/2010/main" val="62548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665263"/>
            <a:ext cx="11836400" cy="1325563"/>
          </a:xfrm>
        </p:spPr>
        <p:txBody>
          <a:bodyPr>
            <a:noAutofit/>
          </a:bodyPr>
          <a:lstStyle/>
          <a:p>
            <a:pPr algn="ctr"/>
            <a:r>
              <a:rPr lang="en-US" sz="4000" b="1" dirty="0">
                <a:solidFill>
                  <a:srgbClr val="0070C0"/>
                </a:solidFill>
                <a:latin typeface="Calibri" panose="020F0502020204030204" pitchFamily="34" charset="0"/>
                <a:cs typeface="Calibri" panose="020F0502020204030204" pitchFamily="34" charset="0"/>
              </a:rPr>
              <a:t>Steps to recovery for Nerve, Joint, and Muscle Disease:</a:t>
            </a:r>
          </a:p>
        </p:txBody>
      </p:sp>
      <p:sp>
        <p:nvSpPr>
          <p:cNvPr id="3" name="Content Placeholder 2"/>
          <p:cNvSpPr>
            <a:spLocks noGrp="1"/>
          </p:cNvSpPr>
          <p:nvPr>
            <p:ph sz="quarter" idx="4294967295"/>
          </p:nvPr>
        </p:nvSpPr>
        <p:spPr>
          <a:xfrm>
            <a:off x="2115127" y="3160737"/>
            <a:ext cx="9937173" cy="1905000"/>
          </a:xfrm>
        </p:spPr>
        <p:txBody>
          <a:bodyPr>
            <a:normAutofit/>
          </a:bodyPr>
          <a:lstStyle/>
          <a:p>
            <a:pPr marL="742950" indent="-742950">
              <a:buAutoNum type="arabicPeriod"/>
            </a:pPr>
            <a:r>
              <a:rPr lang="en-US" sz="3600" dirty="0">
                <a:solidFill>
                  <a:srgbClr val="0070C0"/>
                </a:solidFill>
                <a:latin typeface="Calibri" panose="020F0502020204030204" pitchFamily="34" charset="0"/>
                <a:cs typeface="Calibri" panose="020F0502020204030204" pitchFamily="34" charset="0"/>
              </a:rPr>
              <a:t>Testing to see what can be done </a:t>
            </a:r>
          </a:p>
          <a:p>
            <a:pPr marL="742950" indent="-742950">
              <a:buAutoNum type="arabicPeriod"/>
            </a:pPr>
            <a:r>
              <a:rPr lang="en-US" sz="3600" dirty="0">
                <a:solidFill>
                  <a:srgbClr val="0070C0"/>
                </a:solidFill>
                <a:latin typeface="Calibri" panose="020F0502020204030204" pitchFamily="34" charset="0"/>
                <a:cs typeface="Calibri" panose="020F0502020204030204" pitchFamily="34" charset="0"/>
              </a:rPr>
              <a:t>Determine if anything can be done </a:t>
            </a:r>
          </a:p>
        </p:txBody>
      </p:sp>
    </p:spTree>
    <p:extLst>
      <p:ext uri="{BB962C8B-B14F-4D97-AF65-F5344CB8AC3E}">
        <p14:creationId xmlns:p14="http://schemas.microsoft.com/office/powerpoint/2010/main" val="243766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7D9579-98E8-4548-A21E-E7D049A2A3D2}"/>
              </a:ext>
            </a:extLst>
          </p:cNvPr>
          <p:cNvSpPr>
            <a:spLocks noGrp="1"/>
          </p:cNvSpPr>
          <p:nvPr>
            <p:ph type="title"/>
          </p:nvPr>
        </p:nvSpPr>
        <p:spPr>
          <a:xfrm>
            <a:off x="838200" y="785539"/>
            <a:ext cx="105156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5 STEPS TO RECOVERY</a:t>
            </a:r>
          </a:p>
        </p:txBody>
      </p:sp>
      <p:sp>
        <p:nvSpPr>
          <p:cNvPr id="5" name="Content Placeholder 4">
            <a:extLst>
              <a:ext uri="{FF2B5EF4-FFF2-40B4-BE49-F238E27FC236}">
                <a16:creationId xmlns:a16="http://schemas.microsoft.com/office/drawing/2014/main" id="{59A1E603-2479-4AE7-A264-9BD4772808B8}"/>
              </a:ext>
            </a:extLst>
          </p:cNvPr>
          <p:cNvSpPr>
            <a:spLocks noGrp="1"/>
          </p:cNvSpPr>
          <p:nvPr>
            <p:ph idx="1"/>
          </p:nvPr>
        </p:nvSpPr>
        <p:spPr>
          <a:xfrm>
            <a:off x="838200" y="2370137"/>
            <a:ext cx="10515600" cy="4351338"/>
          </a:xfrm>
        </p:spPr>
        <p:txBody>
          <a:bodyPr/>
          <a:lstStyle/>
          <a:p>
            <a:pPr marL="0" indent="0">
              <a:buNone/>
            </a:pPr>
            <a:r>
              <a:rPr lang="en-US" dirty="0">
                <a:solidFill>
                  <a:srgbClr val="0070C0"/>
                </a:solidFill>
                <a:latin typeface="Calibri" panose="020F0502020204030204" pitchFamily="34" charset="0"/>
                <a:cs typeface="Calibri" panose="020F0502020204030204" pitchFamily="34" charset="0"/>
              </a:rPr>
              <a:t>1. Correct the spine and nervous system.</a:t>
            </a:r>
          </a:p>
          <a:p>
            <a:pPr marL="0" indent="0">
              <a:buNone/>
            </a:pPr>
            <a:r>
              <a:rPr lang="en-US" dirty="0">
                <a:solidFill>
                  <a:srgbClr val="0070C0"/>
                </a:solidFill>
                <a:latin typeface="Calibri" panose="020F0502020204030204" pitchFamily="34" charset="0"/>
                <a:cs typeface="Calibri" panose="020F0502020204030204" pitchFamily="34" charset="0"/>
              </a:rPr>
              <a:t>2. Light therapy to </a:t>
            </a:r>
            <a:r>
              <a:rPr lang="en-US" b="1" dirty="0">
                <a:solidFill>
                  <a:srgbClr val="0070C0"/>
                </a:solidFill>
                <a:latin typeface="Calibri" panose="020F0502020204030204" pitchFamily="34" charset="0"/>
                <a:cs typeface="Calibri" panose="020F0502020204030204" pitchFamily="34" charset="0"/>
              </a:rPr>
              <a:t>increase circulation </a:t>
            </a:r>
            <a:r>
              <a:rPr lang="en-US" dirty="0">
                <a:solidFill>
                  <a:srgbClr val="0070C0"/>
                </a:solidFill>
                <a:latin typeface="Calibri" panose="020F0502020204030204" pitchFamily="34" charset="0"/>
                <a:cs typeface="Calibri" panose="020F0502020204030204" pitchFamily="34" charset="0"/>
              </a:rPr>
              <a:t>and boost the body’s ability to heal nerves and damaged tissue.</a:t>
            </a:r>
          </a:p>
          <a:p>
            <a:pPr marL="0" indent="0">
              <a:buNone/>
            </a:pPr>
            <a:r>
              <a:rPr lang="en-US" dirty="0">
                <a:solidFill>
                  <a:srgbClr val="0070C0"/>
                </a:solidFill>
                <a:latin typeface="Calibri" panose="020F0502020204030204" pitchFamily="34" charset="0"/>
                <a:cs typeface="Calibri" panose="020F0502020204030204" pitchFamily="34" charset="0"/>
              </a:rPr>
              <a:t>3. Address inflammation with diet.</a:t>
            </a:r>
          </a:p>
          <a:p>
            <a:pPr marL="0" indent="0">
              <a:buNone/>
            </a:pPr>
            <a:r>
              <a:rPr lang="en-US" dirty="0">
                <a:solidFill>
                  <a:srgbClr val="0070C0"/>
                </a:solidFill>
                <a:latin typeface="Calibri" panose="020F0502020204030204" pitchFamily="34" charset="0"/>
                <a:cs typeface="Calibri" panose="020F0502020204030204" pitchFamily="34" charset="0"/>
              </a:rPr>
              <a:t>4. Anti-inflammatory supplementation.</a:t>
            </a:r>
          </a:p>
          <a:p>
            <a:pPr marL="0" indent="0">
              <a:buNone/>
            </a:pPr>
            <a:r>
              <a:rPr lang="en-US" dirty="0">
                <a:solidFill>
                  <a:srgbClr val="0070C0"/>
                </a:solidFill>
                <a:latin typeface="Calibri" panose="020F0502020204030204" pitchFamily="34" charset="0"/>
                <a:cs typeface="Calibri" panose="020F0502020204030204" pitchFamily="34" charset="0"/>
              </a:rPr>
              <a:t>5. Assess any inherent, poor genetic coding.</a:t>
            </a:r>
          </a:p>
          <a:p>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377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7B11-2E59-411C-943F-1A43DB837D55}"/>
              </a:ext>
            </a:extLst>
          </p:cNvPr>
          <p:cNvSpPr>
            <a:spLocks noGrp="1"/>
          </p:cNvSpPr>
          <p:nvPr>
            <p:ph type="title"/>
          </p:nvPr>
        </p:nvSpPr>
        <p:spPr>
          <a:xfrm>
            <a:off x="838200" y="797645"/>
            <a:ext cx="10515600" cy="132556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Stabilize Subluxation Degeneration</a:t>
            </a:r>
          </a:p>
        </p:txBody>
      </p:sp>
      <p:pic>
        <p:nvPicPr>
          <p:cNvPr id="5" name="Content Placeholder 4" descr="auto0">
            <a:extLst>
              <a:ext uri="{FF2B5EF4-FFF2-40B4-BE49-F238E27FC236}">
                <a16:creationId xmlns:a16="http://schemas.microsoft.com/office/drawing/2014/main" id="{93FDFBEF-31D9-4EC7-8187-823D75E8D333}"/>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313368" y="2009183"/>
            <a:ext cx="3307865" cy="387091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uto0">
            <a:extLst>
              <a:ext uri="{FF2B5EF4-FFF2-40B4-BE49-F238E27FC236}">
                <a16:creationId xmlns:a16="http://schemas.microsoft.com/office/drawing/2014/main" id="{7AC91169-42D5-4682-80DE-99EA7A6B3F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36362" y="2009183"/>
            <a:ext cx="3552894" cy="387091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6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FA984-0854-478F-BA25-EBBA9BFEAC04}"/>
              </a:ext>
            </a:extLst>
          </p:cNvPr>
          <p:cNvSpPr>
            <a:spLocks noGrp="1"/>
          </p:cNvSpPr>
          <p:nvPr>
            <p:ph type="title"/>
          </p:nvPr>
        </p:nvSpPr>
        <p:spPr>
          <a:xfrm>
            <a:off x="838200" y="809625"/>
            <a:ext cx="10515600" cy="132556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CLASS IV LASER THERAPY</a:t>
            </a:r>
          </a:p>
        </p:txBody>
      </p:sp>
      <p:pic>
        <p:nvPicPr>
          <p:cNvPr id="5" name="Content Placeholder 4">
            <a:extLst>
              <a:ext uri="{FF2B5EF4-FFF2-40B4-BE49-F238E27FC236}">
                <a16:creationId xmlns:a16="http://schemas.microsoft.com/office/drawing/2014/main" id="{2E4D3572-137E-4AA0-8475-BA1930ED3A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1323" y="2251843"/>
            <a:ext cx="5600073" cy="3615558"/>
          </a:xfrm>
          <a:prstGeom prst="rect">
            <a:avLst/>
          </a:prstGeom>
        </p:spPr>
      </p:pic>
    </p:spTree>
    <p:extLst>
      <p:ext uri="{BB962C8B-B14F-4D97-AF65-F5344CB8AC3E}">
        <p14:creationId xmlns:p14="http://schemas.microsoft.com/office/powerpoint/2010/main" val="164791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0160-DCF7-483B-AC5E-47A7D8F48761}"/>
              </a:ext>
            </a:extLst>
          </p:cNvPr>
          <p:cNvSpPr>
            <a:spLocks noGrp="1"/>
          </p:cNvSpPr>
          <p:nvPr>
            <p:ph type="title"/>
          </p:nvPr>
        </p:nvSpPr>
        <p:spPr>
          <a:xfrm>
            <a:off x="838200" y="791358"/>
            <a:ext cx="105156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HOW LASERS WORK</a:t>
            </a:r>
          </a:p>
        </p:txBody>
      </p:sp>
      <p:pic>
        <p:nvPicPr>
          <p:cNvPr id="4" name="Content Placeholder 3">
            <a:extLst>
              <a:ext uri="{FF2B5EF4-FFF2-40B4-BE49-F238E27FC236}">
                <a16:creationId xmlns:a16="http://schemas.microsoft.com/office/drawing/2014/main" id="{8E1AA17D-BA56-4FCD-A485-2DB4EFA07EFF}"/>
              </a:ext>
            </a:extLst>
          </p:cNvPr>
          <p:cNvPicPr>
            <a:picLocks noGrp="1" noChangeAspect="1"/>
          </p:cNvPicPr>
          <p:nvPr>
            <p:ph idx="1"/>
          </p:nvPr>
        </p:nvPicPr>
        <p:blipFill>
          <a:blip r:embed="rId2"/>
          <a:stretch>
            <a:fillRect/>
          </a:stretch>
        </p:blipFill>
        <p:spPr>
          <a:xfrm>
            <a:off x="2717800" y="2107396"/>
            <a:ext cx="6666804" cy="3784048"/>
          </a:xfrm>
          <a:prstGeom prst="rect">
            <a:avLst/>
          </a:prstGeom>
        </p:spPr>
      </p:pic>
    </p:spTree>
    <p:extLst>
      <p:ext uri="{BB962C8B-B14F-4D97-AF65-F5344CB8AC3E}">
        <p14:creationId xmlns:p14="http://schemas.microsoft.com/office/powerpoint/2010/main" val="381985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6000"/>
            <a:ext cx="10515600" cy="1325563"/>
          </a:xfrm>
        </p:spPr>
        <p:txBody>
          <a:bodyPr>
            <a:noAutofit/>
          </a:bodyPr>
          <a:lstStyle/>
          <a:p>
            <a:pPr algn="ctr"/>
            <a:r>
              <a:rPr lang="en-US" sz="4000" b="1" dirty="0">
                <a:solidFill>
                  <a:srgbClr val="0070C0"/>
                </a:solidFill>
                <a:cs typeface="Arial"/>
              </a:rPr>
              <a:t>WHAT ARE SOME OF YOUR SYMPTOMS? </a:t>
            </a:r>
          </a:p>
        </p:txBody>
      </p:sp>
      <p:pic>
        <p:nvPicPr>
          <p:cNvPr id="7" name="Picture 6">
            <a:extLst>
              <a:ext uri="{FF2B5EF4-FFF2-40B4-BE49-F238E27FC236}">
                <a16:creationId xmlns:a16="http://schemas.microsoft.com/office/drawing/2014/main" id="{6247653F-CADC-48C6-93A1-EE284448E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913" y="4095483"/>
            <a:ext cx="3829861" cy="1770198"/>
          </a:xfrm>
          <a:prstGeom prst="rect">
            <a:avLst/>
          </a:prstGeom>
        </p:spPr>
      </p:pic>
      <p:pic>
        <p:nvPicPr>
          <p:cNvPr id="6" name="Picture 5">
            <a:extLst>
              <a:ext uri="{FF2B5EF4-FFF2-40B4-BE49-F238E27FC236}">
                <a16:creationId xmlns:a16="http://schemas.microsoft.com/office/drawing/2014/main" id="{1283F999-92D2-4121-ADAF-03B42E507C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018" y="2216187"/>
            <a:ext cx="3173982" cy="1889811"/>
          </a:xfrm>
          <a:prstGeom prst="rect">
            <a:avLst/>
          </a:prstGeom>
        </p:spPr>
      </p:pic>
      <p:pic>
        <p:nvPicPr>
          <p:cNvPr id="9" name="Picture 8">
            <a:extLst>
              <a:ext uri="{FF2B5EF4-FFF2-40B4-BE49-F238E27FC236}">
                <a16:creationId xmlns:a16="http://schemas.microsoft.com/office/drawing/2014/main" id="{14270C80-DA57-43B8-99BA-0FDA192D2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208337"/>
            <a:ext cx="2885220" cy="1897662"/>
          </a:xfrm>
          <a:prstGeom prst="rect">
            <a:avLst/>
          </a:prstGeom>
        </p:spPr>
      </p:pic>
    </p:spTree>
    <p:extLst>
      <p:ext uri="{BB962C8B-B14F-4D97-AF65-F5344CB8AC3E}">
        <p14:creationId xmlns:p14="http://schemas.microsoft.com/office/powerpoint/2010/main" val="153660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062B7-7B60-4835-AEFE-BDCF0CFFBE91}"/>
              </a:ext>
            </a:extLst>
          </p:cNvPr>
          <p:cNvSpPr>
            <a:spLocks noGrp="1"/>
          </p:cNvSpPr>
          <p:nvPr>
            <p:ph type="title"/>
          </p:nvPr>
        </p:nvSpPr>
        <p:spPr>
          <a:xfrm>
            <a:off x="838199" y="1140926"/>
            <a:ext cx="10515600" cy="1325563"/>
          </a:xfrm>
        </p:spPr>
        <p:txBody>
          <a:bodyPr>
            <a:normAutofit/>
          </a:bodyPr>
          <a:lstStyle/>
          <a:p>
            <a:pPr algn="ctr"/>
            <a:r>
              <a:rPr lang="en-US" sz="3600" b="1" dirty="0">
                <a:solidFill>
                  <a:srgbClr val="0070C0"/>
                </a:solidFill>
                <a:latin typeface="Calibri" panose="020F0502020204030204" pitchFamily="34" charset="0"/>
                <a:cs typeface="Calibri" panose="020F0502020204030204" pitchFamily="34" charset="0"/>
              </a:rPr>
              <a:t>Laser Therapy: Repairing Damaged Nerve and Muscle Tissue</a:t>
            </a:r>
          </a:p>
        </p:txBody>
      </p:sp>
      <p:pic>
        <p:nvPicPr>
          <p:cNvPr id="6" name="Content Placeholder 5">
            <a:extLst>
              <a:ext uri="{FF2B5EF4-FFF2-40B4-BE49-F238E27FC236}">
                <a16:creationId xmlns:a16="http://schemas.microsoft.com/office/drawing/2014/main" id="{A91F0E70-7E84-4DC8-974E-2AA769D06B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3300" y="2568089"/>
            <a:ext cx="5814844" cy="3315221"/>
          </a:xfrm>
        </p:spPr>
      </p:pic>
    </p:spTree>
    <p:extLst>
      <p:ext uri="{BB962C8B-B14F-4D97-AF65-F5344CB8AC3E}">
        <p14:creationId xmlns:p14="http://schemas.microsoft.com/office/powerpoint/2010/main" val="380289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195496"/>
            <a:ext cx="115062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Laser Use In Healthcare</a:t>
            </a:r>
          </a:p>
        </p:txBody>
      </p:sp>
      <p:sp>
        <p:nvSpPr>
          <p:cNvPr id="3" name="Rectangle 2"/>
          <p:cNvSpPr/>
          <p:nvPr/>
        </p:nvSpPr>
        <p:spPr>
          <a:xfrm>
            <a:off x="647700" y="2521059"/>
            <a:ext cx="10896600" cy="1384995"/>
          </a:xfrm>
          <a:prstGeom prst="rect">
            <a:avLst/>
          </a:prstGeom>
        </p:spPr>
        <p:txBody>
          <a:bodyPr wrap="square">
            <a:spAutoFit/>
          </a:bodyPr>
          <a:lstStyle/>
          <a:p>
            <a:pPr marL="685800" indent="-685800">
              <a:buFont typeface="Arial" panose="020B0604020202020204" pitchFamily="34" charset="0"/>
              <a:buChar char="•"/>
            </a:pPr>
            <a:r>
              <a:rPr lang="en-US" sz="2800" b="1" dirty="0">
                <a:solidFill>
                  <a:srgbClr val="0070C0"/>
                </a:solidFill>
                <a:latin typeface="Calibri" panose="020F0502020204030204" pitchFamily="34" charset="0"/>
                <a:cs typeface="Calibri" panose="020F0502020204030204" pitchFamily="34" charset="0"/>
              </a:rPr>
              <a:t>Virtually every branch of medicine utilizes laser light therapies.  </a:t>
            </a:r>
          </a:p>
          <a:p>
            <a:pPr marL="685800" indent="-685800">
              <a:buFont typeface="Arial" panose="020B0604020202020204" pitchFamily="34" charset="0"/>
              <a:buChar char="•"/>
            </a:pPr>
            <a:r>
              <a:rPr lang="en-US" sz="2800" b="1" dirty="0">
                <a:solidFill>
                  <a:srgbClr val="0070C0"/>
                </a:solidFill>
                <a:latin typeface="Calibri" panose="020F0502020204030204" pitchFamily="34" charset="0"/>
                <a:cs typeface="Calibri" panose="020F0502020204030204" pitchFamily="34" charset="0"/>
              </a:rPr>
              <a:t>There are over 2,000 references in the Index Medicus relative to promoting healing and pain relief.</a:t>
            </a:r>
            <a:endParaRPr lang="en-US" sz="2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8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D513-6008-488F-85D1-C56F063B01D2}"/>
              </a:ext>
            </a:extLst>
          </p:cNvPr>
          <p:cNvSpPr>
            <a:spLocks noGrp="1"/>
          </p:cNvSpPr>
          <p:nvPr>
            <p:ph type="title"/>
          </p:nvPr>
        </p:nvSpPr>
        <p:spPr>
          <a:xfrm>
            <a:off x="838200" y="838091"/>
            <a:ext cx="10515600"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Laser in Traditional Medicine</a:t>
            </a:r>
          </a:p>
        </p:txBody>
      </p:sp>
      <p:sp>
        <p:nvSpPr>
          <p:cNvPr id="3" name="Content Placeholder 2">
            <a:extLst>
              <a:ext uri="{FF2B5EF4-FFF2-40B4-BE49-F238E27FC236}">
                <a16:creationId xmlns:a16="http://schemas.microsoft.com/office/drawing/2014/main" id="{F48288B8-79F0-49D5-BEB0-CCDBE186DB74}"/>
              </a:ext>
            </a:extLst>
          </p:cNvPr>
          <p:cNvSpPr>
            <a:spLocks noGrp="1"/>
          </p:cNvSpPr>
          <p:nvPr>
            <p:ph idx="1"/>
          </p:nvPr>
        </p:nvSpPr>
        <p:spPr>
          <a:xfrm>
            <a:off x="838200" y="2005012"/>
            <a:ext cx="10515600" cy="4351338"/>
          </a:xfrm>
        </p:spPr>
        <p:txBody>
          <a:bodyPr/>
          <a:lstStyle/>
          <a:p>
            <a:pPr marL="0" indent="0">
              <a:buNone/>
            </a:pPr>
            <a:r>
              <a:rPr lang="en-US" dirty="0">
                <a:solidFill>
                  <a:srgbClr val="0070C0"/>
                </a:solidFill>
                <a:latin typeface="Calibri" panose="020F0502020204030204" pitchFamily="34" charset="0"/>
                <a:cs typeface="Calibri" panose="020F0502020204030204" pitchFamily="34" charset="0"/>
              </a:rPr>
              <a:t>“If the traditional avenues did not work, our patients were without much hope.  Adding MLS Laser Therapy to our practice has revolutionized how we can care for our patients.  What we’re finding is that over 90% of our patients are experiencing significant improvement of their symptoms in as little as two treatments.“</a:t>
            </a:r>
          </a:p>
          <a:p>
            <a:pPr marL="0" indent="0">
              <a:buNone/>
            </a:pPr>
            <a:endParaRPr lang="en-US" dirty="0">
              <a:solidFill>
                <a:srgbClr val="0070C0"/>
              </a:solidFill>
              <a:latin typeface="Calibri" panose="020F0502020204030204" pitchFamily="34" charset="0"/>
              <a:cs typeface="Calibri" panose="020F0502020204030204" pitchFamily="34" charset="0"/>
            </a:endParaRPr>
          </a:p>
          <a:p>
            <a:pPr marL="0" indent="0">
              <a:buNone/>
            </a:pPr>
            <a:r>
              <a:rPr lang="en-US" dirty="0">
                <a:solidFill>
                  <a:srgbClr val="0070C0"/>
                </a:solidFill>
                <a:latin typeface="Calibri" panose="020F0502020204030204" pitchFamily="34" charset="0"/>
                <a:cs typeface="Calibri" panose="020F0502020204030204" pitchFamily="34" charset="0"/>
              </a:rPr>
              <a:t>-Ronald S. Lederman, MD</a:t>
            </a:r>
          </a:p>
          <a:p>
            <a:pPr marL="0" indent="0">
              <a:buNone/>
            </a:pPr>
            <a:r>
              <a:rPr lang="en-US" dirty="0">
                <a:solidFill>
                  <a:srgbClr val="0070C0"/>
                </a:solidFill>
                <a:latin typeface="Calibri" panose="020F0502020204030204" pitchFamily="34" charset="0"/>
                <a:cs typeface="Calibri" panose="020F0502020204030204" pitchFamily="34" charset="0"/>
              </a:rPr>
              <a:t>Center for Orthopedic Surgery, Sports Medicine &amp; Physical Therapy</a:t>
            </a:r>
          </a:p>
          <a:p>
            <a:endParaRPr lang="en-US"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282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412" y="822550"/>
            <a:ext cx="10896600" cy="1325563"/>
          </a:xfrm>
        </p:spPr>
        <p:txBody>
          <a:bodyPr>
            <a:normAutofit/>
          </a:bodyPr>
          <a:lstStyle/>
          <a:p>
            <a:r>
              <a:rPr lang="en-US" sz="3600" dirty="0">
                <a:solidFill>
                  <a:srgbClr val="0070C0"/>
                </a:solidFill>
                <a:cs typeface="Arial"/>
              </a:rPr>
              <a:t>Why Doesn’t My Doctor Know About This?</a:t>
            </a:r>
          </a:p>
        </p:txBody>
      </p:sp>
      <p:pic>
        <p:nvPicPr>
          <p:cNvPr id="3" name="Picture 2"/>
          <p:cNvPicPr>
            <a:picLocks noChangeAspect="1"/>
          </p:cNvPicPr>
          <p:nvPr/>
        </p:nvPicPr>
        <p:blipFill rotWithShape="1">
          <a:blip r:embed="rId3"/>
          <a:srcRect r="12009"/>
          <a:stretch/>
        </p:blipFill>
        <p:spPr>
          <a:xfrm>
            <a:off x="2809844" y="1918629"/>
            <a:ext cx="5194288" cy="3971259"/>
          </a:xfrm>
          <a:prstGeom prst="rect">
            <a:avLst/>
          </a:prstGeom>
        </p:spPr>
      </p:pic>
    </p:spTree>
    <p:extLst>
      <p:ext uri="{BB962C8B-B14F-4D97-AF65-F5344CB8AC3E}">
        <p14:creationId xmlns:p14="http://schemas.microsoft.com/office/powerpoint/2010/main" val="45198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014751"/>
            <a:ext cx="11658600" cy="1325563"/>
          </a:xfrm>
        </p:spPr>
        <p:txBody>
          <a:bodyPr>
            <a:normAutofit/>
          </a:bodyPr>
          <a:lstStyle/>
          <a:p>
            <a:r>
              <a:rPr lang="en-US" sz="4800" dirty="0">
                <a:solidFill>
                  <a:srgbClr val="0070C0"/>
                </a:solidFill>
              </a:rPr>
              <a:t>Imagine for a moment…</a:t>
            </a:r>
          </a:p>
        </p:txBody>
      </p:sp>
      <p:sp>
        <p:nvSpPr>
          <p:cNvPr id="3" name="Content Placeholder 2"/>
          <p:cNvSpPr>
            <a:spLocks noGrp="1"/>
          </p:cNvSpPr>
          <p:nvPr>
            <p:ph sz="quarter" idx="4294967295"/>
          </p:nvPr>
        </p:nvSpPr>
        <p:spPr>
          <a:xfrm>
            <a:off x="152401" y="2414516"/>
            <a:ext cx="7676605" cy="3348446"/>
          </a:xfrm>
        </p:spPr>
        <p:txBody>
          <a:bodyPr>
            <a:noAutofit/>
          </a:bodyPr>
          <a:lstStyle/>
          <a:p>
            <a:r>
              <a:rPr lang="en-US" sz="3200" dirty="0">
                <a:solidFill>
                  <a:srgbClr val="0070C0"/>
                </a:solidFill>
              </a:rPr>
              <a:t> </a:t>
            </a:r>
            <a:r>
              <a:rPr lang="en-US" sz="3200" dirty="0">
                <a:solidFill>
                  <a:srgbClr val="0070C0"/>
                </a:solidFill>
                <a:cs typeface="Arial"/>
              </a:rPr>
              <a:t>Sleeping through the night peacefully </a:t>
            </a:r>
          </a:p>
          <a:p>
            <a:r>
              <a:rPr lang="en-US" sz="3200" dirty="0">
                <a:solidFill>
                  <a:srgbClr val="0070C0"/>
                </a:solidFill>
                <a:cs typeface="Arial"/>
              </a:rPr>
              <a:t> Walking with confidence and feeling steady again </a:t>
            </a:r>
          </a:p>
          <a:p>
            <a:r>
              <a:rPr lang="en-US" sz="3200" dirty="0">
                <a:solidFill>
                  <a:srgbClr val="0070C0"/>
                </a:solidFill>
                <a:cs typeface="Arial"/>
              </a:rPr>
              <a:t> Taking trips and enjoying family outings again</a:t>
            </a:r>
          </a:p>
          <a:p>
            <a:r>
              <a:rPr lang="en-US" sz="3200" dirty="0">
                <a:solidFill>
                  <a:srgbClr val="0070C0"/>
                </a:solidFill>
                <a:cs typeface="Arial"/>
              </a:rPr>
              <a:t> Feeling like you’re 10 years younger</a:t>
            </a:r>
          </a:p>
          <a:p>
            <a:endParaRPr lang="en-US" sz="3200" dirty="0">
              <a:solidFill>
                <a:srgbClr val="0070C0"/>
              </a:solidFill>
            </a:endParaRPr>
          </a:p>
        </p:txBody>
      </p:sp>
      <p:pic>
        <p:nvPicPr>
          <p:cNvPr id="5" name="Picture 4"/>
          <p:cNvPicPr>
            <a:picLocks noChangeAspect="1"/>
          </p:cNvPicPr>
          <p:nvPr/>
        </p:nvPicPr>
        <p:blipFill rotWithShape="1">
          <a:blip r:embed="rId3"/>
          <a:srcRect b="12273"/>
          <a:stretch/>
        </p:blipFill>
        <p:spPr>
          <a:xfrm>
            <a:off x="8090262" y="1323703"/>
            <a:ext cx="3326675" cy="4368886"/>
          </a:xfrm>
          <a:prstGeom prst="rect">
            <a:avLst/>
          </a:prstGeom>
        </p:spPr>
      </p:pic>
    </p:spTree>
    <p:extLst>
      <p:ext uri="{BB962C8B-B14F-4D97-AF65-F5344CB8AC3E}">
        <p14:creationId xmlns:p14="http://schemas.microsoft.com/office/powerpoint/2010/main" val="143457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41AA-609D-436D-9BA8-4F9004755CEC}"/>
              </a:ext>
            </a:extLst>
          </p:cNvPr>
          <p:cNvSpPr>
            <a:spLocks noGrp="1"/>
          </p:cNvSpPr>
          <p:nvPr>
            <p:ph type="title"/>
          </p:nvPr>
        </p:nvSpPr>
        <p:spPr>
          <a:xfrm>
            <a:off x="838200" y="816632"/>
            <a:ext cx="10515600" cy="1325563"/>
          </a:xfrm>
        </p:spPr>
        <p:txBody>
          <a:bodyPr>
            <a:normAutofit/>
          </a:bodyPr>
          <a:lstStyle/>
          <a:p>
            <a:pPr algn="ctr"/>
            <a:r>
              <a:rPr lang="en-US" sz="3200" b="1" dirty="0">
                <a:solidFill>
                  <a:srgbClr val="0070C0"/>
                </a:solidFill>
                <a:cs typeface="Calibri" panose="020F0502020204030204" pitchFamily="34" charset="0"/>
              </a:rPr>
              <a:t>WHO SHOULD COME SEE US IMMEDIATELY?</a:t>
            </a:r>
          </a:p>
        </p:txBody>
      </p:sp>
      <p:sp>
        <p:nvSpPr>
          <p:cNvPr id="4" name="Content Placeholder 3">
            <a:extLst>
              <a:ext uri="{FF2B5EF4-FFF2-40B4-BE49-F238E27FC236}">
                <a16:creationId xmlns:a16="http://schemas.microsoft.com/office/drawing/2014/main" id="{82236528-35D8-4B03-875F-CD83B4666B14}"/>
              </a:ext>
            </a:extLst>
          </p:cNvPr>
          <p:cNvSpPr>
            <a:spLocks noGrp="1"/>
          </p:cNvSpPr>
          <p:nvPr>
            <p:ph idx="1"/>
          </p:nvPr>
        </p:nvSpPr>
        <p:spPr>
          <a:xfrm>
            <a:off x="661851" y="2304119"/>
            <a:ext cx="4957611" cy="3190990"/>
          </a:xfrm>
        </p:spPr>
        <p:txBody>
          <a:bodyPr>
            <a:normAutofit/>
          </a:bodyPr>
          <a:lstStyle/>
          <a:p>
            <a:pPr marL="0" indent="0">
              <a:buNone/>
            </a:pPr>
            <a:r>
              <a:rPr lang="en-US" sz="2200" b="1" dirty="0">
                <a:solidFill>
                  <a:srgbClr val="0070C0"/>
                </a:solidFill>
                <a:cs typeface="Calibri" panose="020F0502020204030204" pitchFamily="34" charset="0"/>
              </a:rPr>
              <a:t>If you have ever been diagnosed with:</a:t>
            </a:r>
          </a:p>
          <a:p>
            <a:r>
              <a:rPr lang="en-US" sz="2200" dirty="0">
                <a:solidFill>
                  <a:srgbClr val="0070C0"/>
                </a:solidFill>
                <a:cs typeface="Calibri" panose="020F0502020204030204" pitchFamily="34" charset="0"/>
              </a:rPr>
              <a:t>Fibromyalgia</a:t>
            </a:r>
          </a:p>
          <a:p>
            <a:r>
              <a:rPr lang="en-US" sz="2200" dirty="0">
                <a:solidFill>
                  <a:srgbClr val="0070C0"/>
                </a:solidFill>
                <a:cs typeface="Calibri" panose="020F0502020204030204" pitchFamily="34" charset="0"/>
              </a:rPr>
              <a:t>Plantar Fasciitis</a:t>
            </a:r>
          </a:p>
          <a:p>
            <a:r>
              <a:rPr lang="en-US" sz="2200" dirty="0">
                <a:solidFill>
                  <a:srgbClr val="0070C0"/>
                </a:solidFill>
                <a:cs typeface="Calibri" panose="020F0502020204030204" pitchFamily="34" charset="0"/>
              </a:rPr>
              <a:t>Chronic Fatigue</a:t>
            </a:r>
          </a:p>
          <a:p>
            <a:r>
              <a:rPr lang="en-US" sz="2200" dirty="0">
                <a:solidFill>
                  <a:srgbClr val="0070C0"/>
                </a:solidFill>
                <a:cs typeface="Calibri" panose="020F0502020204030204" pitchFamily="34" charset="0"/>
              </a:rPr>
              <a:t>Arthritis</a:t>
            </a:r>
          </a:p>
          <a:p>
            <a:r>
              <a:rPr lang="en-US" sz="2200" dirty="0">
                <a:solidFill>
                  <a:srgbClr val="0070C0"/>
                </a:solidFill>
                <a:cs typeface="Calibri" panose="020F0502020204030204" pitchFamily="34" charset="0"/>
              </a:rPr>
              <a:t>Facial neuralgia</a:t>
            </a:r>
          </a:p>
        </p:txBody>
      </p:sp>
      <p:sp>
        <p:nvSpPr>
          <p:cNvPr id="5" name="Content Placeholder 3">
            <a:extLst>
              <a:ext uri="{FF2B5EF4-FFF2-40B4-BE49-F238E27FC236}">
                <a16:creationId xmlns:a16="http://schemas.microsoft.com/office/drawing/2014/main" id="{FA189CFC-AA42-4BAB-BD8A-92E8ECA0A0E2}"/>
              </a:ext>
            </a:extLst>
          </p:cNvPr>
          <p:cNvSpPr txBox="1">
            <a:spLocks/>
          </p:cNvSpPr>
          <p:nvPr/>
        </p:nvSpPr>
        <p:spPr>
          <a:xfrm>
            <a:off x="5619462" y="2310086"/>
            <a:ext cx="6903464" cy="2599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rgbClr val="0070C0"/>
                </a:solidFill>
              </a:rPr>
              <a:t>Or suffer with:</a:t>
            </a:r>
          </a:p>
          <a:p>
            <a:r>
              <a:rPr lang="en-US" sz="2200" dirty="0">
                <a:solidFill>
                  <a:srgbClr val="0070C0"/>
                </a:solidFill>
              </a:rPr>
              <a:t>Chronic pain from an accident or injury</a:t>
            </a:r>
          </a:p>
          <a:p>
            <a:r>
              <a:rPr lang="en-US" sz="2200" dirty="0">
                <a:solidFill>
                  <a:srgbClr val="0070C0"/>
                </a:solidFill>
              </a:rPr>
              <a:t>Pain from past surgery </a:t>
            </a:r>
          </a:p>
          <a:p>
            <a:r>
              <a:rPr lang="en-US" sz="2200" dirty="0">
                <a:solidFill>
                  <a:srgbClr val="0070C0"/>
                </a:solidFill>
              </a:rPr>
              <a:t>Pain in the joints, neck, back, or extremities</a:t>
            </a:r>
          </a:p>
          <a:p>
            <a:r>
              <a:rPr lang="en-US" sz="2200" dirty="0">
                <a:solidFill>
                  <a:srgbClr val="0070C0"/>
                </a:solidFill>
              </a:rPr>
              <a:t>Bulging or ruptured disc in the neck, mid, or low back</a:t>
            </a:r>
          </a:p>
        </p:txBody>
      </p:sp>
    </p:spTree>
    <p:extLst>
      <p:ext uri="{BB962C8B-B14F-4D97-AF65-F5344CB8AC3E}">
        <p14:creationId xmlns:p14="http://schemas.microsoft.com/office/powerpoint/2010/main" val="151526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1500" y="1344064"/>
            <a:ext cx="10820400" cy="1325563"/>
          </a:xfrm>
        </p:spPr>
        <p:txBody>
          <a:bodyPr>
            <a:normAutofit/>
          </a:bodyPr>
          <a:lstStyle/>
          <a:p>
            <a:pPr algn="ctr"/>
            <a:r>
              <a:rPr lang="en-US" sz="4000" b="1" dirty="0">
                <a:solidFill>
                  <a:srgbClr val="0070C0"/>
                </a:solidFill>
              </a:rPr>
              <a:t>Next Steps</a:t>
            </a:r>
          </a:p>
        </p:txBody>
      </p:sp>
      <p:sp>
        <p:nvSpPr>
          <p:cNvPr id="3" name="Content Placeholder 2"/>
          <p:cNvSpPr>
            <a:spLocks noGrp="1"/>
          </p:cNvSpPr>
          <p:nvPr>
            <p:ph sz="quarter" idx="4294967295"/>
          </p:nvPr>
        </p:nvSpPr>
        <p:spPr>
          <a:xfrm>
            <a:off x="38100" y="2669627"/>
            <a:ext cx="11887200" cy="4648200"/>
          </a:xfrm>
        </p:spPr>
        <p:txBody>
          <a:bodyPr>
            <a:normAutofit/>
          </a:bodyPr>
          <a:lstStyle/>
          <a:p>
            <a:pPr marL="0" indent="0" algn="ctr">
              <a:buNone/>
            </a:pPr>
            <a:r>
              <a:rPr lang="en-US" sz="6000" dirty="0">
                <a:solidFill>
                  <a:srgbClr val="0070C0"/>
                </a:solidFill>
              </a:rPr>
              <a:t> </a:t>
            </a:r>
            <a:r>
              <a:rPr lang="en-US" sz="3200" dirty="0">
                <a:solidFill>
                  <a:srgbClr val="0070C0"/>
                </a:solidFill>
              </a:rPr>
              <a:t>Set up a consult</a:t>
            </a:r>
          </a:p>
          <a:p>
            <a:pPr algn="ctr"/>
            <a:r>
              <a:rPr lang="en-US" sz="3200" dirty="0">
                <a:solidFill>
                  <a:srgbClr val="0070C0"/>
                </a:solidFill>
              </a:rPr>
              <a:t> If qualified: Set evaluated and tested </a:t>
            </a:r>
          </a:p>
          <a:p>
            <a:pPr algn="ctr"/>
            <a:r>
              <a:rPr lang="en-US" sz="3200" dirty="0">
                <a:solidFill>
                  <a:srgbClr val="0070C0"/>
                </a:solidFill>
              </a:rPr>
              <a:t> Review treatment plan to address the causes of your problem </a:t>
            </a:r>
          </a:p>
        </p:txBody>
      </p:sp>
    </p:spTree>
    <p:extLst>
      <p:ext uri="{BB962C8B-B14F-4D97-AF65-F5344CB8AC3E}">
        <p14:creationId xmlns:p14="http://schemas.microsoft.com/office/powerpoint/2010/main" val="186954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7700" y="1309714"/>
            <a:ext cx="10896600" cy="1325563"/>
          </a:xfrm>
        </p:spPr>
        <p:txBody>
          <a:bodyPr>
            <a:normAutofit/>
          </a:bodyPr>
          <a:lstStyle/>
          <a:p>
            <a:pPr algn="ctr"/>
            <a:r>
              <a:rPr lang="en-US" sz="5400" dirty="0">
                <a:solidFill>
                  <a:srgbClr val="0070C0"/>
                </a:solidFill>
                <a:cs typeface="Arial"/>
              </a:rPr>
              <a:t>You will receive a….</a:t>
            </a:r>
          </a:p>
        </p:txBody>
      </p:sp>
      <p:sp>
        <p:nvSpPr>
          <p:cNvPr id="3" name="Rectangle 2"/>
          <p:cNvSpPr/>
          <p:nvPr/>
        </p:nvSpPr>
        <p:spPr>
          <a:xfrm>
            <a:off x="790303" y="3283131"/>
            <a:ext cx="10748818" cy="1754326"/>
          </a:xfrm>
          <a:prstGeom prst="rect">
            <a:avLst/>
          </a:prstGeom>
        </p:spPr>
        <p:txBody>
          <a:bodyPr wrap="square">
            <a:spAutoFit/>
          </a:bodyPr>
          <a:lstStyle/>
          <a:p>
            <a:pPr algn="ctr"/>
            <a:r>
              <a:rPr lang="en-US" sz="5400" b="1" dirty="0">
                <a:solidFill>
                  <a:srgbClr val="0070C0"/>
                </a:solidFill>
              </a:rPr>
              <a:t>7-Point Advanced Neuro Qualifying Assessment</a:t>
            </a:r>
            <a:endParaRPr lang="en-US" sz="4000" dirty="0">
              <a:solidFill>
                <a:srgbClr val="0070C0"/>
              </a:solidFill>
            </a:endParaRPr>
          </a:p>
        </p:txBody>
      </p:sp>
    </p:spTree>
    <p:extLst>
      <p:ext uri="{BB962C8B-B14F-4D97-AF65-F5344CB8AC3E}">
        <p14:creationId xmlns:p14="http://schemas.microsoft.com/office/powerpoint/2010/main" val="243795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99222"/>
            <a:ext cx="10820400" cy="1325563"/>
          </a:xfrm>
        </p:spPr>
        <p:txBody>
          <a:bodyPr>
            <a:normAutofit/>
          </a:bodyPr>
          <a:lstStyle/>
          <a:p>
            <a:r>
              <a:rPr lang="en-US" sz="6000" dirty="0">
                <a:latin typeface="Arial"/>
                <a:cs typeface="Arial"/>
              </a:rPr>
              <a:t> </a:t>
            </a:r>
          </a:p>
        </p:txBody>
      </p:sp>
      <p:sp>
        <p:nvSpPr>
          <p:cNvPr id="3" name="Content Placeholder 2"/>
          <p:cNvSpPr>
            <a:spLocks noGrp="1"/>
          </p:cNvSpPr>
          <p:nvPr>
            <p:ph sz="quarter" idx="4294967295"/>
          </p:nvPr>
        </p:nvSpPr>
        <p:spPr>
          <a:xfrm>
            <a:off x="38100" y="2758966"/>
            <a:ext cx="12115800" cy="4495800"/>
          </a:xfrm>
        </p:spPr>
        <p:txBody>
          <a:bodyPr>
            <a:normAutofit/>
          </a:bodyPr>
          <a:lstStyle/>
          <a:p>
            <a:pPr marL="0" indent="0" algn="ctr">
              <a:buNone/>
            </a:pPr>
            <a:r>
              <a:rPr lang="en-US" sz="4000" b="1" dirty="0">
                <a:solidFill>
                  <a:srgbClr val="0070C0"/>
                </a:solidFill>
                <a:latin typeface="Calibri" panose="020F0502020204030204" pitchFamily="34" charset="0"/>
                <a:cs typeface="Calibri" panose="020F0502020204030204" pitchFamily="34" charset="0"/>
              </a:rPr>
              <a:t>Who Qualifies For Care?</a:t>
            </a:r>
          </a:p>
          <a:p>
            <a:pPr marL="0" indent="0" algn="ctr">
              <a:buNone/>
            </a:pPr>
            <a:endParaRPr lang="en-US" sz="4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882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686D1C-3D85-4D47-9457-4C718A237414}"/>
              </a:ext>
            </a:extLst>
          </p:cNvPr>
          <p:cNvPicPr>
            <a:picLocks noChangeAspect="1"/>
          </p:cNvPicPr>
          <p:nvPr/>
        </p:nvPicPr>
        <p:blipFill>
          <a:blip r:embed="rId2"/>
          <a:stretch>
            <a:fillRect/>
          </a:stretch>
        </p:blipFill>
        <p:spPr>
          <a:xfrm>
            <a:off x="4205584" y="4407946"/>
            <a:ext cx="9144793" cy="1694835"/>
          </a:xfrm>
          <a:prstGeom prst="rect">
            <a:avLst/>
          </a:prstGeom>
        </p:spPr>
      </p:pic>
      <p:pic>
        <p:nvPicPr>
          <p:cNvPr id="2" name="Picture 1">
            <a:extLst>
              <a:ext uri="{FF2B5EF4-FFF2-40B4-BE49-F238E27FC236}">
                <a16:creationId xmlns:a16="http://schemas.microsoft.com/office/drawing/2014/main" id="{CC31A155-0AF9-4D07-BC0D-094F215A6269}"/>
              </a:ext>
            </a:extLst>
          </p:cNvPr>
          <p:cNvPicPr>
            <a:picLocks noChangeAspect="1"/>
          </p:cNvPicPr>
          <p:nvPr/>
        </p:nvPicPr>
        <p:blipFill rotWithShape="1">
          <a:blip r:embed="rId3"/>
          <a:srcRect r="-420" b="53791"/>
          <a:stretch/>
        </p:blipFill>
        <p:spPr>
          <a:xfrm>
            <a:off x="3881715" y="1091872"/>
            <a:ext cx="3550023" cy="4242311"/>
          </a:xfrm>
          <a:prstGeom prst="rect">
            <a:avLst/>
          </a:prstGeom>
        </p:spPr>
      </p:pic>
      <p:sp>
        <p:nvSpPr>
          <p:cNvPr id="7" name="TextBox 6">
            <a:extLst>
              <a:ext uri="{FF2B5EF4-FFF2-40B4-BE49-F238E27FC236}">
                <a16:creationId xmlns:a16="http://schemas.microsoft.com/office/drawing/2014/main" id="{4D126B09-8293-4ECF-B15F-0E861BCE2446}"/>
              </a:ext>
            </a:extLst>
          </p:cNvPr>
          <p:cNvSpPr txBox="1"/>
          <p:nvPr/>
        </p:nvSpPr>
        <p:spPr>
          <a:xfrm>
            <a:off x="5656725" y="1382385"/>
            <a:ext cx="2191871" cy="369332"/>
          </a:xfrm>
          <a:prstGeom prst="rect">
            <a:avLst/>
          </a:prstGeom>
          <a:solidFill>
            <a:schemeClr val="bg1"/>
          </a:solidFill>
        </p:spPr>
        <p:txBody>
          <a:bodyPr wrap="square" rtlCol="0">
            <a:spAutoFit/>
          </a:bodyPr>
          <a:lstStyle/>
          <a:p>
            <a:r>
              <a:rPr lang="en-US" dirty="0"/>
              <a:t>Reduced Blood Flow</a:t>
            </a:r>
          </a:p>
        </p:txBody>
      </p:sp>
      <p:sp>
        <p:nvSpPr>
          <p:cNvPr id="9" name="TextBox 8">
            <a:extLst>
              <a:ext uri="{FF2B5EF4-FFF2-40B4-BE49-F238E27FC236}">
                <a16:creationId xmlns:a16="http://schemas.microsoft.com/office/drawing/2014/main" id="{18FCA837-36A9-4CB7-9174-DD40E3C1E0BD}"/>
              </a:ext>
            </a:extLst>
          </p:cNvPr>
          <p:cNvSpPr txBox="1"/>
          <p:nvPr/>
        </p:nvSpPr>
        <p:spPr>
          <a:xfrm>
            <a:off x="5656724" y="2988952"/>
            <a:ext cx="2191871" cy="369332"/>
          </a:xfrm>
          <a:prstGeom prst="rect">
            <a:avLst/>
          </a:prstGeom>
          <a:solidFill>
            <a:schemeClr val="bg1"/>
          </a:solidFill>
        </p:spPr>
        <p:txBody>
          <a:bodyPr wrap="square" rtlCol="0">
            <a:spAutoFit/>
          </a:bodyPr>
          <a:lstStyle/>
          <a:p>
            <a:r>
              <a:rPr lang="en-US" dirty="0"/>
              <a:t>Nerve Damage</a:t>
            </a:r>
          </a:p>
        </p:txBody>
      </p:sp>
    </p:spTree>
    <p:extLst>
      <p:ext uri="{BB962C8B-B14F-4D97-AF65-F5344CB8AC3E}">
        <p14:creationId xmlns:p14="http://schemas.microsoft.com/office/powerpoint/2010/main" val="4223744218"/>
      </p:ext>
    </p:extLst>
  </p:cSld>
  <p:clrMapOvr>
    <a:masterClrMapping/>
  </p:clrMapOvr>
  <mc:AlternateContent xmlns:mc="http://schemas.openxmlformats.org/markup-compatibility/2006" xmlns:p14="http://schemas.microsoft.com/office/powerpoint/2010/main">
    <mc:Choice Requires="p14">
      <p:transition spd="slow" p14:dur="2000" advTm="40922"/>
    </mc:Choice>
    <mc:Fallback xmlns="">
      <p:transition spd="slow" advTm="409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C3E4-09EB-4252-A962-89192368CEEB}"/>
              </a:ext>
            </a:extLst>
          </p:cNvPr>
          <p:cNvSpPr>
            <a:spLocks noGrp="1"/>
          </p:cNvSpPr>
          <p:nvPr>
            <p:ph type="title"/>
          </p:nvPr>
        </p:nvSpPr>
        <p:spPr>
          <a:xfrm>
            <a:off x="838200" y="811779"/>
            <a:ext cx="10515600" cy="1325563"/>
          </a:xfrm>
        </p:spPr>
        <p:txBody>
          <a:bodyPr>
            <a:normAutofit/>
          </a:bodyPr>
          <a:lstStyle/>
          <a:p>
            <a:pPr algn="ctr"/>
            <a:r>
              <a:rPr lang="en-US" sz="3600" b="1" dirty="0">
                <a:solidFill>
                  <a:srgbClr val="0070C0"/>
                </a:solidFill>
              </a:rPr>
              <a:t>Numbness, Burning, or Cold Feet?</a:t>
            </a:r>
          </a:p>
        </p:txBody>
      </p:sp>
      <p:pic>
        <p:nvPicPr>
          <p:cNvPr id="5" name="Picture 4">
            <a:extLst>
              <a:ext uri="{FF2B5EF4-FFF2-40B4-BE49-F238E27FC236}">
                <a16:creationId xmlns:a16="http://schemas.microsoft.com/office/drawing/2014/main" id="{4F792A02-F8BF-4509-B336-A18149084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7270" y="1795462"/>
            <a:ext cx="4392327" cy="4066495"/>
          </a:xfrm>
          <a:prstGeom prst="rect">
            <a:avLst/>
          </a:prstGeom>
        </p:spPr>
      </p:pic>
      <p:pic>
        <p:nvPicPr>
          <p:cNvPr id="9" name="Picture 8">
            <a:extLst>
              <a:ext uri="{FF2B5EF4-FFF2-40B4-BE49-F238E27FC236}">
                <a16:creationId xmlns:a16="http://schemas.microsoft.com/office/drawing/2014/main" id="{24E99BC9-2A1B-4100-835A-B281B12D3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871" y="1828120"/>
            <a:ext cx="3673533" cy="4066495"/>
          </a:xfrm>
          <a:prstGeom prst="rect">
            <a:avLst/>
          </a:prstGeom>
        </p:spPr>
      </p:pic>
    </p:spTree>
    <p:extLst>
      <p:ext uri="{BB962C8B-B14F-4D97-AF65-F5344CB8AC3E}">
        <p14:creationId xmlns:p14="http://schemas.microsoft.com/office/powerpoint/2010/main" val="155226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E8082-0960-4855-B248-9228B2C85E17}"/>
              </a:ext>
            </a:extLst>
          </p:cNvPr>
          <p:cNvSpPr>
            <a:spLocks noGrp="1"/>
          </p:cNvSpPr>
          <p:nvPr>
            <p:ph type="title"/>
          </p:nvPr>
        </p:nvSpPr>
        <p:spPr>
          <a:xfrm>
            <a:off x="3601750" y="805366"/>
            <a:ext cx="10515600" cy="1325563"/>
          </a:xfrm>
        </p:spPr>
        <p:txBody>
          <a:bodyPr>
            <a:normAutofit/>
          </a:bodyPr>
          <a:lstStyle/>
          <a:p>
            <a:r>
              <a:rPr lang="en-US" sz="3600" b="1" dirty="0">
                <a:solidFill>
                  <a:srgbClr val="0070C0"/>
                </a:solidFill>
                <a:latin typeface="+mn-lt"/>
              </a:rPr>
              <a:t>Why is N.O. Essential?</a:t>
            </a:r>
          </a:p>
        </p:txBody>
      </p:sp>
      <p:sp>
        <p:nvSpPr>
          <p:cNvPr id="3" name="Content Placeholder 2">
            <a:extLst>
              <a:ext uri="{FF2B5EF4-FFF2-40B4-BE49-F238E27FC236}">
                <a16:creationId xmlns:a16="http://schemas.microsoft.com/office/drawing/2014/main" id="{E581C746-A126-41F3-9590-66E7947C69FA}"/>
              </a:ext>
            </a:extLst>
          </p:cNvPr>
          <p:cNvSpPr>
            <a:spLocks noGrp="1"/>
          </p:cNvSpPr>
          <p:nvPr>
            <p:ph idx="1"/>
          </p:nvPr>
        </p:nvSpPr>
        <p:spPr>
          <a:xfrm>
            <a:off x="1416902" y="2130929"/>
            <a:ext cx="9358196" cy="4351338"/>
          </a:xfrm>
        </p:spPr>
        <p:txBody>
          <a:bodyPr vert="horz" lIns="91440" tIns="45720" rIns="91440" bIns="45720" rtlCol="0" anchor="t">
            <a:normAutofit/>
          </a:bodyPr>
          <a:lstStyle/>
          <a:p>
            <a:pPr>
              <a:lnSpc>
                <a:spcPct val="107000"/>
              </a:lnSpc>
              <a:spcBef>
                <a:spcPts val="0"/>
              </a:spcBef>
              <a:spcAft>
                <a:spcPts val="800"/>
              </a:spcAft>
            </a:pPr>
            <a:r>
              <a:rPr lang="en-US" sz="2400" dirty="0">
                <a:solidFill>
                  <a:srgbClr val="0070C0"/>
                </a:solidFill>
                <a:latin typeface="+mn-lt"/>
              </a:rPr>
              <a:t>Regulates cardiovascular function– circulation &amp; microcirculation</a:t>
            </a:r>
          </a:p>
          <a:p>
            <a:pPr>
              <a:lnSpc>
                <a:spcPct val="107000"/>
              </a:lnSpc>
              <a:spcBef>
                <a:spcPts val="0"/>
              </a:spcBef>
              <a:spcAft>
                <a:spcPts val="800"/>
              </a:spcAft>
            </a:pPr>
            <a:r>
              <a:rPr lang="en-US" sz="2400" dirty="0">
                <a:solidFill>
                  <a:srgbClr val="0070C0"/>
                </a:solidFill>
                <a:latin typeface="+mn-lt"/>
              </a:rPr>
              <a:t>Red blood cells require adequate NO to deliver oxygen to the cells</a:t>
            </a:r>
          </a:p>
          <a:p>
            <a:pPr>
              <a:lnSpc>
                <a:spcPct val="107000"/>
              </a:lnSpc>
              <a:spcBef>
                <a:spcPts val="0"/>
              </a:spcBef>
              <a:spcAft>
                <a:spcPts val="800"/>
              </a:spcAft>
            </a:pPr>
            <a:r>
              <a:rPr lang="en-US" sz="2400" dirty="0">
                <a:solidFill>
                  <a:srgbClr val="0070C0"/>
                </a:solidFill>
                <a:latin typeface="+mn-lt"/>
              </a:rPr>
              <a:t>Supports neurotransmitter function </a:t>
            </a:r>
          </a:p>
        </p:txBody>
      </p:sp>
      <p:pic>
        <p:nvPicPr>
          <p:cNvPr id="5" name="Picture 4">
            <a:extLst>
              <a:ext uri="{FF2B5EF4-FFF2-40B4-BE49-F238E27FC236}">
                <a16:creationId xmlns:a16="http://schemas.microsoft.com/office/drawing/2014/main" id="{D9B6DE90-EB49-4E83-A680-E1606AA121C1}"/>
              </a:ext>
            </a:extLst>
          </p:cNvPr>
          <p:cNvPicPr>
            <a:picLocks noChangeAspect="1"/>
          </p:cNvPicPr>
          <p:nvPr/>
        </p:nvPicPr>
        <p:blipFill>
          <a:blip r:embed="rId3"/>
          <a:stretch>
            <a:fillRect/>
          </a:stretch>
        </p:blipFill>
        <p:spPr>
          <a:xfrm>
            <a:off x="7484122" y="3725967"/>
            <a:ext cx="3190429" cy="1794616"/>
          </a:xfrm>
          <a:prstGeom prst="rect">
            <a:avLst/>
          </a:prstGeom>
        </p:spPr>
      </p:pic>
    </p:spTree>
    <p:custDataLst>
      <p:tags r:id="rId1"/>
    </p:custDataLst>
    <p:extLst>
      <p:ext uri="{BB962C8B-B14F-4D97-AF65-F5344CB8AC3E}">
        <p14:creationId xmlns:p14="http://schemas.microsoft.com/office/powerpoint/2010/main" val="392978208"/>
      </p:ext>
    </p:extLst>
  </p:cSld>
  <p:clrMapOvr>
    <a:masterClrMapping/>
  </p:clrMapOvr>
  <mc:AlternateContent xmlns:mc="http://schemas.openxmlformats.org/markup-compatibility/2006" xmlns:p14="http://schemas.microsoft.com/office/powerpoint/2010/main">
    <mc:Choice Requires="p14">
      <p:transition spd="slow" p14:dur="2000" advTm="86153"/>
    </mc:Choice>
    <mc:Fallback xmlns="">
      <p:transition spd="slow" advTm="861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8CBE6-CB0D-446A-9B0A-2A5A1AF7A1C5}"/>
              </a:ext>
            </a:extLst>
          </p:cNvPr>
          <p:cNvSpPr>
            <a:spLocks noGrp="1"/>
          </p:cNvSpPr>
          <p:nvPr>
            <p:ph type="title"/>
          </p:nvPr>
        </p:nvSpPr>
        <p:spPr>
          <a:xfrm>
            <a:off x="480753" y="789074"/>
            <a:ext cx="10515600" cy="1325563"/>
          </a:xfrm>
        </p:spPr>
        <p:txBody>
          <a:bodyPr/>
          <a:lstStyle/>
          <a:p>
            <a:pPr algn="ctr"/>
            <a:r>
              <a:rPr lang="en-US" b="1" dirty="0">
                <a:solidFill>
                  <a:srgbClr val="0070C0"/>
                </a:solidFill>
              </a:rPr>
              <a:t>BLOOD PRESURE</a:t>
            </a:r>
          </a:p>
        </p:txBody>
      </p:sp>
      <p:sp>
        <p:nvSpPr>
          <p:cNvPr id="3" name="Content Placeholder 2">
            <a:extLst>
              <a:ext uri="{FF2B5EF4-FFF2-40B4-BE49-F238E27FC236}">
                <a16:creationId xmlns:a16="http://schemas.microsoft.com/office/drawing/2014/main" id="{9C65736A-709C-49D6-833C-E821FFCABD04}"/>
              </a:ext>
            </a:extLst>
          </p:cNvPr>
          <p:cNvSpPr>
            <a:spLocks noGrp="1"/>
          </p:cNvSpPr>
          <p:nvPr>
            <p:ph idx="1"/>
          </p:nvPr>
        </p:nvSpPr>
        <p:spPr/>
        <p:txBody>
          <a:bodyPr/>
          <a:lstStyle/>
          <a:p>
            <a:r>
              <a:rPr lang="en-US" b="1" i="0" dirty="0">
                <a:solidFill>
                  <a:srgbClr val="0070C0"/>
                </a:solidFill>
                <a:effectLst/>
                <a:latin typeface="Roboto"/>
              </a:rPr>
              <a:t>Nitric oxide</a:t>
            </a:r>
            <a:r>
              <a:rPr lang="en-US" b="0" i="0" dirty="0">
                <a:solidFill>
                  <a:srgbClr val="0070C0"/>
                </a:solidFill>
                <a:effectLst/>
                <a:latin typeface="Roboto"/>
              </a:rPr>
              <a:t> is produced by nearly every type of cell in the human body and one of the most important molecules for </a:t>
            </a:r>
            <a:r>
              <a:rPr lang="en-US" i="0" dirty="0">
                <a:solidFill>
                  <a:srgbClr val="0070C0"/>
                </a:solidFill>
                <a:effectLst/>
                <a:latin typeface="Roboto"/>
              </a:rPr>
              <a:t>blood</a:t>
            </a:r>
            <a:r>
              <a:rPr lang="en-US" b="0" i="0" dirty="0">
                <a:solidFill>
                  <a:srgbClr val="0070C0"/>
                </a:solidFill>
                <a:effectLst/>
                <a:latin typeface="Roboto"/>
              </a:rPr>
              <a:t> vessel health. </a:t>
            </a:r>
            <a:endParaRPr lang="en-US" dirty="0">
              <a:solidFill>
                <a:srgbClr val="0070C0"/>
              </a:solidFill>
              <a:latin typeface="Roboto"/>
            </a:endParaRPr>
          </a:p>
          <a:p>
            <a:endParaRPr lang="en-US" b="0" i="0" dirty="0">
              <a:solidFill>
                <a:srgbClr val="0070C0"/>
              </a:solidFill>
              <a:effectLst/>
              <a:latin typeface="Roboto"/>
            </a:endParaRPr>
          </a:p>
          <a:p>
            <a:r>
              <a:rPr lang="en-US" b="1" i="0" dirty="0">
                <a:solidFill>
                  <a:srgbClr val="0070C0"/>
                </a:solidFill>
                <a:effectLst/>
                <a:latin typeface="Roboto"/>
              </a:rPr>
              <a:t>Nitric oxide</a:t>
            </a:r>
            <a:r>
              <a:rPr lang="en-US" b="0" i="0" dirty="0">
                <a:solidFill>
                  <a:srgbClr val="0070C0"/>
                </a:solidFill>
                <a:effectLst/>
                <a:latin typeface="Roboto"/>
              </a:rPr>
              <a:t> is a vasodilator, meaning it relaxes the inner muscles of your </a:t>
            </a:r>
            <a:r>
              <a:rPr lang="en-US" i="0" dirty="0">
                <a:solidFill>
                  <a:srgbClr val="0070C0"/>
                </a:solidFill>
                <a:effectLst/>
                <a:latin typeface="Roboto"/>
              </a:rPr>
              <a:t>blood</a:t>
            </a:r>
            <a:r>
              <a:rPr lang="en-US" b="0" i="0" dirty="0">
                <a:solidFill>
                  <a:srgbClr val="0070C0"/>
                </a:solidFill>
                <a:effectLst/>
                <a:latin typeface="Roboto"/>
              </a:rPr>
              <a:t> vessels, causing the vessels to widen. In this way, </a:t>
            </a:r>
            <a:r>
              <a:rPr lang="en-US" i="0" dirty="0">
                <a:solidFill>
                  <a:srgbClr val="0070C0"/>
                </a:solidFill>
                <a:effectLst/>
                <a:latin typeface="Roboto"/>
              </a:rPr>
              <a:t>nitric oxide increases blood flow and lowers blood pressure</a:t>
            </a:r>
            <a:endParaRPr lang="en-US" dirty="0">
              <a:solidFill>
                <a:srgbClr val="0070C0"/>
              </a:solidFill>
            </a:endParaRPr>
          </a:p>
        </p:txBody>
      </p:sp>
    </p:spTree>
    <p:extLst>
      <p:ext uri="{BB962C8B-B14F-4D97-AF65-F5344CB8AC3E}">
        <p14:creationId xmlns:p14="http://schemas.microsoft.com/office/powerpoint/2010/main" val="30996150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D9440-2156-465E-A60D-9DC5E773513D}"/>
              </a:ext>
            </a:extLst>
          </p:cNvPr>
          <p:cNvSpPr>
            <a:spLocks noGrp="1"/>
          </p:cNvSpPr>
          <p:nvPr>
            <p:ph type="title" idx="4294967295"/>
          </p:nvPr>
        </p:nvSpPr>
        <p:spPr>
          <a:xfrm>
            <a:off x="4456299" y="792411"/>
            <a:ext cx="4816475" cy="1138238"/>
          </a:xfrm>
        </p:spPr>
        <p:txBody>
          <a:bodyPr>
            <a:normAutofit/>
          </a:bodyPr>
          <a:lstStyle/>
          <a:p>
            <a:r>
              <a:rPr lang="en-US" sz="3600" b="1" dirty="0">
                <a:solidFill>
                  <a:srgbClr val="0070C0"/>
                </a:solidFill>
                <a:latin typeface="+mn-lt"/>
              </a:rPr>
              <a:t>Nitric Oxide Decline </a:t>
            </a:r>
          </a:p>
        </p:txBody>
      </p:sp>
      <p:sp>
        <p:nvSpPr>
          <p:cNvPr id="6" name="Content Placeholder 5">
            <a:extLst>
              <a:ext uri="{FF2B5EF4-FFF2-40B4-BE49-F238E27FC236}">
                <a16:creationId xmlns:a16="http://schemas.microsoft.com/office/drawing/2014/main" id="{EAA7DE23-C703-4394-A2D1-D5C54618F42A}"/>
              </a:ext>
            </a:extLst>
          </p:cNvPr>
          <p:cNvSpPr>
            <a:spLocks noGrp="1"/>
          </p:cNvSpPr>
          <p:nvPr>
            <p:ph sz="half" idx="4294967295"/>
          </p:nvPr>
        </p:nvSpPr>
        <p:spPr>
          <a:xfrm>
            <a:off x="7332266" y="1847344"/>
            <a:ext cx="4435366" cy="870845"/>
          </a:xfrm>
        </p:spPr>
        <p:txBody>
          <a:bodyPr>
            <a:normAutofit fontScale="92500" lnSpcReduction="10000"/>
          </a:bodyPr>
          <a:lstStyle/>
          <a:p>
            <a:pPr marL="0" indent="0" algn="ctr">
              <a:lnSpc>
                <a:spcPct val="100000"/>
              </a:lnSpc>
              <a:buNone/>
            </a:pPr>
            <a:r>
              <a:rPr lang="en-US" sz="3000" dirty="0">
                <a:solidFill>
                  <a:srgbClr val="E61C76"/>
                </a:solidFill>
                <a:latin typeface="+mn-lt"/>
              </a:rPr>
              <a:t>Progression of </a:t>
            </a:r>
            <a:br>
              <a:rPr lang="en-US" sz="3000" dirty="0">
                <a:solidFill>
                  <a:srgbClr val="E61C76"/>
                </a:solidFill>
                <a:latin typeface="+mn-lt"/>
              </a:rPr>
            </a:br>
            <a:r>
              <a:rPr lang="en-US" sz="3000" dirty="0">
                <a:solidFill>
                  <a:srgbClr val="E61C76"/>
                </a:solidFill>
                <a:latin typeface="+mn-lt"/>
              </a:rPr>
              <a:t>Endothelial Dysfunction</a:t>
            </a:r>
          </a:p>
          <a:p>
            <a:pPr algn="ctr"/>
            <a:endParaRPr lang="en-US" dirty="0"/>
          </a:p>
        </p:txBody>
      </p:sp>
      <p:pic>
        <p:nvPicPr>
          <p:cNvPr id="7" name="Content Placeholder 11">
            <a:extLst>
              <a:ext uri="{FF2B5EF4-FFF2-40B4-BE49-F238E27FC236}">
                <a16:creationId xmlns:a16="http://schemas.microsoft.com/office/drawing/2014/main" id="{083F0127-0C4F-48D7-B24F-A06ECA3311D8}"/>
              </a:ext>
            </a:extLst>
          </p:cNvPr>
          <p:cNvPicPr>
            <a:picLocks noChangeAspect="1"/>
          </p:cNvPicPr>
          <p:nvPr/>
        </p:nvPicPr>
        <p:blipFill rotWithShape="1">
          <a:blip r:embed="rId2"/>
          <a:srcRect l="1894" t="3060" r="1903" b="3165"/>
          <a:stretch/>
        </p:blipFill>
        <p:spPr>
          <a:xfrm>
            <a:off x="7484807" y="3039811"/>
            <a:ext cx="3959971" cy="2560140"/>
          </a:xfrm>
          <a:prstGeom prst="rect">
            <a:avLst/>
          </a:prstGeom>
        </p:spPr>
      </p:pic>
      <p:sp>
        <p:nvSpPr>
          <p:cNvPr id="4" name="Rectangle 3">
            <a:extLst>
              <a:ext uri="{FF2B5EF4-FFF2-40B4-BE49-F238E27FC236}">
                <a16:creationId xmlns:a16="http://schemas.microsoft.com/office/drawing/2014/main" id="{C08C4988-C90C-7941-85E5-71AECE8972A9}"/>
              </a:ext>
            </a:extLst>
          </p:cNvPr>
          <p:cNvSpPr/>
          <p:nvPr/>
        </p:nvSpPr>
        <p:spPr>
          <a:xfrm>
            <a:off x="7102643" y="1764141"/>
            <a:ext cx="4739733" cy="4108010"/>
          </a:xfrm>
          <a:prstGeom prst="rect">
            <a:avLst/>
          </a:prstGeom>
          <a:noFill/>
          <a:ln w="25400">
            <a:solidFill>
              <a:srgbClr val="005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3ADCC91E-A695-49C5-AD5C-C901998C80C8}"/>
              </a:ext>
            </a:extLst>
          </p:cNvPr>
          <p:cNvGrpSpPr/>
          <p:nvPr/>
        </p:nvGrpSpPr>
        <p:grpSpPr>
          <a:xfrm>
            <a:off x="1261669" y="1764141"/>
            <a:ext cx="4561332" cy="4108008"/>
            <a:chOff x="6528122" y="422149"/>
            <a:chExt cx="5162310" cy="4311889"/>
          </a:xfrm>
        </p:grpSpPr>
        <p:pic>
          <p:nvPicPr>
            <p:cNvPr id="10" name="Picture 9">
              <a:extLst>
                <a:ext uri="{FF2B5EF4-FFF2-40B4-BE49-F238E27FC236}">
                  <a16:creationId xmlns:a16="http://schemas.microsoft.com/office/drawing/2014/main" id="{59C66A30-5829-4B6C-A866-2DA73EDC2919}"/>
                </a:ext>
              </a:extLst>
            </p:cNvPr>
            <p:cNvPicPr>
              <a:picLocks noChangeAspect="1"/>
            </p:cNvPicPr>
            <p:nvPr/>
          </p:nvPicPr>
          <p:blipFill rotWithShape="1">
            <a:blip r:embed="rId3"/>
            <a:srcRect t="8462" r="6723" b="1697"/>
            <a:stretch/>
          </p:blipFill>
          <p:spPr>
            <a:xfrm>
              <a:off x="7139322" y="1512415"/>
              <a:ext cx="3931485" cy="3048832"/>
            </a:xfrm>
            <a:prstGeom prst="rect">
              <a:avLst/>
            </a:prstGeom>
          </p:spPr>
        </p:pic>
        <p:sp>
          <p:nvSpPr>
            <p:cNvPr id="11" name="Rectangle 10">
              <a:extLst>
                <a:ext uri="{FF2B5EF4-FFF2-40B4-BE49-F238E27FC236}">
                  <a16:creationId xmlns:a16="http://schemas.microsoft.com/office/drawing/2014/main" id="{61623BF7-60CD-4C3C-A43E-6D467E931F5F}"/>
                </a:ext>
              </a:extLst>
            </p:cNvPr>
            <p:cNvSpPr/>
            <p:nvPr/>
          </p:nvSpPr>
          <p:spPr>
            <a:xfrm>
              <a:off x="6528122" y="422149"/>
              <a:ext cx="5162310" cy="4311889"/>
            </a:xfrm>
            <a:prstGeom prst="rect">
              <a:avLst/>
            </a:prstGeom>
            <a:noFill/>
            <a:ln w="25400">
              <a:solidFill>
                <a:srgbClr val="005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1CA18F13-B1AD-4868-925C-E4E09F273AC5}"/>
              </a:ext>
            </a:extLst>
          </p:cNvPr>
          <p:cNvSpPr txBox="1"/>
          <p:nvPr/>
        </p:nvSpPr>
        <p:spPr>
          <a:xfrm>
            <a:off x="1777139" y="1839937"/>
            <a:ext cx="3473795" cy="954107"/>
          </a:xfrm>
          <a:prstGeom prst="rect">
            <a:avLst/>
          </a:prstGeom>
          <a:noFill/>
        </p:spPr>
        <p:txBody>
          <a:bodyPr wrap="square">
            <a:spAutoFit/>
          </a:bodyPr>
          <a:lstStyle/>
          <a:p>
            <a:pPr marL="0" indent="0" algn="ctr">
              <a:buNone/>
            </a:pPr>
            <a:r>
              <a:rPr lang="en-US" sz="2800" dirty="0">
                <a:solidFill>
                  <a:srgbClr val="E61C76"/>
                </a:solidFill>
              </a:rPr>
              <a:t>Nitric Oxide Decline</a:t>
            </a:r>
            <a:br>
              <a:rPr lang="en-US" sz="2800" dirty="0">
                <a:solidFill>
                  <a:srgbClr val="E61C76"/>
                </a:solidFill>
              </a:rPr>
            </a:br>
            <a:r>
              <a:rPr lang="en-US" sz="2800" dirty="0">
                <a:solidFill>
                  <a:srgbClr val="E61C76"/>
                </a:solidFill>
              </a:rPr>
              <a:t>with Age</a:t>
            </a:r>
          </a:p>
        </p:txBody>
      </p:sp>
    </p:spTree>
    <p:extLst>
      <p:ext uri="{BB962C8B-B14F-4D97-AF65-F5344CB8AC3E}">
        <p14:creationId xmlns:p14="http://schemas.microsoft.com/office/powerpoint/2010/main" val="3152613305"/>
      </p:ext>
    </p:extLst>
  </p:cSld>
  <p:clrMapOvr>
    <a:masterClrMapping/>
  </p:clrMapOvr>
  <mc:AlternateContent xmlns:mc="http://schemas.openxmlformats.org/markup-compatibility/2006" xmlns:p14="http://schemas.microsoft.com/office/powerpoint/2010/main">
    <mc:Choice Requires="p14">
      <p:transition spd="slow" p14:dur="2000" advTm="55829"/>
    </mc:Choice>
    <mc:Fallback xmlns="">
      <p:transition spd="slow" advTm="55829"/>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CDB8A20-7F64-493A-8A74-AFEE64B263B5}"/>
              </a:ext>
            </a:extLst>
          </p:cNvPr>
          <p:cNvSpPr txBox="1">
            <a:spLocks/>
          </p:cNvSpPr>
          <p:nvPr/>
        </p:nvSpPr>
        <p:spPr>
          <a:xfrm>
            <a:off x="597105" y="1597711"/>
            <a:ext cx="10997789"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70C0"/>
                </a:solidFill>
              </a:rPr>
              <a:t>Diabetic Peripheral Neuropathy (DPN), in particular, is a common complication of diabetes.  70% of diabetics develop DPN within 5 years and almost all will develop DPN after 5 years.</a:t>
            </a:r>
          </a:p>
          <a:p>
            <a:pPr marL="0" indent="0">
              <a:buNone/>
            </a:pPr>
            <a:endParaRPr lang="en-US" sz="2400" dirty="0">
              <a:solidFill>
                <a:srgbClr val="0070C0"/>
              </a:solidFill>
            </a:endParaRPr>
          </a:p>
          <a:p>
            <a:pPr marL="0" indent="0">
              <a:buNone/>
            </a:pPr>
            <a:r>
              <a:rPr lang="en-US" sz="2400" dirty="0">
                <a:solidFill>
                  <a:srgbClr val="0070C0"/>
                </a:solidFill>
              </a:rPr>
              <a:t>Nitric Oxide (NO) is implicated in the etiology of neuropathy and neuropathy linked complications in at least 2 ways:</a:t>
            </a:r>
          </a:p>
          <a:p>
            <a:pPr marL="0" indent="0">
              <a:buNone/>
            </a:pPr>
            <a:endParaRPr lang="en-US" sz="2400" dirty="0">
              <a:solidFill>
                <a:srgbClr val="0070C0"/>
              </a:solidFill>
            </a:endParaRPr>
          </a:p>
          <a:p>
            <a:pPr marL="457200" indent="-457200">
              <a:buAutoNum type="arabicParenR"/>
            </a:pPr>
            <a:r>
              <a:rPr lang="en-US" sz="2400" dirty="0">
                <a:solidFill>
                  <a:srgbClr val="0070C0"/>
                </a:solidFill>
              </a:rPr>
              <a:t>Impaired blood flow</a:t>
            </a:r>
          </a:p>
          <a:p>
            <a:pPr marL="457200" indent="-457200">
              <a:buAutoNum type="arabicParenR"/>
            </a:pPr>
            <a:r>
              <a:rPr lang="en-US" sz="2400" dirty="0">
                <a:solidFill>
                  <a:srgbClr val="0070C0"/>
                </a:solidFill>
              </a:rPr>
              <a:t>NO is a neurotransmitter in some autonomic fibers</a:t>
            </a:r>
          </a:p>
        </p:txBody>
      </p:sp>
    </p:spTree>
    <p:extLst>
      <p:ext uri="{BB962C8B-B14F-4D97-AF65-F5344CB8AC3E}">
        <p14:creationId xmlns:p14="http://schemas.microsoft.com/office/powerpoint/2010/main" val="175944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82B54D-2045-A948-A64A-209672E80ACF}"/>
              </a:ext>
            </a:extLst>
          </p:cNvPr>
          <p:cNvSpPr/>
          <p:nvPr/>
        </p:nvSpPr>
        <p:spPr>
          <a:xfrm>
            <a:off x="0" y="5671915"/>
            <a:ext cx="12192000" cy="255722"/>
          </a:xfrm>
          <a:prstGeom prst="rect">
            <a:avLst/>
          </a:prstGeom>
          <a:solidFill>
            <a:srgbClr val="005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0996BA-E1BE-634B-A424-794A756E116D}"/>
              </a:ext>
            </a:extLst>
          </p:cNvPr>
          <p:cNvPicPr>
            <a:picLocks noChangeAspect="1"/>
          </p:cNvPicPr>
          <p:nvPr/>
        </p:nvPicPr>
        <p:blipFill rotWithShape="1">
          <a:blip r:embed="rId3"/>
          <a:srcRect t="32316" b="6215"/>
          <a:stretch/>
        </p:blipFill>
        <p:spPr>
          <a:xfrm>
            <a:off x="4855296" y="2862781"/>
            <a:ext cx="4538960" cy="2790050"/>
          </a:xfrm>
          <a:prstGeom prst="rect">
            <a:avLst/>
          </a:prstGeom>
        </p:spPr>
      </p:pic>
      <p:pic>
        <p:nvPicPr>
          <p:cNvPr id="4" name="Picture 3">
            <a:extLst>
              <a:ext uri="{FF2B5EF4-FFF2-40B4-BE49-F238E27FC236}">
                <a16:creationId xmlns:a16="http://schemas.microsoft.com/office/drawing/2014/main" id="{EF39574C-0E4C-8F41-96FE-A1CC04B92FE5}"/>
              </a:ext>
            </a:extLst>
          </p:cNvPr>
          <p:cNvPicPr>
            <a:picLocks noChangeAspect="1"/>
          </p:cNvPicPr>
          <p:nvPr/>
        </p:nvPicPr>
        <p:blipFill>
          <a:blip r:embed="rId4"/>
          <a:stretch>
            <a:fillRect/>
          </a:stretch>
        </p:blipFill>
        <p:spPr>
          <a:xfrm>
            <a:off x="2121480" y="1245690"/>
            <a:ext cx="1398268" cy="1924756"/>
          </a:xfrm>
          <a:prstGeom prst="rect">
            <a:avLst/>
          </a:prstGeom>
        </p:spPr>
      </p:pic>
      <p:pic>
        <p:nvPicPr>
          <p:cNvPr id="5" name="Picture 4">
            <a:extLst>
              <a:ext uri="{FF2B5EF4-FFF2-40B4-BE49-F238E27FC236}">
                <a16:creationId xmlns:a16="http://schemas.microsoft.com/office/drawing/2014/main" id="{738D42CB-0B93-FA46-B4C8-02D0A08C9CA8}"/>
              </a:ext>
            </a:extLst>
          </p:cNvPr>
          <p:cNvPicPr>
            <a:picLocks noChangeAspect="1"/>
          </p:cNvPicPr>
          <p:nvPr/>
        </p:nvPicPr>
        <p:blipFill rotWithShape="1">
          <a:blip r:embed="rId5"/>
          <a:srcRect b="37258"/>
          <a:stretch/>
        </p:blipFill>
        <p:spPr>
          <a:xfrm>
            <a:off x="1958708" y="3545378"/>
            <a:ext cx="1674794" cy="1924756"/>
          </a:xfrm>
          <a:prstGeom prst="rect">
            <a:avLst/>
          </a:prstGeom>
        </p:spPr>
      </p:pic>
      <p:sp>
        <p:nvSpPr>
          <p:cNvPr id="6" name="Title 1">
            <a:extLst>
              <a:ext uri="{FF2B5EF4-FFF2-40B4-BE49-F238E27FC236}">
                <a16:creationId xmlns:a16="http://schemas.microsoft.com/office/drawing/2014/main" id="{3FF53655-A8C3-7140-9DBE-DD90FC3599A8}"/>
              </a:ext>
            </a:extLst>
          </p:cNvPr>
          <p:cNvSpPr txBox="1">
            <a:spLocks/>
          </p:cNvSpPr>
          <p:nvPr/>
        </p:nvSpPr>
        <p:spPr>
          <a:xfrm>
            <a:off x="3665870" y="1058224"/>
            <a:ext cx="6917813" cy="906463"/>
          </a:xfrm>
          <a:prstGeom prst="rect">
            <a:avLst/>
          </a:prstGeom>
        </p:spPr>
        <p:txBody>
          <a:bodyPr/>
          <a:lstStyle>
            <a:lvl1pPr algn="l" defTabSz="914400" rtl="0" eaLnBrk="1" latinLnBrk="0" hangingPunct="1">
              <a:lnSpc>
                <a:spcPct val="90000"/>
              </a:lnSpc>
              <a:spcBef>
                <a:spcPct val="0"/>
              </a:spcBef>
              <a:buNone/>
              <a:defRPr sz="4000" kern="1200">
                <a:solidFill>
                  <a:srgbClr val="005261"/>
                </a:solidFill>
                <a:latin typeface="Century Gothic" panose="020B0502020202020204" pitchFamily="34" charset="0"/>
                <a:ea typeface="+mj-ea"/>
                <a:cs typeface="+mj-cs"/>
              </a:defRPr>
            </a:lvl1pPr>
          </a:lstStyle>
          <a:p>
            <a:pPr algn="ctr"/>
            <a:r>
              <a:rPr lang="en-US" sz="3600" b="1" dirty="0">
                <a:latin typeface="+mn-lt"/>
              </a:rPr>
              <a:t>REALLY…Empowering Our Patients </a:t>
            </a:r>
          </a:p>
          <a:p>
            <a:pPr algn="ctr"/>
            <a:r>
              <a:rPr lang="en-US" sz="3600" b="1" dirty="0">
                <a:latin typeface="+mn-lt"/>
              </a:rPr>
              <a:t>Testing Not Guessing </a:t>
            </a:r>
          </a:p>
          <a:p>
            <a:pPr algn="ctr"/>
            <a:endParaRPr lang="en-US" dirty="0"/>
          </a:p>
        </p:txBody>
      </p:sp>
      <p:grpSp>
        <p:nvGrpSpPr>
          <p:cNvPr id="12" name="Group 11">
            <a:extLst>
              <a:ext uri="{FF2B5EF4-FFF2-40B4-BE49-F238E27FC236}">
                <a16:creationId xmlns:a16="http://schemas.microsoft.com/office/drawing/2014/main" id="{F6E7D1A0-C49B-6D43-B107-0411C2993F87}"/>
              </a:ext>
            </a:extLst>
          </p:cNvPr>
          <p:cNvGrpSpPr/>
          <p:nvPr/>
        </p:nvGrpSpPr>
        <p:grpSpPr>
          <a:xfrm>
            <a:off x="5184318" y="2176699"/>
            <a:ext cx="672397" cy="672397"/>
            <a:chOff x="2935998" y="3229001"/>
            <a:chExt cx="672397" cy="672397"/>
          </a:xfrm>
        </p:grpSpPr>
        <p:sp>
          <p:nvSpPr>
            <p:cNvPr id="11" name="Oval 10">
              <a:extLst>
                <a:ext uri="{FF2B5EF4-FFF2-40B4-BE49-F238E27FC236}">
                  <a16:creationId xmlns:a16="http://schemas.microsoft.com/office/drawing/2014/main" id="{3D307956-57F1-7D44-9DC5-959529C18FFC}"/>
                </a:ext>
              </a:extLst>
            </p:cNvPr>
            <p:cNvSpPr/>
            <p:nvPr/>
          </p:nvSpPr>
          <p:spPr>
            <a:xfrm>
              <a:off x="2935998" y="3229001"/>
              <a:ext cx="672397" cy="672397"/>
            </a:xfrm>
            <a:prstGeom prst="ellipse">
              <a:avLst/>
            </a:prstGeom>
            <a:solidFill>
              <a:srgbClr val="E61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FD96A9-7B9F-C346-B474-2223C82819F0}"/>
                </a:ext>
              </a:extLst>
            </p:cNvPr>
            <p:cNvSpPr/>
            <p:nvPr/>
          </p:nvSpPr>
          <p:spPr>
            <a:xfrm>
              <a:off x="2999028" y="3313623"/>
              <a:ext cx="609367" cy="492443"/>
            </a:xfrm>
            <a:prstGeom prst="rect">
              <a:avLst/>
            </a:prstGeom>
          </p:spPr>
          <p:txBody>
            <a:bodyPr wrap="square">
              <a:spAutoFit/>
            </a:bodyPr>
            <a:lstStyle/>
            <a:p>
              <a:r>
                <a:rPr lang="en-US" sz="2600" dirty="0">
                  <a:solidFill>
                    <a:schemeClr val="bg1"/>
                  </a:solidFill>
                  <a:latin typeface="Century Gothic" panose="020B0502020202020204" pitchFamily="34" charset="0"/>
                </a:rPr>
                <a:t>#1</a:t>
              </a:r>
            </a:p>
          </p:txBody>
        </p:sp>
      </p:grpSp>
      <p:grpSp>
        <p:nvGrpSpPr>
          <p:cNvPr id="14" name="Group 13">
            <a:extLst>
              <a:ext uri="{FF2B5EF4-FFF2-40B4-BE49-F238E27FC236}">
                <a16:creationId xmlns:a16="http://schemas.microsoft.com/office/drawing/2014/main" id="{318778D1-7C28-D644-94CB-EF4F3EABEF4D}"/>
              </a:ext>
            </a:extLst>
          </p:cNvPr>
          <p:cNvGrpSpPr/>
          <p:nvPr/>
        </p:nvGrpSpPr>
        <p:grpSpPr>
          <a:xfrm>
            <a:off x="6798944" y="2154578"/>
            <a:ext cx="672397" cy="672397"/>
            <a:chOff x="2977878" y="3223647"/>
            <a:chExt cx="672397" cy="672397"/>
          </a:xfrm>
        </p:grpSpPr>
        <p:sp>
          <p:nvSpPr>
            <p:cNvPr id="15" name="Oval 14">
              <a:extLst>
                <a:ext uri="{FF2B5EF4-FFF2-40B4-BE49-F238E27FC236}">
                  <a16:creationId xmlns:a16="http://schemas.microsoft.com/office/drawing/2014/main" id="{B44D7D40-B650-F248-AB1D-78650059A592}"/>
                </a:ext>
              </a:extLst>
            </p:cNvPr>
            <p:cNvSpPr/>
            <p:nvPr/>
          </p:nvSpPr>
          <p:spPr>
            <a:xfrm>
              <a:off x="2977878" y="3223647"/>
              <a:ext cx="672397" cy="672397"/>
            </a:xfrm>
            <a:prstGeom prst="ellipse">
              <a:avLst/>
            </a:prstGeom>
            <a:solidFill>
              <a:srgbClr val="E61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EE6DCD-03D6-B542-AA7B-C228DE6688B5}"/>
                </a:ext>
              </a:extLst>
            </p:cNvPr>
            <p:cNvSpPr/>
            <p:nvPr/>
          </p:nvSpPr>
          <p:spPr>
            <a:xfrm>
              <a:off x="2999028" y="3313623"/>
              <a:ext cx="609367" cy="492443"/>
            </a:xfrm>
            <a:prstGeom prst="rect">
              <a:avLst/>
            </a:prstGeom>
          </p:spPr>
          <p:txBody>
            <a:bodyPr wrap="square">
              <a:spAutoFit/>
            </a:bodyPr>
            <a:lstStyle/>
            <a:p>
              <a:r>
                <a:rPr lang="en-US" sz="2600" dirty="0">
                  <a:solidFill>
                    <a:schemeClr val="bg1"/>
                  </a:solidFill>
                  <a:latin typeface="Century Gothic" panose="020B0502020202020204" pitchFamily="34" charset="0"/>
                </a:rPr>
                <a:t>#2</a:t>
              </a:r>
            </a:p>
          </p:txBody>
        </p:sp>
      </p:grpSp>
      <p:grpSp>
        <p:nvGrpSpPr>
          <p:cNvPr id="17" name="Group 16">
            <a:extLst>
              <a:ext uri="{FF2B5EF4-FFF2-40B4-BE49-F238E27FC236}">
                <a16:creationId xmlns:a16="http://schemas.microsoft.com/office/drawing/2014/main" id="{75A994CD-76AD-7F41-BB4A-A91C3740D38A}"/>
              </a:ext>
            </a:extLst>
          </p:cNvPr>
          <p:cNvGrpSpPr/>
          <p:nvPr/>
        </p:nvGrpSpPr>
        <p:grpSpPr>
          <a:xfrm>
            <a:off x="8345254" y="2176699"/>
            <a:ext cx="672397" cy="672397"/>
            <a:chOff x="2977878" y="3223647"/>
            <a:chExt cx="672397" cy="672397"/>
          </a:xfrm>
        </p:grpSpPr>
        <p:sp>
          <p:nvSpPr>
            <p:cNvPr id="18" name="Oval 17">
              <a:extLst>
                <a:ext uri="{FF2B5EF4-FFF2-40B4-BE49-F238E27FC236}">
                  <a16:creationId xmlns:a16="http://schemas.microsoft.com/office/drawing/2014/main" id="{F8271E60-7446-1841-806A-FD70EFC4B803}"/>
                </a:ext>
              </a:extLst>
            </p:cNvPr>
            <p:cNvSpPr/>
            <p:nvPr/>
          </p:nvSpPr>
          <p:spPr>
            <a:xfrm>
              <a:off x="2977878" y="3223647"/>
              <a:ext cx="672397" cy="672397"/>
            </a:xfrm>
            <a:prstGeom prst="ellipse">
              <a:avLst/>
            </a:prstGeom>
            <a:solidFill>
              <a:srgbClr val="E61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DF00419-35AE-BB41-9309-100ED830C9A6}"/>
                </a:ext>
              </a:extLst>
            </p:cNvPr>
            <p:cNvSpPr/>
            <p:nvPr/>
          </p:nvSpPr>
          <p:spPr>
            <a:xfrm>
              <a:off x="2999028" y="3313623"/>
              <a:ext cx="609367" cy="492443"/>
            </a:xfrm>
            <a:prstGeom prst="rect">
              <a:avLst/>
            </a:prstGeom>
          </p:spPr>
          <p:txBody>
            <a:bodyPr wrap="square">
              <a:spAutoFit/>
            </a:bodyPr>
            <a:lstStyle/>
            <a:p>
              <a:r>
                <a:rPr lang="en-US" sz="2600" dirty="0">
                  <a:solidFill>
                    <a:schemeClr val="bg1"/>
                  </a:solidFill>
                  <a:latin typeface="Century Gothic" panose="020B0502020202020204" pitchFamily="34" charset="0"/>
                </a:rPr>
                <a:t>#3</a:t>
              </a:r>
            </a:p>
          </p:txBody>
        </p:sp>
      </p:grpSp>
      <p:sp>
        <p:nvSpPr>
          <p:cNvPr id="24" name="Rectangle 23">
            <a:extLst>
              <a:ext uri="{FF2B5EF4-FFF2-40B4-BE49-F238E27FC236}">
                <a16:creationId xmlns:a16="http://schemas.microsoft.com/office/drawing/2014/main" id="{89212FFD-D550-E844-982A-74A6F324E893}"/>
              </a:ext>
            </a:extLst>
          </p:cNvPr>
          <p:cNvSpPr/>
          <p:nvPr/>
        </p:nvSpPr>
        <p:spPr>
          <a:xfrm>
            <a:off x="0" y="1058224"/>
            <a:ext cx="254000" cy="4613691"/>
          </a:xfrm>
          <a:prstGeom prst="rect">
            <a:avLst/>
          </a:prstGeom>
          <a:solidFill>
            <a:srgbClr val="E61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054486"/>
      </p:ext>
    </p:extLst>
  </p:cSld>
  <p:clrMapOvr>
    <a:masterClrMapping/>
  </p:clrMapOvr>
  <mc:AlternateContent xmlns:mc="http://schemas.openxmlformats.org/markup-compatibility/2006" xmlns:p14="http://schemas.microsoft.com/office/powerpoint/2010/main">
    <mc:Choice Requires="p14">
      <p:transition spd="slow" p14:dur="2000" advTm="119891"/>
    </mc:Choice>
    <mc:Fallback xmlns="">
      <p:transition spd="slow" advTm="119891"/>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4659D3E2-DFA2-4F8B-BB71-DC3E0A9ED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787" y="1007997"/>
            <a:ext cx="4547636" cy="4547636"/>
          </a:xfrm>
          <a:prstGeom prst="rect">
            <a:avLst/>
          </a:prstGeom>
        </p:spPr>
      </p:pic>
      <p:pic>
        <p:nvPicPr>
          <p:cNvPr id="4" name="Picture 3">
            <a:extLst>
              <a:ext uri="{FF2B5EF4-FFF2-40B4-BE49-F238E27FC236}">
                <a16:creationId xmlns:a16="http://schemas.microsoft.com/office/drawing/2014/main" id="{B8578EE1-1CCD-4D74-BAC7-B89897FE8C29}"/>
              </a:ext>
            </a:extLst>
          </p:cNvPr>
          <p:cNvPicPr>
            <a:picLocks noChangeAspect="1"/>
          </p:cNvPicPr>
          <p:nvPr/>
        </p:nvPicPr>
        <p:blipFill rotWithShape="1">
          <a:blip r:embed="rId3"/>
          <a:srcRect l="41126" t="1712" r="1671" b="2032"/>
          <a:stretch/>
        </p:blipFill>
        <p:spPr>
          <a:xfrm>
            <a:off x="6926846" y="1608756"/>
            <a:ext cx="2795099" cy="3784737"/>
          </a:xfrm>
          <a:prstGeom prst="rect">
            <a:avLst/>
          </a:prstGeom>
        </p:spPr>
      </p:pic>
    </p:spTree>
    <p:extLst>
      <p:ext uri="{BB962C8B-B14F-4D97-AF65-F5344CB8AC3E}">
        <p14:creationId xmlns:p14="http://schemas.microsoft.com/office/powerpoint/2010/main" val="882106395"/>
      </p:ext>
    </p:extLst>
  </p:cSld>
  <p:clrMapOvr>
    <a:masterClrMapping/>
  </p:clrMapOvr>
  <mc:AlternateContent xmlns:mc="http://schemas.openxmlformats.org/markup-compatibility/2006" xmlns:p14="http://schemas.microsoft.com/office/powerpoint/2010/main">
    <mc:Choice Requires="p14">
      <p:transition spd="slow" p14:dur="2000" advTm="53855"/>
    </mc:Choice>
    <mc:Fallback xmlns="">
      <p:transition spd="slow" advTm="5385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7146-88CD-4F0B-9862-B6D37AA158A4}"/>
              </a:ext>
            </a:extLst>
          </p:cNvPr>
          <p:cNvSpPr>
            <a:spLocks noGrp="1"/>
          </p:cNvSpPr>
          <p:nvPr>
            <p:ph type="title"/>
          </p:nvPr>
        </p:nvSpPr>
        <p:spPr>
          <a:xfrm>
            <a:off x="838200" y="764934"/>
            <a:ext cx="10515600" cy="1325563"/>
          </a:xfrm>
        </p:spPr>
        <p:txBody>
          <a:bodyPr>
            <a:normAutofit fontScale="90000"/>
          </a:bodyPr>
          <a:lstStyle/>
          <a:p>
            <a:pPr algn="ctr"/>
            <a:r>
              <a:rPr lang="en-US" sz="6600" dirty="0">
                <a:solidFill>
                  <a:srgbClr val="0070C0"/>
                </a:solidFill>
              </a:rPr>
              <a:t>  </a:t>
            </a:r>
            <a:r>
              <a:rPr lang="en-US" b="1" dirty="0">
                <a:solidFill>
                  <a:srgbClr val="0070C0"/>
                </a:solidFill>
              </a:rPr>
              <a:t>Pain Radiating Into The Hips, Legs, and Feet</a:t>
            </a:r>
          </a:p>
        </p:txBody>
      </p:sp>
      <p:pic>
        <p:nvPicPr>
          <p:cNvPr id="5" name="Picture 4">
            <a:extLst>
              <a:ext uri="{FF2B5EF4-FFF2-40B4-BE49-F238E27FC236}">
                <a16:creationId xmlns:a16="http://schemas.microsoft.com/office/drawing/2014/main" id="{94F7288D-4B79-46CA-AC10-08CA30908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752" y="2416628"/>
            <a:ext cx="2828206" cy="3456061"/>
          </a:xfrm>
          <a:prstGeom prst="rect">
            <a:avLst/>
          </a:prstGeom>
        </p:spPr>
      </p:pic>
      <p:pic>
        <p:nvPicPr>
          <p:cNvPr id="7" name="Picture 6">
            <a:extLst>
              <a:ext uri="{FF2B5EF4-FFF2-40B4-BE49-F238E27FC236}">
                <a16:creationId xmlns:a16="http://schemas.microsoft.com/office/drawing/2014/main" id="{F8B0CF2E-13B7-4F37-90C2-F357BC982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343" y="2416628"/>
            <a:ext cx="3534219" cy="3456061"/>
          </a:xfrm>
          <a:prstGeom prst="rect">
            <a:avLst/>
          </a:prstGeom>
        </p:spPr>
      </p:pic>
    </p:spTree>
    <p:extLst>
      <p:ext uri="{BB962C8B-B14F-4D97-AF65-F5344CB8AC3E}">
        <p14:creationId xmlns:p14="http://schemas.microsoft.com/office/powerpoint/2010/main" val="148672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3345"/>
            <a:ext cx="10515600" cy="1325563"/>
          </a:xfrm>
        </p:spPr>
        <p:txBody>
          <a:bodyPr>
            <a:normAutofit/>
          </a:bodyPr>
          <a:lstStyle/>
          <a:p>
            <a:pPr algn="ctr"/>
            <a:r>
              <a:rPr lang="en-US" sz="4000" b="1" dirty="0">
                <a:solidFill>
                  <a:srgbClr val="0070C0"/>
                </a:solidFill>
                <a:cs typeface="Arial"/>
              </a:rPr>
              <a:t>Upper Extremity Pain?</a:t>
            </a:r>
          </a:p>
        </p:txBody>
      </p:sp>
      <p:pic>
        <p:nvPicPr>
          <p:cNvPr id="4" name="Content Placeholder 3"/>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b="6299"/>
          <a:stretch/>
        </p:blipFill>
        <p:spPr>
          <a:xfrm>
            <a:off x="8335554" y="2367642"/>
            <a:ext cx="3193980" cy="3525838"/>
          </a:xfrm>
        </p:spPr>
      </p:pic>
      <p:pic>
        <p:nvPicPr>
          <p:cNvPr id="5" name="Picture 4">
            <a:extLst>
              <a:ext uri="{FF2B5EF4-FFF2-40B4-BE49-F238E27FC236}">
                <a16:creationId xmlns:a16="http://schemas.microsoft.com/office/drawing/2014/main" id="{092D0FC4-BD05-4962-BEF8-006CF153E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579" y="3184989"/>
            <a:ext cx="3717654" cy="2697533"/>
          </a:xfrm>
          <a:prstGeom prst="rect">
            <a:avLst/>
          </a:prstGeom>
        </p:spPr>
      </p:pic>
      <p:pic>
        <p:nvPicPr>
          <p:cNvPr id="7" name="Picture 6">
            <a:extLst>
              <a:ext uri="{FF2B5EF4-FFF2-40B4-BE49-F238E27FC236}">
                <a16:creationId xmlns:a16="http://schemas.microsoft.com/office/drawing/2014/main" id="{128EC3E8-52A9-435E-8B71-9144F2365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29" y="1690688"/>
            <a:ext cx="4578579" cy="2697533"/>
          </a:xfrm>
          <a:prstGeom prst="rect">
            <a:avLst/>
          </a:prstGeom>
        </p:spPr>
      </p:pic>
    </p:spTree>
    <p:extLst>
      <p:ext uri="{BB962C8B-B14F-4D97-AF65-F5344CB8AC3E}">
        <p14:creationId xmlns:p14="http://schemas.microsoft.com/office/powerpoint/2010/main" val="75568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73339"/>
            <a:ext cx="10515600" cy="1325563"/>
          </a:xfrm>
        </p:spPr>
        <p:txBody>
          <a:bodyPr>
            <a:noAutofit/>
          </a:bodyPr>
          <a:lstStyle/>
          <a:p>
            <a:pPr algn="ctr"/>
            <a:r>
              <a:rPr lang="en-US" sz="4200" b="1" dirty="0">
                <a:solidFill>
                  <a:srgbClr val="0070C0"/>
                </a:solidFill>
                <a:cs typeface="Arial"/>
              </a:rPr>
              <a:t> </a:t>
            </a:r>
            <a:r>
              <a:rPr lang="en-US" sz="4000" b="1" dirty="0">
                <a:solidFill>
                  <a:srgbClr val="0070C0"/>
                </a:solidFill>
                <a:cs typeface="Arial"/>
              </a:rPr>
              <a:t>BACK and NECK PAIN?</a:t>
            </a:r>
          </a:p>
        </p:txBody>
      </p:sp>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126381" y="2351314"/>
            <a:ext cx="3844432" cy="3554624"/>
          </a:xfrm>
        </p:spPr>
      </p:pic>
      <p:pic>
        <p:nvPicPr>
          <p:cNvPr id="5" name="Picture 4">
            <a:extLst>
              <a:ext uri="{FF2B5EF4-FFF2-40B4-BE49-F238E27FC236}">
                <a16:creationId xmlns:a16="http://schemas.microsoft.com/office/drawing/2014/main" id="{1A24D751-3F01-434E-B36E-5BFBB2DC0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345354"/>
            <a:ext cx="3503154" cy="3560583"/>
          </a:xfrm>
          <a:prstGeom prst="rect">
            <a:avLst/>
          </a:prstGeom>
        </p:spPr>
      </p:pic>
    </p:spTree>
    <p:extLst>
      <p:ext uri="{BB962C8B-B14F-4D97-AF65-F5344CB8AC3E}">
        <p14:creationId xmlns:p14="http://schemas.microsoft.com/office/powerpoint/2010/main" val="272990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4.3|6.1|34.5|8|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956C41C-F12C-7C4D-95DB-32D2AF9A26C6}" vid="{CFC27F07-CA24-CC42-AE9E-58A8C719AB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D82396EEFDBB4C98FB23F8A285441F" ma:contentTypeVersion="11" ma:contentTypeDescription="Create a new document." ma:contentTypeScope="" ma:versionID="5c13a22db0285a5980662ea389d3a617">
  <xsd:schema xmlns:xsd="http://www.w3.org/2001/XMLSchema" xmlns:xs="http://www.w3.org/2001/XMLSchema" xmlns:p="http://schemas.microsoft.com/office/2006/metadata/properties" xmlns:ns2="502fb3df-5a06-40ca-9d2e-e76176209265" xmlns:ns3="8fec528b-ddee-46e1-99a2-0962d46385a1" targetNamespace="http://schemas.microsoft.com/office/2006/metadata/properties" ma:root="true" ma:fieldsID="18ad2834f8c2b233e69482bf9e875b53" ns2:_="" ns3:_="">
    <xsd:import namespace="502fb3df-5a06-40ca-9d2e-e76176209265"/>
    <xsd:import namespace="8fec528b-ddee-46e1-99a2-0962d46385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2fb3df-5a06-40ca-9d2e-e761762092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ec528b-ddee-46e1-99a2-0962d46385a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836854-BC13-4A15-BC5D-F8A80CE301B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DDAB15-C55E-4B75-8F90-D40CA2C5E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2fb3df-5a06-40ca-9d2e-e76176209265"/>
    <ds:schemaRef ds:uri="8fec528b-ddee-46e1-99a2-0962d46385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F4F74E-5DAD-4795-A71B-22485AEAA1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10244</TotalTime>
  <Words>3886</Words>
  <Application>Microsoft Office PowerPoint</Application>
  <PresentationFormat>Widescreen</PresentationFormat>
  <Paragraphs>409</Paragraphs>
  <Slides>65</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Arial Black</vt:lpstr>
      <vt:lpstr>Calibri</vt:lpstr>
      <vt:lpstr>Century Gothic</vt:lpstr>
      <vt:lpstr>Roboto</vt:lpstr>
      <vt:lpstr>Office Theme</vt:lpstr>
      <vt:lpstr>PowerPoint Presentation</vt:lpstr>
      <vt:lpstr>WHAT YOU CAN EXPECT:</vt:lpstr>
      <vt:lpstr>PowerPoint Presentation</vt:lpstr>
      <vt:lpstr>The Fact Is You Can Experience:</vt:lpstr>
      <vt:lpstr>WHAT ARE SOME OF YOUR SYMPTOMS? </vt:lpstr>
      <vt:lpstr>Numbness, Burning, or Cold Feet?</vt:lpstr>
      <vt:lpstr>  Pain Radiating Into The Hips, Legs, and Feet</vt:lpstr>
      <vt:lpstr>Upper Extremity Pain?</vt:lpstr>
      <vt:lpstr> BACK and NECK PAIN?</vt:lpstr>
      <vt:lpstr>After Today You Will Know:</vt:lpstr>
      <vt:lpstr>TOO MANY DRUGS!</vt:lpstr>
      <vt:lpstr>Are you tired of taking medications?</vt:lpstr>
      <vt:lpstr>THE U.S. SPENDS $3.3 TRILLION ON HEALTH CARE!</vt:lpstr>
      <vt:lpstr>2.5x The Other Economically Developed Countries</vt:lpstr>
      <vt:lpstr>ARE WE BETTER OR WORSE?</vt:lpstr>
      <vt:lpstr>LIFE EXPECTANCY?</vt:lpstr>
      <vt:lpstr>We are Seeing  Concerning Increases...</vt:lpstr>
      <vt:lpstr>Going Up or Down?</vt:lpstr>
      <vt:lpstr>OUTRAGEOUS!!!</vt:lpstr>
      <vt:lpstr>How Much Do We Spend On Health Care In The U.S.?</vt:lpstr>
      <vt:lpstr>WHY DO WE DO IT?</vt:lpstr>
      <vt:lpstr>The Disturbing Trend in Medicine</vt:lpstr>
      <vt:lpstr>Neurontin (Gabapentin) &amp; Lyrica </vt:lpstr>
      <vt:lpstr>Gabapentin, Lyrica, and Opioids</vt:lpstr>
      <vt:lpstr>PowerPoint Presentation</vt:lpstr>
      <vt:lpstr> Other Solutions: Injections </vt:lpstr>
      <vt:lpstr>Cortisone Injection Side-Effects</vt:lpstr>
      <vt:lpstr>PowerPoint Presentation</vt:lpstr>
      <vt:lpstr>Joint Replacement Surgery </vt:lpstr>
      <vt:lpstr>CAUSES?</vt:lpstr>
      <vt:lpstr>What Do You Do When The Light Flashes?</vt:lpstr>
      <vt:lpstr>7 Common Warning Signs that you have Neuropathy: </vt:lpstr>
      <vt:lpstr> Addressing The Causes of Peripheral Neuropathy </vt:lpstr>
      <vt:lpstr>What Is Nerve Damage?</vt:lpstr>
      <vt:lpstr>Extreme Dangers of Pain and Numbness</vt:lpstr>
      <vt:lpstr>PAIN CONDITIONS Address the Cause!</vt:lpstr>
      <vt:lpstr>Causes of Fibromyalgia</vt:lpstr>
      <vt:lpstr>Universal Joint and Body Pain?</vt:lpstr>
      <vt:lpstr>Options For Care</vt:lpstr>
      <vt:lpstr>Medical</vt:lpstr>
      <vt:lpstr>Many people have been told…</vt:lpstr>
      <vt:lpstr>Have you been told you’d have to live with it or nothing could be done?</vt:lpstr>
      <vt:lpstr>Best Type and Timing for Care</vt:lpstr>
      <vt:lpstr>Neuropathies and Joint Issues are a Progressive Disease</vt:lpstr>
      <vt:lpstr>Steps to recovery for Nerve, Joint, and Muscle Disease:</vt:lpstr>
      <vt:lpstr>5 STEPS TO RECOVERY</vt:lpstr>
      <vt:lpstr>Stabilize Subluxation Degeneration</vt:lpstr>
      <vt:lpstr>CLASS IV LASER THERAPY</vt:lpstr>
      <vt:lpstr>HOW LASERS WORK</vt:lpstr>
      <vt:lpstr>Laser Therapy: Repairing Damaged Nerve and Muscle Tissue</vt:lpstr>
      <vt:lpstr>Laser Use In Healthcare</vt:lpstr>
      <vt:lpstr>Laser in Traditional Medicine</vt:lpstr>
      <vt:lpstr>Why Doesn’t My Doctor Know About This?</vt:lpstr>
      <vt:lpstr>Imagine for a moment…</vt:lpstr>
      <vt:lpstr>WHO SHOULD COME SEE US IMMEDIATELY?</vt:lpstr>
      <vt:lpstr>Next Steps</vt:lpstr>
      <vt:lpstr>You will receive a….</vt:lpstr>
      <vt:lpstr> </vt:lpstr>
      <vt:lpstr>PowerPoint Presentation</vt:lpstr>
      <vt:lpstr>Why is N.O. Essential?</vt:lpstr>
      <vt:lpstr>BLOOD PRESURE</vt:lpstr>
      <vt:lpstr>Nitric Oxide Decline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McGuire</dc:creator>
  <cp:lastModifiedBy>Ryan Miller</cp:lastModifiedBy>
  <cp:revision>44</cp:revision>
  <dcterms:created xsi:type="dcterms:W3CDTF">2019-01-20T01:39:00Z</dcterms:created>
  <dcterms:modified xsi:type="dcterms:W3CDTF">2021-04-23T18:42:24Z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0x010100ACD82396EEFDBB4C98FB23F8A285441F</vt:lpwstr>
  </property>
</Properties>
</file>