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75" r:id="rId5"/>
    <p:sldId id="314" r:id="rId6"/>
    <p:sldId id="288" r:id="rId7"/>
    <p:sldId id="295" r:id="rId8"/>
    <p:sldId id="289" r:id="rId9"/>
    <p:sldId id="290" r:id="rId10"/>
    <p:sldId id="291" r:id="rId11"/>
    <p:sldId id="293" r:id="rId12"/>
    <p:sldId id="297" r:id="rId13"/>
    <p:sldId id="298" r:id="rId14"/>
    <p:sldId id="283" r:id="rId15"/>
    <p:sldId id="259" r:id="rId16"/>
    <p:sldId id="285" r:id="rId17"/>
    <p:sldId id="300" r:id="rId18"/>
    <p:sldId id="270" r:id="rId19"/>
    <p:sldId id="266" r:id="rId20"/>
    <p:sldId id="277" r:id="rId21"/>
    <p:sldId id="281" r:id="rId22"/>
    <p:sldId id="302" r:id="rId23"/>
    <p:sldId id="303" r:id="rId24"/>
    <p:sldId id="280" r:id="rId25"/>
    <p:sldId id="308" r:id="rId26"/>
    <p:sldId id="309" r:id="rId27"/>
    <p:sldId id="274" r:id="rId28"/>
    <p:sldId id="310" r:id="rId29"/>
    <p:sldId id="276" r:id="rId30"/>
    <p:sldId id="311" r:id="rId31"/>
    <p:sldId id="312" r:id="rId32"/>
    <p:sldId id="272" r:id="rId33"/>
    <p:sldId id="273" r:id="rId34"/>
    <p:sldId id="264" r:id="rId35"/>
    <p:sldId id="313" r:id="rId36"/>
    <p:sldId id="531" r:id="rId37"/>
    <p:sldId id="532" r:id="rId38"/>
    <p:sldId id="533" r:id="rId39"/>
    <p:sldId id="535" r:id="rId40"/>
    <p:sldId id="473" r:id="rId41"/>
    <p:sldId id="524" r:id="rId42"/>
    <p:sldId id="526" r:id="rId43"/>
    <p:sldId id="530" r:id="rId44"/>
    <p:sldId id="529" r:id="rId45"/>
    <p:sldId id="53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6BC"/>
    <a:srgbClr val="80B740"/>
    <a:srgbClr val="125DA8"/>
    <a:srgbClr val="405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2C2D6-1483-40AA-9556-E5C1E89C4344}" v="3" dt="2020-12-28T20:51:38.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79279" autoAdjust="0"/>
  </p:normalViewPr>
  <p:slideViewPr>
    <p:cSldViewPr>
      <p:cViewPr varScale="1">
        <p:scale>
          <a:sx n="80" d="100"/>
          <a:sy n="80" d="100"/>
        </p:scale>
        <p:origin x="116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3F7559-0FCA-4E90-8164-F94CAB172040}" type="datetimeFigureOut">
              <a:rPr lang="en-US" smtClean="0"/>
              <a:pPr/>
              <a:t>1/4/2021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75F2F-A55C-4B25-BC82-BAC5BF1576E5}" type="slidenum">
              <a:rPr lang="en-US" smtClean="0"/>
              <a:pPr/>
              <a:t>‹#›</a:t>
            </a:fld>
            <a:endParaRPr lang="en-US" dirty="0"/>
          </a:p>
        </p:txBody>
      </p:sp>
    </p:spTree>
    <p:extLst>
      <p:ext uri="{BB962C8B-B14F-4D97-AF65-F5344CB8AC3E}">
        <p14:creationId xmlns:p14="http://schemas.microsoft.com/office/powerpoint/2010/main" val="1745584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rPr dirty="0"/>
              <a:t>(Study these pathways and know them inside and out)</a:t>
            </a:r>
          </a:p>
        </p:txBody>
      </p:sp>
    </p:spTree>
    <p:extLst>
      <p:ext uri="{BB962C8B-B14F-4D97-AF65-F5344CB8AC3E}">
        <p14:creationId xmlns:p14="http://schemas.microsoft.com/office/powerpoint/2010/main" val="1370608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44588" y="685800"/>
            <a:ext cx="4570412" cy="3427413"/>
          </a:xfrm>
          <a:ln>
            <a:solidFill>
              <a:srgbClr val="000000"/>
            </a:solidFill>
            <a:miter lim="800000"/>
            <a:headEnd/>
            <a:tailEnd/>
          </a:ln>
        </p:spPr>
      </p:sp>
      <p:sp>
        <p:nvSpPr>
          <p:cNvPr id="94210" name="Rectangle 3"/>
          <p:cNvSpPr>
            <a:spLocks noGrp="1" noChangeArrowheads="1"/>
          </p:cNvSpPr>
          <p:nvPr>
            <p:ph type="body" idx="1"/>
          </p:nvPr>
        </p:nvSpPr>
        <p:spPr>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defRPr/>
            </a:pPr>
            <a:r>
              <a:rPr lang="en-US" dirty="0">
                <a:latin typeface="Calibri" charset="0"/>
                <a:cs typeface="ＭＳ Ｐゴシック" charset="0"/>
              </a:rPr>
              <a:t>Chris Reeve’s story – all from C1</a:t>
            </a:r>
          </a:p>
          <a:p>
            <a:pPr eaLnBrk="1" hangingPunct="1">
              <a:spcBef>
                <a:spcPct val="0"/>
              </a:spcBef>
              <a:defRPr/>
            </a:pPr>
            <a:r>
              <a:rPr lang="en-US" dirty="0">
                <a:latin typeface="Calibri" charset="0"/>
                <a:cs typeface="ＭＳ Ｐゴシック" charset="0"/>
              </a:rPr>
              <a:t>Goes to show you that the nerve system is the most important element of your health</a:t>
            </a:r>
          </a:p>
          <a:p>
            <a:pPr eaLnBrk="1" hangingPunct="1">
              <a:spcBef>
                <a:spcPct val="0"/>
              </a:spcBef>
              <a:defRPr/>
            </a:pPr>
            <a:r>
              <a:rPr lang="en-US" dirty="0">
                <a:latin typeface="Calibri" charset="0"/>
                <a:cs typeface="ＭＳ Ｐゴシック" charset="0"/>
              </a:rPr>
              <a:t>If I gave him the advanced nutrition plan, MaxT3 exercise, highest quality supplements, or detox, what still happens</a:t>
            </a:r>
          </a:p>
          <a:p>
            <a:pPr eaLnBrk="1" hangingPunct="1">
              <a:spcBef>
                <a:spcPct val="0"/>
              </a:spcBef>
              <a:defRPr/>
            </a:pPr>
            <a:r>
              <a:rPr lang="en-US" dirty="0">
                <a:latin typeface="Calibri" charset="0"/>
                <a:cs typeface="ＭＳ Ｐゴシック" charset="0"/>
              </a:rPr>
              <a:t>Only 8% of the nerve</a:t>
            </a:r>
            <a:r>
              <a:rPr lang="en-US" baseline="0" dirty="0">
                <a:latin typeface="Calibri" charset="0"/>
                <a:cs typeface="ＭＳ Ｐゴシック" charset="0"/>
              </a:rPr>
              <a:t> system feels pain so how do you know? X-rays</a:t>
            </a:r>
            <a:endParaRPr lang="en-US" dirty="0">
              <a:latin typeface="Calibri" charset="0"/>
              <a:cs typeface="ＭＳ Ｐゴシック" charset="0"/>
            </a:endParaRPr>
          </a:p>
        </p:txBody>
      </p:sp>
    </p:spTree>
    <p:extLst>
      <p:ext uri="{BB962C8B-B14F-4D97-AF65-F5344CB8AC3E}">
        <p14:creationId xmlns:p14="http://schemas.microsoft.com/office/powerpoint/2010/main" val="1512298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r>
              <a:rPr lang="en-US" dirty="0"/>
              <a:t>How does this cause disease process?</a:t>
            </a:r>
          </a:p>
          <a:p>
            <a:pPr eaLnBrk="1">
              <a:defRPr/>
            </a:pPr>
            <a:r>
              <a:rPr lang="en-US" dirty="0"/>
              <a:t>How does this happen – injuries, accidents, bad posture over time, even birth</a:t>
            </a:r>
          </a:p>
        </p:txBody>
      </p:sp>
      <p:sp>
        <p:nvSpPr>
          <p:cNvPr id="27651"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lstStyle>
            <a:lvl1pPr eaLnBrk="0">
              <a:defRPr sz="2400">
                <a:solidFill>
                  <a:srgbClr val="000000"/>
                </a:solidFill>
                <a:latin typeface="Arial" charset="0"/>
                <a:ea typeface="ＭＳ Ｐゴシック" charset="0"/>
                <a:cs typeface="ＭＳ Ｐゴシック" charset="0"/>
                <a:sym typeface="Arial" charset="0"/>
              </a:defRPr>
            </a:lvl1pPr>
            <a:lvl2pPr marL="742950" indent="-285750" eaLnBrk="0">
              <a:defRPr sz="2400">
                <a:solidFill>
                  <a:srgbClr val="000000"/>
                </a:solidFill>
                <a:latin typeface="Arial" charset="0"/>
                <a:ea typeface="ＭＳ Ｐゴシック" charset="0"/>
                <a:sym typeface="Arial" charset="0"/>
              </a:defRPr>
            </a:lvl2pPr>
            <a:lvl3pPr marL="1143000" indent="-228600" eaLnBrk="0">
              <a:defRPr sz="2400">
                <a:solidFill>
                  <a:srgbClr val="000000"/>
                </a:solidFill>
                <a:latin typeface="Arial" charset="0"/>
                <a:ea typeface="ＭＳ Ｐゴシック" charset="0"/>
                <a:sym typeface="Arial" charset="0"/>
              </a:defRPr>
            </a:lvl3pPr>
            <a:lvl4pPr marL="1600200" indent="-228600" eaLnBrk="0">
              <a:defRPr sz="2400">
                <a:solidFill>
                  <a:srgbClr val="000000"/>
                </a:solidFill>
                <a:latin typeface="Arial" charset="0"/>
                <a:ea typeface="ＭＳ Ｐゴシック" charset="0"/>
                <a:sym typeface="Arial" charset="0"/>
              </a:defRPr>
            </a:lvl4pPr>
            <a:lvl5pPr marL="2057400" indent="-228600" eaLnBrk="0">
              <a:defRPr sz="2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buClr>
                <a:srgbClr val="000000"/>
              </a:buClr>
              <a:defRPr sz="2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buClr>
                <a:srgbClr val="000000"/>
              </a:buClr>
              <a:defRPr sz="2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buClr>
                <a:srgbClr val="000000"/>
              </a:buClr>
              <a:defRPr sz="2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buClr>
                <a:srgbClr val="000000"/>
              </a:buClr>
              <a:defRPr sz="2400">
                <a:solidFill>
                  <a:srgbClr val="000000"/>
                </a:solidFill>
                <a:latin typeface="Arial" charset="0"/>
                <a:ea typeface="ＭＳ Ｐゴシック" charset="0"/>
                <a:sym typeface="Arial" charset="0"/>
              </a:defRPr>
            </a:lvl9pPr>
          </a:lstStyle>
          <a:p>
            <a:pPr eaLnBrk="1"/>
            <a:fld id="{DB201745-7EF1-8641-B554-D065CD98075B}" type="slidenum">
              <a:rPr lang="en-US" sz="1800"/>
              <a:pPr eaLnBrk="1"/>
              <a:t>29</a:t>
            </a:fld>
            <a:endParaRPr lang="en-US" sz="1800"/>
          </a:p>
        </p:txBody>
      </p:sp>
    </p:spTree>
    <p:extLst>
      <p:ext uri="{BB962C8B-B14F-4D97-AF65-F5344CB8AC3E}">
        <p14:creationId xmlns:p14="http://schemas.microsoft.com/office/powerpoint/2010/main" val="6467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Rot="1" noChangeAspect="1" noChangeArrowheads="1"/>
          </p:cNvSpPr>
          <p:nvPr>
            <p:ph type="sldImg"/>
          </p:nvPr>
        </p:nvSpPr>
        <p:spPr/>
      </p:sp>
      <p:sp>
        <p:nvSpPr>
          <p:cNvPr id="6146" name="Rectangle 2"/>
          <p:cNvSpPr>
            <a:spLocks noGrp="1" noChangeArrowheads="1"/>
          </p:cNvSpPr>
          <p:nvPr>
            <p:ph type="body" idx="1"/>
          </p:nvPr>
        </p:nvSpPr>
        <p:spPr/>
        <p:txBody>
          <a:bodyPr/>
          <a:lstStyle/>
          <a:p>
            <a:pPr eaLnBrk="1">
              <a:spcBef>
                <a:spcPct val="0"/>
              </a:spcBef>
              <a:defRPr/>
            </a:pPr>
            <a:r>
              <a:rPr lang="en-US" dirty="0">
                <a:latin typeface="Calibri" charset="0"/>
                <a:cs typeface="Calibri" charset="0"/>
                <a:sym typeface="Calibri" charset="0"/>
              </a:rPr>
              <a:t>Prednisone for Rheumatoid</a:t>
            </a:r>
          </a:p>
          <a:p>
            <a:pPr eaLnBrk="1">
              <a:spcBef>
                <a:spcPct val="0"/>
              </a:spcBef>
              <a:defRPr/>
            </a:pPr>
            <a:r>
              <a:rPr lang="en-US" dirty="0">
                <a:latin typeface="Calibri" charset="0"/>
                <a:cs typeface="Calibri" charset="0"/>
                <a:sym typeface="Calibri" charset="0"/>
              </a:rPr>
              <a:t>Naproxen for N&amp;T in hands</a:t>
            </a:r>
          </a:p>
          <a:p>
            <a:pPr eaLnBrk="1">
              <a:spcBef>
                <a:spcPct val="0"/>
              </a:spcBef>
              <a:defRPr/>
            </a:pPr>
            <a:r>
              <a:rPr lang="en-US" dirty="0">
                <a:latin typeface="Calibri" charset="0"/>
                <a:cs typeface="Calibri" charset="0"/>
                <a:sym typeface="Calibri" charset="0"/>
              </a:rPr>
              <a:t>Topamax for migraines</a:t>
            </a:r>
          </a:p>
          <a:p>
            <a:pPr eaLnBrk="1">
              <a:spcBef>
                <a:spcPct val="0"/>
              </a:spcBef>
              <a:defRPr/>
            </a:pPr>
            <a:r>
              <a:rPr lang="en-US" dirty="0">
                <a:latin typeface="Calibri" charset="0"/>
                <a:cs typeface="Calibri" charset="0"/>
                <a:sym typeface="Calibri" charset="0"/>
              </a:rPr>
              <a:t>Zoloft for depression</a:t>
            </a:r>
          </a:p>
          <a:p>
            <a:pPr eaLnBrk="1">
              <a:spcBef>
                <a:spcPct val="0"/>
              </a:spcBef>
              <a:buClr>
                <a:srgbClr val="000000"/>
              </a:buClr>
              <a:buFont typeface="Calibri" charset="0"/>
              <a:buNone/>
              <a:defRPr/>
            </a:pPr>
            <a:r>
              <a:rPr lang="en-US" dirty="0" err="1"/>
              <a:t>Lisinipril</a:t>
            </a:r>
            <a:r>
              <a:rPr lang="en-US" dirty="0"/>
              <a:t> for high blood pressure</a:t>
            </a:r>
          </a:p>
          <a:p>
            <a:pPr eaLnBrk="1">
              <a:spcBef>
                <a:spcPct val="0"/>
              </a:spcBef>
              <a:buClr>
                <a:srgbClr val="000000"/>
              </a:buClr>
              <a:buFont typeface="Calibri" charset="0"/>
              <a:buNone/>
              <a:defRPr/>
            </a:pPr>
            <a:r>
              <a:rPr lang="en-US" dirty="0"/>
              <a:t>Ativan for muscle spasms</a:t>
            </a:r>
          </a:p>
          <a:p>
            <a:pPr eaLnBrk="1">
              <a:spcBef>
                <a:spcPct val="0"/>
              </a:spcBef>
              <a:buClr>
                <a:srgbClr val="000000"/>
              </a:buClr>
              <a:buFont typeface="Calibri" charset="0"/>
              <a:buNone/>
              <a:defRPr/>
            </a:pPr>
            <a:endParaRPr lang="en-US" dirty="0"/>
          </a:p>
          <a:p>
            <a:pPr eaLnBrk="1">
              <a:spcBef>
                <a:spcPct val="0"/>
              </a:spcBef>
              <a:buClr>
                <a:srgbClr val="000000"/>
              </a:buClr>
              <a:buFont typeface="Calibri" charset="0"/>
              <a:buNone/>
              <a:defRPr/>
            </a:pPr>
            <a:r>
              <a:rPr lang="en-US" dirty="0"/>
              <a:t>Took her through corrective process (explain it)</a:t>
            </a:r>
          </a:p>
          <a:p>
            <a:pPr eaLnBrk="1">
              <a:spcBef>
                <a:spcPct val="0"/>
              </a:spcBef>
              <a:defRPr/>
            </a:pPr>
            <a:r>
              <a:rPr lang="en-US" dirty="0">
                <a:latin typeface="Calibri" charset="0"/>
                <a:cs typeface="Calibri" charset="0"/>
                <a:sym typeface="Calibri" charset="0"/>
              </a:rPr>
              <a:t>After 6mo, no N&amp;T, neck pain gone, no more migraines, MD took her off of rheumatoid meds, quit taking antidepressants </a:t>
            </a:r>
          </a:p>
          <a:p>
            <a:pPr eaLnBrk="1">
              <a:spcBef>
                <a:spcPct val="0"/>
              </a:spcBef>
              <a:defRPr/>
            </a:pPr>
            <a:r>
              <a:rPr lang="en-US" dirty="0">
                <a:latin typeface="Calibri" charset="0"/>
                <a:cs typeface="Calibri" charset="0"/>
                <a:sym typeface="Calibri" charset="0"/>
              </a:rPr>
              <a:t>So she came off all 6 meds - @ $6k/</a:t>
            </a:r>
            <a:r>
              <a:rPr lang="en-US" dirty="0" err="1">
                <a:latin typeface="Calibri" charset="0"/>
                <a:cs typeface="Calibri" charset="0"/>
                <a:sym typeface="Calibri" charset="0"/>
              </a:rPr>
              <a:t>yr</a:t>
            </a:r>
            <a:r>
              <a:rPr lang="en-US" dirty="0">
                <a:latin typeface="Calibri" charset="0"/>
                <a:cs typeface="Calibri" charset="0"/>
                <a:sym typeface="Calibri" charset="0"/>
              </a:rPr>
              <a:t> for the meds  so</a:t>
            </a:r>
            <a:r>
              <a:rPr lang="en-US" baseline="0" dirty="0">
                <a:latin typeface="Calibri" charset="0"/>
                <a:cs typeface="Calibri" charset="0"/>
                <a:sym typeface="Calibri" charset="0"/>
              </a:rPr>
              <a:t> what was it worth for her to correct it?</a:t>
            </a:r>
            <a:endParaRPr lang="en-US" dirty="0">
              <a:latin typeface="Calibri" charset="0"/>
              <a:cs typeface="Calibri" charset="0"/>
              <a:sym typeface="Calibri" charset="0"/>
            </a:endParaRPr>
          </a:p>
          <a:p>
            <a:pPr eaLnBrk="1">
              <a:spcBef>
                <a:spcPct val="0"/>
              </a:spcBef>
              <a:defRPr/>
            </a:pPr>
            <a:r>
              <a:rPr lang="en-US" dirty="0">
                <a:latin typeface="Calibri" charset="0"/>
                <a:cs typeface="Calibri" charset="0"/>
                <a:sym typeface="Calibri" charset="0"/>
              </a:rPr>
              <a:t>People say it’s expensive to be healthy – Forbes stat - $220k/couple</a:t>
            </a:r>
          </a:p>
          <a:p>
            <a:pPr eaLnBrk="1">
              <a:spcBef>
                <a:spcPct val="0"/>
              </a:spcBef>
              <a:buClr>
                <a:srgbClr val="000000"/>
              </a:buClr>
              <a:buFont typeface="Calibri" charset="0"/>
              <a:buNone/>
              <a:defRPr/>
            </a:pPr>
            <a:r>
              <a:rPr lang="en-US" dirty="0"/>
              <a:t>Your</a:t>
            </a:r>
            <a:r>
              <a:rPr lang="en-US" baseline="0" dirty="0"/>
              <a:t> health is the greatest investment you ever make and the most expensive thing when you lose it. Unfortunately when do most people make health a priority? After they lose it – DON’T DO THAT</a:t>
            </a:r>
            <a:endParaRPr lang="en-US" dirty="0"/>
          </a:p>
        </p:txBody>
      </p:sp>
    </p:spTree>
    <p:extLst>
      <p:ext uri="{BB962C8B-B14F-4D97-AF65-F5344CB8AC3E}">
        <p14:creationId xmlns:p14="http://schemas.microsoft.com/office/powerpoint/2010/main" val="428639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1143000" y="685800"/>
            <a:ext cx="4572000" cy="342900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rPr dirty="0"/>
              <a:t>Here’s Colleen. Neck pain, headaches, 2 thyroid medications, fatigued all the time, but ate healthy, exercised, tried everything. Doctor told her she’d be on the meds for the rest of her life. </a:t>
            </a:r>
          </a:p>
          <a:p>
            <a:endParaRPr dirty="0"/>
          </a:p>
          <a:p>
            <a:r>
              <a:rPr dirty="0"/>
              <a:t>Raise your hand if you’ve been told you’re gonna have a condition of disease for the rest of your life. </a:t>
            </a:r>
          </a:p>
          <a:p>
            <a:endParaRPr dirty="0"/>
          </a:p>
          <a:p>
            <a:r>
              <a:rPr dirty="0"/>
              <a:t>I have good news for you. That’s not true. Your body can heal. You were created to adapt, overcome, and conquer. You have an amazing intelligence inside your body that helps you survive and thrive, and that power is in your nervous system. But you have to remove the interference!</a:t>
            </a:r>
          </a:p>
          <a:p>
            <a:endParaRPr dirty="0"/>
          </a:p>
          <a:p>
            <a:r>
              <a:rPr dirty="0"/>
              <a:t>Talk about corrective care</a:t>
            </a:r>
          </a:p>
          <a:p>
            <a:endParaRPr dirty="0"/>
          </a:p>
          <a:p>
            <a:r>
              <a:rPr dirty="0"/>
              <a:t>After 6 mo, we restored the curve in her neck, which took pressure off the nerves that go to her thyroid and what do you think happened? Her medical doctor ran her blood work twice to make sure the numbers were right, and took her off her thyroid meds. She has no more fatigue, has way more energy, no more neck pain or headaches. </a:t>
            </a:r>
          </a:p>
        </p:txBody>
      </p:sp>
    </p:spTree>
    <p:extLst>
      <p:ext uri="{BB962C8B-B14F-4D97-AF65-F5344CB8AC3E}">
        <p14:creationId xmlns:p14="http://schemas.microsoft.com/office/powerpoint/2010/main" val="52780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ea typeface="ＭＳ Ｐゴシック" pitchFamily="34" charset="-128"/>
              </a:rPr>
              <a:t>Do your sign up here.  </a:t>
            </a:r>
          </a:p>
        </p:txBody>
      </p:sp>
      <p:sp>
        <p:nvSpPr>
          <p:cNvPr id="4" name="Slide Number Placeholder 3"/>
          <p:cNvSpPr>
            <a:spLocks noGrp="1"/>
          </p:cNvSpPr>
          <p:nvPr>
            <p:ph type="sldNum" sz="quarter" idx="10"/>
          </p:nvPr>
        </p:nvSpPr>
        <p:spPr/>
        <p:txBody>
          <a:bodyPr/>
          <a:lstStyle/>
          <a:p>
            <a:fld id="{B5503F89-BC39-42AD-9A54-32E6656A8C9E}" type="slidenum">
              <a:rPr lang="en-US" smtClean="0"/>
              <a:pPr/>
              <a:t>32</a:t>
            </a:fld>
            <a:endParaRPr lang="en-US"/>
          </a:p>
        </p:txBody>
      </p:sp>
    </p:spTree>
    <p:extLst>
      <p:ext uri="{BB962C8B-B14F-4D97-AF65-F5344CB8AC3E}">
        <p14:creationId xmlns:p14="http://schemas.microsoft.com/office/powerpoint/2010/main" val="10800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1D0160A8-7799-4117-B9A0-9A420D4378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eaLnBrk="0" hangingPunct="0">
              <a:defRPr>
                <a:solidFill>
                  <a:schemeClr val="tx1"/>
                </a:solidFill>
                <a:latin typeface="Arial" panose="020B0604020202020204" pitchFamily="34" charset="0"/>
              </a:defRPr>
            </a:lvl1pPr>
            <a:lvl2pPr marL="703263" indent="-269875" defTabSz="936625" eaLnBrk="0" hangingPunct="0">
              <a:defRPr>
                <a:solidFill>
                  <a:schemeClr val="tx1"/>
                </a:solidFill>
                <a:latin typeface="Arial" panose="020B0604020202020204" pitchFamily="34" charset="0"/>
              </a:defRPr>
            </a:lvl2pPr>
            <a:lvl3pPr marL="1082675" indent="-215900" defTabSz="936625" eaLnBrk="0" hangingPunct="0">
              <a:defRPr>
                <a:solidFill>
                  <a:schemeClr val="tx1"/>
                </a:solidFill>
                <a:latin typeface="Arial" panose="020B0604020202020204" pitchFamily="34" charset="0"/>
              </a:defRPr>
            </a:lvl3pPr>
            <a:lvl4pPr marL="1514475" indent="-215900" defTabSz="936625" eaLnBrk="0" hangingPunct="0">
              <a:defRPr>
                <a:solidFill>
                  <a:schemeClr val="tx1"/>
                </a:solidFill>
                <a:latin typeface="Arial" panose="020B0604020202020204" pitchFamily="34" charset="0"/>
              </a:defRPr>
            </a:lvl4pPr>
            <a:lvl5pPr marL="1947863" indent="-215900" defTabSz="936625" eaLnBrk="0" hangingPunct="0">
              <a:defRPr>
                <a:solidFill>
                  <a:schemeClr val="tx1"/>
                </a:solidFill>
                <a:latin typeface="Arial" panose="020B0604020202020204" pitchFamily="34" charset="0"/>
              </a:defRPr>
            </a:lvl5pPr>
            <a:lvl6pPr marL="2405063" indent="-215900" defTabSz="936625" eaLnBrk="0" fontAlgn="base" hangingPunct="0">
              <a:spcBef>
                <a:spcPct val="0"/>
              </a:spcBef>
              <a:spcAft>
                <a:spcPct val="0"/>
              </a:spcAft>
              <a:defRPr>
                <a:solidFill>
                  <a:schemeClr val="tx1"/>
                </a:solidFill>
                <a:latin typeface="Arial" panose="020B0604020202020204" pitchFamily="34" charset="0"/>
              </a:defRPr>
            </a:lvl6pPr>
            <a:lvl7pPr marL="2862263" indent="-215900" defTabSz="936625" eaLnBrk="0" fontAlgn="base" hangingPunct="0">
              <a:spcBef>
                <a:spcPct val="0"/>
              </a:spcBef>
              <a:spcAft>
                <a:spcPct val="0"/>
              </a:spcAft>
              <a:defRPr>
                <a:solidFill>
                  <a:schemeClr val="tx1"/>
                </a:solidFill>
                <a:latin typeface="Arial" panose="020B0604020202020204" pitchFamily="34" charset="0"/>
              </a:defRPr>
            </a:lvl7pPr>
            <a:lvl8pPr marL="3319463" indent="-215900" defTabSz="936625" eaLnBrk="0" fontAlgn="base" hangingPunct="0">
              <a:spcBef>
                <a:spcPct val="0"/>
              </a:spcBef>
              <a:spcAft>
                <a:spcPct val="0"/>
              </a:spcAft>
              <a:defRPr>
                <a:solidFill>
                  <a:schemeClr val="tx1"/>
                </a:solidFill>
                <a:latin typeface="Arial" panose="020B0604020202020204" pitchFamily="34" charset="0"/>
              </a:defRPr>
            </a:lvl8pPr>
            <a:lvl9pPr marL="3776663" indent="-215900" defTabSz="93662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076642-5613-4BFF-B975-9680EFE89C20}" type="slidenum">
              <a:rPr lang="en-US" altLang="en-US"/>
              <a:pPr eaLnBrk="1" hangingPunct="1"/>
              <a:t>14</a:t>
            </a:fld>
            <a:endParaRPr lang="en-US" altLang="en-US"/>
          </a:p>
        </p:txBody>
      </p:sp>
      <p:sp>
        <p:nvSpPr>
          <p:cNvPr id="13315" name="Rectangle 2">
            <a:extLst>
              <a:ext uri="{FF2B5EF4-FFF2-40B4-BE49-F238E27FC236}">
                <a16:creationId xmlns:a16="http://schemas.microsoft.com/office/drawing/2014/main" id="{B1FE9077-23B9-424D-8715-96A39464484A}"/>
              </a:ext>
            </a:extLst>
          </p:cNvPr>
          <p:cNvSpPr>
            <a:spLocks noGrp="1" noRot="1" noChangeAspect="1" noChangeArrowheads="1" noTextEdit="1"/>
          </p:cNvSpPr>
          <p:nvPr>
            <p:ph type="sldImg"/>
          </p:nvPr>
        </p:nvSpPr>
        <p:spPr bwMode="auto">
          <a:xfrm>
            <a:off x="1144588"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a:extLst>
              <a:ext uri="{FF2B5EF4-FFF2-40B4-BE49-F238E27FC236}">
                <a16:creationId xmlns:a16="http://schemas.microsoft.com/office/drawing/2014/main" id="{94AE207D-2D1C-49C0-A039-A309FDA7403A}"/>
              </a:ext>
            </a:extLst>
          </p:cNvPr>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xfrm>
            <a:off x="1143000" y="685800"/>
            <a:ext cx="4572000" cy="3429000"/>
          </a:xfrm>
          <a:prstGeom prst="rect">
            <a:avLst/>
          </a:prstGeom>
        </p:spPr>
        <p:txBody>
          <a:bodyPr/>
          <a:lstStyle/>
          <a:p>
            <a:endParaRPr/>
          </a:p>
        </p:txBody>
      </p:sp>
      <p:sp>
        <p:nvSpPr>
          <p:cNvPr id="286" name="Shape 286"/>
          <p:cNvSpPr>
            <a:spLocks noGrp="1"/>
          </p:cNvSpPr>
          <p:nvPr>
            <p:ph type="body" sz="quarter" idx="1"/>
          </p:nvPr>
        </p:nvSpPr>
        <p:spPr>
          <a:prstGeom prst="rect">
            <a:avLst/>
          </a:prstGeom>
        </p:spPr>
        <p:txBody>
          <a:bodyPr/>
          <a:lstStyle/>
          <a:p>
            <a:r>
              <a:rPr dirty="0"/>
              <a:t>Remember, it’s all about hormones. Traditional cardio raises cortisol which promotes belly and hip/thigh fat. </a:t>
            </a:r>
          </a:p>
          <a:p>
            <a:endParaRPr dirty="0"/>
          </a:p>
          <a:p>
            <a:r>
              <a:rPr dirty="0"/>
              <a:t>HIIT is exponentially more effective. This is why people can come in, blast out a 20min workout over at the weights 3x/wk and leave with 6 pack abs, and you’re on the treadmill everyday for an hour and can’t seem to make much progress. </a:t>
            </a:r>
          </a:p>
          <a:p>
            <a:endParaRPr dirty="0"/>
          </a:p>
          <a:p>
            <a:r>
              <a:rPr dirty="0"/>
              <a:t>This is how you get shredded in minutes a day. It works 100% of the time as long as you do. </a:t>
            </a:r>
          </a:p>
          <a:p>
            <a:endParaRPr dirty="0"/>
          </a:p>
          <a:p>
            <a:r>
              <a:rPr dirty="0"/>
              <a:t>Can’t cheat, have to go all out. This is simple and fun because it becomes like a game since you’re timing yourself. </a:t>
            </a:r>
          </a:p>
          <a:p>
            <a:endParaRPr dirty="0"/>
          </a:p>
        </p:txBody>
      </p:sp>
    </p:spTree>
    <p:extLst>
      <p:ext uri="{BB962C8B-B14F-4D97-AF65-F5344CB8AC3E}">
        <p14:creationId xmlns:p14="http://schemas.microsoft.com/office/powerpoint/2010/main" val="156474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0BA9173-FC4C-4BA7-AB21-A4093DE7F8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B5FEB2-777A-4FD5-9E86-CDB0D873BB87}" type="slidenum">
              <a:rPr lang="en-US" altLang="en-US"/>
              <a:pPr eaLnBrk="1" hangingPunct="1"/>
              <a:t>17</a:t>
            </a:fld>
            <a:endParaRPr lang="en-US" altLang="en-US"/>
          </a:p>
        </p:txBody>
      </p:sp>
      <p:sp>
        <p:nvSpPr>
          <p:cNvPr id="14339" name="Rectangle 2">
            <a:extLst>
              <a:ext uri="{FF2B5EF4-FFF2-40B4-BE49-F238E27FC236}">
                <a16:creationId xmlns:a16="http://schemas.microsoft.com/office/drawing/2014/main" id="{E4FE908B-6DCE-4ED5-A702-00A21D932B9D}"/>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a:extLst>
              <a:ext uri="{FF2B5EF4-FFF2-40B4-BE49-F238E27FC236}">
                <a16:creationId xmlns:a16="http://schemas.microsoft.com/office/drawing/2014/main" id="{38260ADD-6385-431D-8DB9-93650249C5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charset="-128"/>
              </a:rPr>
              <a:t>Now that we have educated the audience and busted some common myths about Nutrition, let’s show them the plans that will ensure them results and a healthy life. Contrast the purposes of each plan, and let your audience know that if they have lifestyle-related diseases or ailments, the Advanced Plan is designed to help them </a:t>
            </a:r>
            <a:r>
              <a:rPr lang="en-US" altLang="en-US" b="1" dirty="0">
                <a:ea typeface="ＭＳ Ｐゴシック" charset="-128"/>
              </a:rPr>
              <a:t>get better.</a:t>
            </a:r>
          </a:p>
          <a:p>
            <a:endParaRPr lang="en-US" altLang="en-US" dirty="0">
              <a:ea typeface="ＭＳ Ｐゴシック" charset="-128"/>
            </a:endParaRPr>
          </a:p>
          <a:p>
            <a:r>
              <a:rPr lang="en-US" altLang="en-US" b="1" dirty="0">
                <a:ea typeface="ＭＳ Ｐゴシック" charset="-128"/>
              </a:rPr>
              <a:t>Purpose of the Advanced Plan</a:t>
            </a:r>
          </a:p>
          <a:p>
            <a:r>
              <a:rPr lang="en-US" altLang="en-US" dirty="0">
                <a:ea typeface="ＭＳ Ｐゴシック" charset="-128"/>
              </a:rPr>
              <a:t>1. Burn fat</a:t>
            </a:r>
          </a:p>
          <a:p>
            <a:r>
              <a:rPr lang="en-US" altLang="en-US" dirty="0">
                <a:ea typeface="ＭＳ Ｐゴシック" charset="-128"/>
              </a:rPr>
              <a:t>2. Detoxify</a:t>
            </a:r>
          </a:p>
          <a:p>
            <a:r>
              <a:rPr lang="en-US" altLang="en-US" dirty="0">
                <a:ea typeface="ＭＳ Ｐゴシック" charset="-128"/>
              </a:rPr>
              <a:t>3. Reduce inflammation</a:t>
            </a:r>
          </a:p>
          <a:p>
            <a:r>
              <a:rPr lang="en-US" altLang="en-US" dirty="0">
                <a:ea typeface="ＭＳ Ｐゴシック" charset="-128"/>
              </a:rPr>
              <a:t>4. Balance hormones</a:t>
            </a:r>
          </a:p>
          <a:p>
            <a:endParaRPr lang="en-US" altLang="en-US" dirty="0">
              <a:ea typeface="ＭＳ Ｐゴシック"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fld id="{D7B41BE6-20A9-FE47-B327-EABD83B790AA}" type="slidenum">
              <a:rPr lang="en-US" altLang="en-US" sz="1200">
                <a:latin typeface="Calibri" charset="0"/>
              </a:rPr>
              <a:pPr/>
              <a:t>19</a:t>
            </a:fld>
            <a:endParaRPr lang="en-US" altLang="en-US" sz="1200">
              <a:latin typeface="Calibri" charset="0"/>
            </a:endParaRPr>
          </a:p>
        </p:txBody>
      </p:sp>
    </p:spTree>
    <p:extLst>
      <p:ext uri="{BB962C8B-B14F-4D97-AF65-F5344CB8AC3E}">
        <p14:creationId xmlns:p14="http://schemas.microsoft.com/office/powerpoint/2010/main" val="187360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a:t>
            </a:r>
            <a:r>
              <a:rPr lang="en-US" baseline="0" dirty="0"/>
              <a:t> Plan:  Eating foods closer to the way God made them.</a:t>
            </a:r>
            <a:endParaRPr lang="en-US" dirty="0"/>
          </a:p>
        </p:txBody>
      </p:sp>
      <p:sp>
        <p:nvSpPr>
          <p:cNvPr id="4" name="Slide Number Placeholder 3"/>
          <p:cNvSpPr>
            <a:spLocks noGrp="1"/>
          </p:cNvSpPr>
          <p:nvPr>
            <p:ph type="sldNum" sz="quarter" idx="10"/>
          </p:nvPr>
        </p:nvSpPr>
        <p:spPr/>
        <p:txBody>
          <a:bodyPr/>
          <a:lstStyle/>
          <a:p>
            <a:fld id="{4FB02353-2050-4410-9874-7EB4C0B55D17}" type="slidenum">
              <a:rPr lang="en-US" altLang="en-US" smtClean="0"/>
              <a:pPr/>
              <a:t>20</a:t>
            </a:fld>
            <a:endParaRPr lang="en-US" altLang="en-US"/>
          </a:p>
        </p:txBody>
      </p:sp>
    </p:spTree>
    <p:extLst>
      <p:ext uri="{BB962C8B-B14F-4D97-AF65-F5344CB8AC3E}">
        <p14:creationId xmlns:p14="http://schemas.microsoft.com/office/powerpoint/2010/main" val="119114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need to be in your everyday plan</a:t>
            </a:r>
          </a:p>
          <a:p>
            <a:endParaRPr lang="en-US" dirty="0"/>
          </a:p>
          <a:p>
            <a:r>
              <a:rPr lang="en-US" dirty="0"/>
              <a:t>Do your research.  The most expensive vitamin is the one that </a:t>
            </a:r>
            <a:r>
              <a:rPr lang="en-US" dirty="0" err="1"/>
              <a:t>doesn</a:t>
            </a:r>
            <a:r>
              <a:rPr lang="uk-UA" dirty="0"/>
              <a:t>’</a:t>
            </a:r>
            <a:r>
              <a:rPr lang="en-US" dirty="0"/>
              <a:t>t work/ do anything.</a:t>
            </a:r>
          </a:p>
          <a:p>
            <a:endParaRPr lang="en-US" dirty="0"/>
          </a:p>
          <a:p>
            <a:r>
              <a:rPr lang="en-US" dirty="0"/>
              <a:t>By choosing the right type, form, and dose – the Edison Pack gives your body what it needs to survive in a toxic, stressed, nutrient wasteland. </a:t>
            </a:r>
          </a:p>
        </p:txBody>
      </p:sp>
      <p:sp>
        <p:nvSpPr>
          <p:cNvPr id="4" name="Slide Number Placeholder 3"/>
          <p:cNvSpPr>
            <a:spLocks noGrp="1"/>
          </p:cNvSpPr>
          <p:nvPr>
            <p:ph type="sldNum" sz="quarter" idx="10"/>
          </p:nvPr>
        </p:nvSpPr>
        <p:spPr/>
        <p:txBody>
          <a:bodyPr/>
          <a:lstStyle/>
          <a:p>
            <a:fld id="{8DA96C03-7B62-F644-9313-5A9A8300A0DD}" type="slidenum">
              <a:rPr lang="en-US" smtClean="0"/>
              <a:pPr/>
              <a:t>21</a:t>
            </a:fld>
            <a:endParaRPr lang="en-US"/>
          </a:p>
        </p:txBody>
      </p:sp>
    </p:spTree>
    <p:extLst>
      <p:ext uri="{BB962C8B-B14F-4D97-AF65-F5344CB8AC3E}">
        <p14:creationId xmlns:p14="http://schemas.microsoft.com/office/powerpoint/2010/main" val="195498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03F89-BC39-42AD-9A54-32E6656A8C9E}" type="slidenum">
              <a:rPr lang="en-US" smtClean="0"/>
              <a:pPr/>
              <a:t>24</a:t>
            </a:fld>
            <a:endParaRPr lang="en-US"/>
          </a:p>
        </p:txBody>
      </p:sp>
    </p:spTree>
    <p:extLst>
      <p:ext uri="{BB962C8B-B14F-4D97-AF65-F5344CB8AC3E}">
        <p14:creationId xmlns:p14="http://schemas.microsoft.com/office/powerpoint/2010/main" val="201042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What organ runs and controls all function?</a:t>
            </a:r>
          </a:p>
          <a:p>
            <a:r>
              <a:rPr lang="en-US" baseline="0" dirty="0"/>
              <a:t>Describe nerve system</a:t>
            </a:r>
          </a:p>
          <a:p>
            <a:r>
              <a:rPr lang="en-US" baseline="0" dirty="0"/>
              <a:t>Explain subluxation</a:t>
            </a:r>
            <a:endParaRPr lang="en-US" dirty="0"/>
          </a:p>
          <a:p>
            <a:endParaRPr lang="en-US" dirty="0"/>
          </a:p>
        </p:txBody>
      </p:sp>
      <p:sp>
        <p:nvSpPr>
          <p:cNvPr id="4" name="Slide Number Placeholder 3"/>
          <p:cNvSpPr>
            <a:spLocks noGrp="1"/>
          </p:cNvSpPr>
          <p:nvPr>
            <p:ph type="sldNum" sz="quarter" idx="10"/>
          </p:nvPr>
        </p:nvSpPr>
        <p:spPr/>
        <p:txBody>
          <a:bodyPr/>
          <a:lstStyle/>
          <a:p>
            <a:fld id="{8DA96C03-7B62-F644-9313-5A9A8300A0DD}" type="slidenum">
              <a:rPr lang="en-US" smtClean="0"/>
              <a:pPr/>
              <a:t>25</a:t>
            </a:fld>
            <a:endParaRPr lang="en-US"/>
          </a:p>
        </p:txBody>
      </p:sp>
    </p:spTree>
    <p:extLst>
      <p:ext uri="{BB962C8B-B14F-4D97-AF65-F5344CB8AC3E}">
        <p14:creationId xmlns:p14="http://schemas.microsoft.com/office/powerpoint/2010/main" val="186051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A188A7-621E-42D7-866E-BD564203CC81}"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264275"/>
            <a:ext cx="2133600" cy="365125"/>
          </a:xfrm>
        </p:spPr>
        <p:txBody>
          <a:bodyPr/>
          <a:lstStyle>
            <a:lvl1pPr>
              <a:defRPr sz="2000">
                <a:solidFill>
                  <a:srgbClr val="0E76BC"/>
                </a:solidFill>
                <a:latin typeface="Myriad Pro" panose="020B0503030403020204" pitchFamily="34" charset="0"/>
              </a:defRPr>
            </a:lvl1p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172570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665D04-29BA-4461-BEF1-9C2BDC1EA06F}"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96935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A30070-EBC9-403B-ADCB-D210EB82415C}"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227513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4766221" y="1955602"/>
            <a:ext cx="2786063" cy="4348758"/>
          </a:xfrm>
          <a:prstGeom prst="rect">
            <a:avLst/>
          </a:prstGeom>
        </p:spPr>
        <p:txBody>
          <a:bodyPr lIns="38404" tIns="19202" rIns="38404" bIns="19202"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330523" y="1919883"/>
            <a:ext cx="3107532" cy="4429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474395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8E019F1-213D-448B-8261-236B9D6FD0F1}"/>
              </a:ext>
            </a:extLst>
          </p:cNvPr>
          <p:cNvSpPr>
            <a:spLocks noGrp="1" noChangeArrowheads="1"/>
          </p:cNvSpPr>
          <p:nvPr>
            <p:ph type="dt" sz="half" idx="10"/>
          </p:nvPr>
        </p:nvSpPr>
        <p:spPr>
          <a:ln/>
        </p:spPr>
        <p:txBody>
          <a:bodyPr/>
          <a:lstStyle>
            <a:lvl1pPr>
              <a:defRPr/>
            </a:lvl1pPr>
          </a:lstStyle>
          <a:p>
            <a:pPr>
              <a:defRPr/>
            </a:pPr>
            <a:fld id="{68C106F7-86E9-498A-A424-0E4BD1AEAFB3}" type="datetime1">
              <a:rPr lang="en-US" smtClean="0"/>
              <a:t>1/4/2021</a:t>
            </a:fld>
            <a:endParaRPr lang="en-US"/>
          </a:p>
        </p:txBody>
      </p:sp>
      <p:sp>
        <p:nvSpPr>
          <p:cNvPr id="4" name="Rectangle 5">
            <a:extLst>
              <a:ext uri="{FF2B5EF4-FFF2-40B4-BE49-F238E27FC236}">
                <a16:creationId xmlns:a16="http://schemas.microsoft.com/office/drawing/2014/main" id="{DE397E31-9738-4B86-B527-E7B5D209B3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339123C-95A2-447D-90D2-E1F63D17AC31}"/>
              </a:ext>
            </a:extLst>
          </p:cNvPr>
          <p:cNvSpPr>
            <a:spLocks noGrp="1" noChangeArrowheads="1"/>
          </p:cNvSpPr>
          <p:nvPr>
            <p:ph type="sldNum" sz="quarter" idx="12"/>
          </p:nvPr>
        </p:nvSpPr>
        <p:spPr>
          <a:ln/>
        </p:spPr>
        <p:txBody>
          <a:bodyPr/>
          <a:lstStyle>
            <a:lvl1pPr>
              <a:defRPr/>
            </a:lvl1pPr>
          </a:lstStyle>
          <a:p>
            <a:fld id="{8709DBB2-0495-448E-8DEF-8426DBC3F07D}" type="slidenum">
              <a:rPr lang="en-US" altLang="en-US"/>
              <a:pPr/>
              <a:t>‹#›</a:t>
            </a:fld>
            <a:endParaRPr lang="en-US" altLang="en-US"/>
          </a:p>
        </p:txBody>
      </p:sp>
    </p:spTree>
    <p:extLst>
      <p:ext uri="{BB962C8B-B14F-4D97-AF65-F5344CB8AC3E}">
        <p14:creationId xmlns:p14="http://schemas.microsoft.com/office/powerpoint/2010/main" val="497050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62000"/>
            <a:ext cx="8229600" cy="114300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951037"/>
            <a:ext cx="8229600" cy="3840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367159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3ABAD40-5763-434E-BBF8-D2B434D9D885}" type="datetime1">
              <a:rPr lang="en-US" smtClean="0"/>
              <a:t>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182325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CA57CD-B870-450F-B96C-F4B57EC3F294}" type="datetime1">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3410500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255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71800"/>
            <a:ext cx="4040188"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255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71800"/>
            <a:ext cx="4041775"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C9512F-37A0-4982-9BA0-C32373B22CE8}" type="datetime1">
              <a:rPr lang="en-US" smtClean="0"/>
              <a:t>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242657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FD880-EFE8-499F-9591-AD3F16AA3B14}" type="datetime1">
              <a:rPr lang="en-US" smtClean="0"/>
              <a:t>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693534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CE53C-9774-432A-9D6B-CD8B9C090893}" type="datetime1">
              <a:rPr lang="en-US" smtClean="0"/>
              <a:t>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160260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715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D5AC3E-08CC-4E5D-BF66-AC960F20B71B}" type="datetime1">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170076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90599"/>
            <a:ext cx="5486400" cy="3736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013A5D-BB87-44CE-9F75-25BA8851A79D}" type="datetime1">
              <a:rPr lang="en-US" smtClean="0"/>
              <a:t>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9F9520-4031-4A79-8CD1-C69AC00F22AB}" type="slidenum">
              <a:rPr lang="en-US" smtClean="0"/>
              <a:pPr/>
              <a:t>‹#›</a:t>
            </a:fld>
            <a:endParaRPr lang="en-US" dirty="0"/>
          </a:p>
        </p:txBody>
      </p:sp>
    </p:spTree>
    <p:extLst>
      <p:ext uri="{BB962C8B-B14F-4D97-AF65-F5344CB8AC3E}">
        <p14:creationId xmlns:p14="http://schemas.microsoft.com/office/powerpoint/2010/main" val="382863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microsoft.com/office/2007/relationships/hdphoto" Target="../media/hdphoto1.wdp"/><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sharpenSoften amount="-50000"/>
                    </a14:imgEffect>
                    <a14:imgEffect>
                      <a14:colorTemperature colorTemp="6504"/>
                    </a14:imgEffect>
                    <a14:imgEffect>
                      <a14:saturation sat="66000"/>
                    </a14:imgEffect>
                    <a14:imgEffect>
                      <a14:brightnessContrast bright="3000" contrast="-3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5CE01-7E66-4A1E-AB0F-2143163E5E68}" type="datetime1">
              <a:rPr lang="en-US" smtClean="0"/>
              <a:t>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F9520-4031-4A79-8CD1-C69AC00F22AB}" type="slidenum">
              <a:rPr lang="en-US" smtClean="0"/>
              <a:pPr/>
              <a:t>‹#›</a:t>
            </a:fld>
            <a:endParaRPr lang="en-US" dirty="0"/>
          </a:p>
        </p:txBody>
      </p:sp>
      <p:pic>
        <p:nvPicPr>
          <p:cNvPr id="10" name="Picture 9">
            <a:extLst>
              <a:ext uri="{FF2B5EF4-FFF2-40B4-BE49-F238E27FC236}">
                <a16:creationId xmlns:a16="http://schemas.microsoft.com/office/drawing/2014/main" id="{8CD04901-11E8-410E-8743-FFCA7451EF6B}"/>
              </a:ext>
            </a:extLst>
          </p:cNvPr>
          <p:cNvPicPr/>
          <p:nvPr userDrawn="1"/>
        </p:nvPicPr>
        <p:blipFill rotWithShape="1">
          <a:blip r:embed="rId17">
            <a:extLst>
              <a:ext uri="{28A0092B-C50C-407E-A947-70E740481C1C}">
                <a14:useLocalDpi xmlns:a14="http://schemas.microsoft.com/office/drawing/2010/main" val="0"/>
              </a:ext>
            </a:extLst>
          </a:blip>
          <a:srcRect l="16095" b="29669"/>
          <a:stretch/>
        </p:blipFill>
        <p:spPr>
          <a:xfrm>
            <a:off x="0" y="0"/>
            <a:ext cx="9144000" cy="838200"/>
          </a:xfrm>
          <a:prstGeom prst="rect">
            <a:avLst/>
          </a:prstGeom>
        </p:spPr>
      </p:pic>
      <p:sp>
        <p:nvSpPr>
          <p:cNvPr id="13" name="Rectangle: Rounded Corners 12">
            <a:extLst>
              <a:ext uri="{FF2B5EF4-FFF2-40B4-BE49-F238E27FC236}">
                <a16:creationId xmlns:a16="http://schemas.microsoft.com/office/drawing/2014/main" id="{2D1E4436-A543-4FF6-B74D-98DFEB608397}"/>
              </a:ext>
            </a:extLst>
          </p:cNvPr>
          <p:cNvSpPr/>
          <p:nvPr userDrawn="1"/>
        </p:nvSpPr>
        <p:spPr>
          <a:xfrm>
            <a:off x="7871998" y="437264"/>
            <a:ext cx="1043402" cy="231867"/>
          </a:xfrm>
          <a:prstGeom prst="roundRect">
            <a:avLst/>
          </a:prstGeom>
          <a:solidFill>
            <a:schemeClr val="bg1"/>
          </a:solidFill>
          <a:ln>
            <a:solidFill>
              <a:srgbClr val="0E76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6770636A-6182-4A03-8FD8-A793C628B38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910098" y="83484"/>
            <a:ext cx="985437" cy="674942"/>
          </a:xfrm>
          <a:prstGeom prst="rect">
            <a:avLst/>
          </a:prstGeom>
        </p:spPr>
      </p:pic>
      <p:pic>
        <p:nvPicPr>
          <p:cNvPr id="11" name="Picture 10">
            <a:extLst>
              <a:ext uri="{FF2B5EF4-FFF2-40B4-BE49-F238E27FC236}">
                <a16:creationId xmlns:a16="http://schemas.microsoft.com/office/drawing/2014/main" id="{C41BF666-5968-4D7D-BE08-842C623035CE}"/>
              </a:ext>
            </a:extLst>
          </p:cNvPr>
          <p:cNvPicPr/>
          <p:nvPr userDrawn="1"/>
        </p:nvPicPr>
        <p:blipFill rotWithShape="1">
          <a:blip r:embed="rId19">
            <a:extLst>
              <a:ext uri="{28A0092B-C50C-407E-A947-70E740481C1C}">
                <a14:useLocalDpi xmlns:a14="http://schemas.microsoft.com/office/drawing/2010/main" val="0"/>
              </a:ext>
            </a:extLst>
          </a:blip>
          <a:srcRect t="29669" r="17355"/>
          <a:stretch/>
        </p:blipFill>
        <p:spPr>
          <a:xfrm>
            <a:off x="0" y="6024176"/>
            <a:ext cx="9144000" cy="838200"/>
          </a:xfrm>
          <a:prstGeom prst="rect">
            <a:avLst/>
          </a:prstGeom>
        </p:spPr>
      </p:pic>
      <p:pic>
        <p:nvPicPr>
          <p:cNvPr id="8" name="Picture 7" descr="Logo&#10;&#10;Description automatically generated">
            <a:extLst>
              <a:ext uri="{FF2B5EF4-FFF2-40B4-BE49-F238E27FC236}">
                <a16:creationId xmlns:a16="http://schemas.microsoft.com/office/drawing/2014/main" id="{DC9166DC-5CDB-4C75-BED4-696C79BEB55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24572" y="6059555"/>
            <a:ext cx="1291477" cy="731837"/>
          </a:xfrm>
          <a:prstGeom prst="rect">
            <a:avLst/>
          </a:prstGeom>
        </p:spPr>
      </p:pic>
    </p:spTree>
    <p:extLst>
      <p:ext uri="{BB962C8B-B14F-4D97-AF65-F5344CB8AC3E}">
        <p14:creationId xmlns:p14="http://schemas.microsoft.com/office/powerpoint/2010/main" val="652441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b="1" kern="1200">
          <a:solidFill>
            <a:srgbClr val="125DA8"/>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80B740"/>
        </a:buClr>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80B740"/>
        </a:buClr>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80B740"/>
        </a:buClr>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80B740"/>
        </a:buClr>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80B740"/>
        </a:buClr>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logs.coventrytelegraph.net/passtheremote/christopher_reeve.-3351.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4191000"/>
            <a:ext cx="7772400" cy="1362075"/>
          </a:xfrm>
        </p:spPr>
        <p:txBody>
          <a:bodyPr anchor="t">
            <a:normAutofit/>
          </a:bodyPr>
          <a:lstStyle/>
          <a:p>
            <a:r>
              <a:rPr lang="en-US" b="1" dirty="0">
                <a:latin typeface="Myriad Pro" panose="020B0503030403020204" pitchFamily="34" charset="0"/>
              </a:rPr>
              <a:t>REVOLUTION NOT </a:t>
            </a:r>
            <a:br>
              <a:rPr lang="en-US" b="1" dirty="0">
                <a:latin typeface="Myriad Pro" panose="020B0503030403020204" pitchFamily="34" charset="0"/>
              </a:rPr>
            </a:br>
            <a:r>
              <a:rPr lang="en-US" b="1" dirty="0">
                <a:latin typeface="Myriad Pro" panose="020B0503030403020204" pitchFamily="34" charset="0"/>
              </a:rPr>
              <a:t>RESOLUTION</a:t>
            </a:r>
            <a:endParaRPr lang="en-US" dirty="0">
              <a:latin typeface="Myriad Pro" panose="020B05030304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229600" cy="1143000"/>
          </a:xfrm>
        </p:spPr>
        <p:txBody>
          <a:bodyPr/>
          <a:lstStyle/>
          <a:p>
            <a:r>
              <a:rPr lang="en-US" dirty="0">
                <a:solidFill>
                  <a:srgbClr val="0E76BC"/>
                </a:solidFill>
                <a:latin typeface="Myriad Pro" panose="020B0503030403020204" pitchFamily="34" charset="0"/>
              </a:rPr>
              <a:t>God’s Multiple-choice Test</a:t>
            </a:r>
          </a:p>
        </p:txBody>
      </p:sp>
      <p:sp>
        <p:nvSpPr>
          <p:cNvPr id="3" name="Content Placeholder 2"/>
          <p:cNvSpPr>
            <a:spLocks noGrp="1"/>
          </p:cNvSpPr>
          <p:nvPr>
            <p:ph idx="1"/>
          </p:nvPr>
        </p:nvSpPr>
        <p:spPr>
          <a:xfrm>
            <a:off x="685800" y="2027237"/>
            <a:ext cx="8229600" cy="3840163"/>
          </a:xfrm>
        </p:spPr>
        <p:txBody>
          <a:bodyPr>
            <a:normAutofit/>
          </a:bodyPr>
          <a:lstStyle/>
          <a:p>
            <a:pPr marL="0" indent="0">
              <a:buNone/>
            </a:pPr>
            <a:r>
              <a:rPr lang="en-US" dirty="0">
                <a:solidFill>
                  <a:srgbClr val="0E76BC"/>
                </a:solidFill>
                <a:latin typeface="Myriad Pro" panose="020B0503030403020204" pitchFamily="34" charset="0"/>
              </a:rPr>
              <a:t>This day I call the heavens and the earth as witnesses against you that I have set before you: </a:t>
            </a:r>
          </a:p>
          <a:p>
            <a:pPr marL="514350" indent="-514350">
              <a:buAutoNum type="alphaUcPeriod"/>
            </a:pPr>
            <a:r>
              <a:rPr lang="en-US" dirty="0">
                <a:solidFill>
                  <a:srgbClr val="0E76BC"/>
                </a:solidFill>
                <a:latin typeface="Myriad Pro" panose="020B0503030403020204" pitchFamily="34" charset="0"/>
              </a:rPr>
              <a:t>Life </a:t>
            </a:r>
            <a:r>
              <a:rPr lang="en-US" dirty="0"/>
              <a:t> </a:t>
            </a:r>
          </a:p>
          <a:p>
            <a:pPr marL="514350" indent="-514350">
              <a:buAutoNum type="alphaUcPeriod"/>
            </a:pPr>
            <a:r>
              <a:rPr lang="en-US" dirty="0">
                <a:solidFill>
                  <a:srgbClr val="0E76BC"/>
                </a:solidFill>
                <a:latin typeface="Myriad Pro" panose="020B0503030403020204" pitchFamily="34" charset="0"/>
              </a:rPr>
              <a:t>Death</a:t>
            </a:r>
          </a:p>
          <a:p>
            <a:pPr marL="0" indent="0">
              <a:buNone/>
            </a:pPr>
            <a:r>
              <a:rPr lang="en-US" dirty="0">
                <a:solidFill>
                  <a:srgbClr val="92D050"/>
                </a:solidFill>
              </a:rPr>
              <a:t>HINT: </a:t>
            </a:r>
            <a:r>
              <a:rPr lang="en-US" dirty="0">
                <a:solidFill>
                  <a:srgbClr val="0E76BC"/>
                </a:solidFill>
                <a:latin typeface="Myriad Pro" panose="020B0503030403020204" pitchFamily="34" charset="0"/>
              </a:rPr>
              <a:t>Choose B. Life, so that you and your children may live. (Deut. 30:19)</a:t>
            </a:r>
          </a:p>
        </p:txBody>
      </p:sp>
    </p:spTree>
    <p:extLst>
      <p:ext uri="{BB962C8B-B14F-4D97-AF65-F5344CB8AC3E}">
        <p14:creationId xmlns:p14="http://schemas.microsoft.com/office/powerpoint/2010/main" val="135486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a:extLst>
              <a:ext uri="{FF2B5EF4-FFF2-40B4-BE49-F238E27FC236}">
                <a16:creationId xmlns:a16="http://schemas.microsoft.com/office/drawing/2014/main" id="{1BA28F36-CF74-4CB6-8C37-C5CCF09E8BCD}"/>
              </a:ext>
            </a:extLst>
          </p:cNvPr>
          <p:cNvSpPr>
            <a:spLocks noGrp="1"/>
          </p:cNvSpPr>
          <p:nvPr>
            <p:ph type="title"/>
          </p:nvPr>
        </p:nvSpPr>
        <p:spPr>
          <a:xfrm>
            <a:off x="457200" y="1143000"/>
            <a:ext cx="8229600" cy="1143000"/>
          </a:xfrm>
        </p:spPr>
        <p:txBody>
          <a:bodyPr/>
          <a:lstStyle/>
          <a:p>
            <a:r>
              <a:rPr lang="en-US" altLang="en-US" dirty="0">
                <a:solidFill>
                  <a:srgbClr val="0E76BC"/>
                </a:solidFill>
                <a:latin typeface="Myriad Pro" panose="020B0503030403020204" pitchFamily="34" charset="0"/>
              </a:rPr>
              <a:t>Food by God Rule #1</a:t>
            </a:r>
          </a:p>
        </p:txBody>
      </p:sp>
      <p:sp>
        <p:nvSpPr>
          <p:cNvPr id="4" name="Content Placeholder 3">
            <a:extLst>
              <a:ext uri="{FF2B5EF4-FFF2-40B4-BE49-F238E27FC236}">
                <a16:creationId xmlns:a16="http://schemas.microsoft.com/office/drawing/2014/main" id="{739615DB-1D74-4DC0-A13D-73C7B8A08CA6}"/>
              </a:ext>
            </a:extLst>
          </p:cNvPr>
          <p:cNvSpPr>
            <a:spLocks noGrp="1"/>
          </p:cNvSpPr>
          <p:nvPr>
            <p:ph idx="1"/>
          </p:nvPr>
        </p:nvSpPr>
        <p:spPr/>
        <p:txBody>
          <a:bodyPr>
            <a:normAutofit/>
          </a:bodyPr>
          <a:lstStyle/>
          <a:p>
            <a:pPr>
              <a:defRPr/>
            </a:pPr>
            <a:r>
              <a:rPr lang="en-US" dirty="0">
                <a:solidFill>
                  <a:srgbClr val="0E76BC"/>
                </a:solidFill>
                <a:latin typeface="Myriad Pro" panose="020B0503030403020204" pitchFamily="34" charset="0"/>
              </a:rPr>
              <a:t>The farther something is from nature, the more it is Food by man and not Food by God</a:t>
            </a:r>
          </a:p>
          <a:p>
            <a:pPr marL="0" indent="0">
              <a:buNone/>
              <a:defRPr/>
            </a:pPr>
            <a:endParaRPr lang="en-US" dirty="0">
              <a:solidFill>
                <a:srgbClr val="0E76BC"/>
              </a:solidFill>
              <a:latin typeface="Myriad Pro" panose="020B0503030403020204" pitchFamily="34" charset="0"/>
            </a:endParaRPr>
          </a:p>
          <a:p>
            <a:pPr marL="0" indent="0" algn="ctr">
              <a:buFontTx/>
              <a:buNone/>
              <a:defRPr/>
            </a:pPr>
            <a:r>
              <a:rPr lang="en-US" i="1" dirty="0">
                <a:solidFill>
                  <a:srgbClr val="0E76BC"/>
                </a:solidFill>
                <a:latin typeface="Myriad Pro" panose="020B0503030403020204" pitchFamily="34" charset="0"/>
              </a:rPr>
              <a:t>“If God didn’t make it, I won’t eat it”</a:t>
            </a:r>
          </a:p>
          <a:p>
            <a:pPr marL="0" indent="0" algn="ctr">
              <a:buFontTx/>
              <a:buNone/>
              <a:defRPr/>
            </a:pPr>
            <a:r>
              <a:rPr lang="en-US" dirty="0">
                <a:solidFill>
                  <a:srgbClr val="0E76BC"/>
                </a:solidFill>
                <a:latin typeface="Myriad Pro" panose="020B0503030403020204" pitchFamily="34" charset="0"/>
              </a:rPr>
              <a:t>- Jack </a:t>
            </a:r>
            <a:r>
              <a:rPr lang="en-US" dirty="0" err="1">
                <a:solidFill>
                  <a:srgbClr val="0E76BC"/>
                </a:solidFill>
                <a:latin typeface="Myriad Pro" panose="020B0503030403020204" pitchFamily="34" charset="0"/>
              </a:rPr>
              <a:t>LaLanne</a:t>
            </a:r>
            <a:endParaRPr lang="en-US" dirty="0">
              <a:solidFill>
                <a:srgbClr val="0E76BC"/>
              </a:solidFill>
              <a:latin typeface="Myriad Pro" panose="020B0503030403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hormones-in-dairy-meat.jpg"/>
          <p:cNvPicPr>
            <a:picLocks noGrp="1" noChangeAspect="1"/>
          </p:cNvPicPr>
          <p:nvPr>
            <p:ph type="pic" sz="quarter" idx="13"/>
          </p:nvPr>
        </p:nvPicPr>
        <p:blipFill>
          <a:blip r:embed="rId3"/>
          <a:srcRect l="10640" r="10640"/>
          <a:stretch>
            <a:fillRect/>
          </a:stretch>
        </p:blipFill>
        <p:spPr>
          <a:xfrm>
            <a:off x="6119969" y="2412802"/>
            <a:ext cx="2164395" cy="3378398"/>
          </a:xfrm>
          <a:prstGeom prst="rect">
            <a:avLst/>
          </a:prstGeom>
        </p:spPr>
      </p:pic>
      <p:sp>
        <p:nvSpPr>
          <p:cNvPr id="167" name="Shape 167"/>
          <p:cNvSpPr>
            <a:spLocks noGrp="1"/>
          </p:cNvSpPr>
          <p:nvPr>
            <p:ph type="title"/>
          </p:nvPr>
        </p:nvSpPr>
        <p:spPr>
          <a:xfrm>
            <a:off x="336188" y="1066800"/>
            <a:ext cx="8229600" cy="1143000"/>
          </a:xfrm>
          <a:prstGeom prst="rect">
            <a:avLst/>
          </a:prstGeom>
        </p:spPr>
        <p:txBody>
          <a:bodyPr>
            <a:noAutofit/>
          </a:bodyPr>
          <a:lstStyle/>
          <a:p>
            <a:pPr>
              <a:defRPr sz="11000"/>
            </a:pPr>
            <a:r>
              <a:rPr sz="6000" dirty="0">
                <a:solidFill>
                  <a:srgbClr val="953735"/>
                </a:solidFill>
                <a:latin typeface="Myriad Pro" panose="020B0503030403020204" pitchFamily="34" charset="0"/>
              </a:rPr>
              <a:t>Hormones</a:t>
            </a:r>
          </a:p>
          <a:p>
            <a:pPr>
              <a:defRPr sz="6600"/>
            </a:pPr>
            <a:r>
              <a:rPr sz="3200" dirty="0">
                <a:latin typeface="Myriad Pro" panose="020B0503030403020204" pitchFamily="34" charset="0"/>
              </a:rPr>
              <a:t>BECOME A FAT MELTING MACHINE</a:t>
            </a:r>
          </a:p>
        </p:txBody>
      </p:sp>
      <p:sp>
        <p:nvSpPr>
          <p:cNvPr id="168" name="Shape 168"/>
          <p:cNvSpPr>
            <a:spLocks noGrp="1"/>
          </p:cNvSpPr>
          <p:nvPr>
            <p:ph type="body" sz="half" idx="1"/>
          </p:nvPr>
        </p:nvSpPr>
        <p:spPr>
          <a:xfrm>
            <a:off x="741157" y="2275285"/>
            <a:ext cx="5226412" cy="3668315"/>
          </a:xfrm>
          <a:prstGeom prst="rect">
            <a:avLst/>
          </a:prstGeom>
        </p:spPr>
        <p:txBody>
          <a:bodyPr anchor="t">
            <a:normAutofit fontScale="55000" lnSpcReduction="20000"/>
          </a:bodyPr>
          <a:lstStyle/>
          <a:p>
            <a:pPr marL="0" indent="0" defTabSz="200125">
              <a:spcBef>
                <a:spcPts val="1260"/>
              </a:spcBef>
              <a:buSzTx/>
              <a:buNone/>
              <a:defRPr sz="3016"/>
            </a:pPr>
            <a:endParaRPr dirty="0">
              <a:latin typeface="Myriad Pro" panose="020B0503030403020204" pitchFamily="34" charset="0"/>
            </a:endParaRPr>
          </a:p>
          <a:p>
            <a:pPr marL="45498" indent="-45498" defTabSz="156619">
              <a:spcBef>
                <a:spcPts val="0"/>
              </a:spcBef>
              <a:buClr>
                <a:srgbClr val="535353"/>
              </a:buClr>
              <a:defRPr sz="3828">
                <a:solidFill>
                  <a:srgbClr val="000000"/>
                </a:solidFill>
              </a:defRPr>
            </a:pPr>
            <a:r>
              <a:rPr b="1" dirty="0">
                <a:latin typeface="Myriad Pro" panose="020B0503030403020204" pitchFamily="34" charset="0"/>
                <a:ea typeface="Gill Sans"/>
                <a:cs typeface="Gill Sans"/>
                <a:sym typeface="Gill Sans"/>
              </a:rPr>
              <a:t>Cortisol</a:t>
            </a:r>
            <a:r>
              <a:rPr dirty="0">
                <a:latin typeface="Myriad Pro" panose="020B0503030403020204" pitchFamily="34" charset="0"/>
              </a:rPr>
              <a:t>: Breaks down muscle, stimulates fat storage, raises blood pressure, causes water retention, causes hunger and intense food cravings.</a:t>
            </a:r>
          </a:p>
          <a:p>
            <a:pPr marL="45498" indent="-45498" defTabSz="156619">
              <a:spcBef>
                <a:spcPts val="0"/>
              </a:spcBef>
              <a:buClr>
                <a:srgbClr val="535353"/>
              </a:buClr>
              <a:defRPr sz="3828">
                <a:solidFill>
                  <a:srgbClr val="000000"/>
                </a:solidFill>
              </a:defRPr>
            </a:pPr>
            <a:endParaRPr dirty="0">
              <a:latin typeface="Myriad Pro" panose="020B0503030403020204" pitchFamily="34" charset="0"/>
            </a:endParaRPr>
          </a:p>
          <a:p>
            <a:pPr marL="45498" indent="-45498" defTabSz="156619">
              <a:spcBef>
                <a:spcPts val="0"/>
              </a:spcBef>
              <a:buClr>
                <a:srgbClr val="535353"/>
              </a:buClr>
              <a:defRPr sz="3828">
                <a:solidFill>
                  <a:srgbClr val="000000"/>
                </a:solidFill>
              </a:defRPr>
            </a:pPr>
            <a:r>
              <a:rPr b="1" dirty="0">
                <a:latin typeface="Myriad Pro" panose="020B0503030403020204" pitchFamily="34" charset="0"/>
                <a:ea typeface="Gill Sans"/>
                <a:cs typeface="Gill Sans"/>
                <a:sym typeface="Gill Sans"/>
              </a:rPr>
              <a:t>Human growth hormone</a:t>
            </a:r>
            <a:r>
              <a:rPr dirty="0">
                <a:latin typeface="Myriad Pro" panose="020B0503030403020204" pitchFamily="34" charset="0"/>
              </a:rPr>
              <a:t>: Production decreases with age. Increases lean muscle mass, increases bone density, and decreases body fat.</a:t>
            </a:r>
          </a:p>
          <a:p>
            <a:pPr marL="45498" indent="-45498" defTabSz="156619">
              <a:spcBef>
                <a:spcPts val="0"/>
              </a:spcBef>
              <a:buClr>
                <a:srgbClr val="535353"/>
              </a:buClr>
              <a:defRPr sz="3828">
                <a:solidFill>
                  <a:srgbClr val="000000"/>
                </a:solidFill>
              </a:defRPr>
            </a:pPr>
            <a:endParaRPr dirty="0">
              <a:latin typeface="Myriad Pro" panose="020B0503030403020204" pitchFamily="34" charset="0"/>
            </a:endParaRPr>
          </a:p>
          <a:p>
            <a:pPr marL="45498" indent="-45498" defTabSz="156619">
              <a:spcBef>
                <a:spcPts val="0"/>
              </a:spcBef>
              <a:buClr>
                <a:srgbClr val="535353"/>
              </a:buClr>
              <a:defRPr sz="3828">
                <a:solidFill>
                  <a:srgbClr val="000000"/>
                </a:solidFill>
              </a:defRPr>
            </a:pPr>
            <a:r>
              <a:rPr b="1" dirty="0">
                <a:latin typeface="Myriad Pro" panose="020B0503030403020204" pitchFamily="34" charset="0"/>
                <a:ea typeface="Gill Sans"/>
                <a:cs typeface="Gill Sans"/>
                <a:sym typeface="Gill Sans"/>
              </a:rPr>
              <a:t>Leptin</a:t>
            </a:r>
            <a:r>
              <a:rPr dirty="0">
                <a:latin typeface="Myriad Pro" panose="020B0503030403020204" pitchFamily="34" charset="0"/>
              </a:rPr>
              <a:t>:  Tells </a:t>
            </a:r>
            <a:r>
              <a:rPr lang="en-US" dirty="0">
                <a:latin typeface="Myriad Pro" panose="020B0503030403020204" pitchFamily="34" charset="0"/>
              </a:rPr>
              <a:t>your </a:t>
            </a:r>
            <a:r>
              <a:rPr dirty="0">
                <a:latin typeface="Myriad Pro" panose="020B0503030403020204" pitchFamily="34" charset="0"/>
              </a:rPr>
              <a:t>brain to burn fat for energy, and to tell </a:t>
            </a:r>
            <a:r>
              <a:rPr lang="en-US" dirty="0">
                <a:latin typeface="Myriad Pro" panose="020B0503030403020204" pitchFamily="34" charset="0"/>
              </a:rPr>
              <a:t>you </a:t>
            </a:r>
            <a:r>
              <a:rPr dirty="0">
                <a:latin typeface="Myriad Pro" panose="020B0503030403020204" pitchFamily="34" charset="0"/>
              </a:rPr>
              <a:t>that </a:t>
            </a:r>
            <a:r>
              <a:rPr lang="en-US" dirty="0">
                <a:latin typeface="Myriad Pro" panose="020B0503030403020204" pitchFamily="34" charset="0"/>
              </a:rPr>
              <a:t>you </a:t>
            </a:r>
            <a:r>
              <a:rPr dirty="0">
                <a:latin typeface="Myriad Pro" panose="020B0503030403020204" pitchFamily="34" charset="0"/>
              </a:rPr>
              <a:t>are full and don’t need to eat more.</a:t>
            </a:r>
          </a:p>
        </p:txBody>
      </p:sp>
    </p:spTree>
    <p:extLst>
      <p:ext uri="{BB962C8B-B14F-4D97-AF65-F5344CB8AC3E}">
        <p14:creationId xmlns:p14="http://schemas.microsoft.com/office/powerpoint/2010/main" val="42602306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037B8CD-1EB0-4635-805C-6F9C6F4B28EF}"/>
              </a:ext>
            </a:extLst>
          </p:cNvPr>
          <p:cNvSpPr>
            <a:spLocks noGrp="1"/>
          </p:cNvSpPr>
          <p:nvPr>
            <p:ph type="title"/>
          </p:nvPr>
        </p:nvSpPr>
        <p:spPr>
          <a:xfrm>
            <a:off x="457200" y="1143000"/>
            <a:ext cx="8229600" cy="1143000"/>
          </a:xfrm>
        </p:spPr>
        <p:txBody>
          <a:bodyPr/>
          <a:lstStyle/>
          <a:p>
            <a:r>
              <a:rPr lang="en-US" altLang="en-US" dirty="0">
                <a:solidFill>
                  <a:srgbClr val="0E76BC"/>
                </a:solidFill>
                <a:latin typeface="Myriad Pro" panose="020B0503030403020204" pitchFamily="34" charset="0"/>
              </a:rPr>
              <a:t>3 Basic Steps</a:t>
            </a:r>
          </a:p>
        </p:txBody>
      </p:sp>
      <p:sp>
        <p:nvSpPr>
          <p:cNvPr id="3" name="Content Placeholder 2">
            <a:extLst>
              <a:ext uri="{FF2B5EF4-FFF2-40B4-BE49-F238E27FC236}">
                <a16:creationId xmlns:a16="http://schemas.microsoft.com/office/drawing/2014/main" id="{861435DE-8578-461D-A6FD-647FFF2AB4A8}"/>
              </a:ext>
            </a:extLst>
          </p:cNvPr>
          <p:cNvSpPr>
            <a:spLocks noGrp="1"/>
          </p:cNvSpPr>
          <p:nvPr>
            <p:ph idx="1"/>
          </p:nvPr>
        </p:nvSpPr>
        <p:spPr>
          <a:xfrm>
            <a:off x="609600" y="2133600"/>
            <a:ext cx="8229600" cy="3840163"/>
          </a:xfrm>
        </p:spPr>
        <p:txBody>
          <a:bodyPr>
            <a:normAutofit/>
          </a:bodyPr>
          <a:lstStyle/>
          <a:p>
            <a:pPr marL="0" indent="0" algn="ctr">
              <a:buFontTx/>
              <a:buNone/>
              <a:defRPr/>
            </a:pPr>
            <a:r>
              <a:rPr lang="en-US" sz="2400" b="1" dirty="0">
                <a:solidFill>
                  <a:srgbClr val="0E76BC"/>
                </a:solidFill>
                <a:latin typeface="Myriad Pro" panose="020B0503030403020204" pitchFamily="34" charset="0"/>
              </a:rPr>
              <a:t>3/7 BASIC STEPS TO TRANSFORMATIONAL NUTRITION </a:t>
            </a:r>
          </a:p>
          <a:p>
            <a:pPr marL="0" indent="0" algn="ctr">
              <a:buFontTx/>
              <a:buNone/>
              <a:defRPr/>
            </a:pPr>
            <a:r>
              <a:rPr lang="en-US" sz="1600" b="1" dirty="0">
                <a:solidFill>
                  <a:srgbClr val="0E76BC"/>
                </a:solidFill>
                <a:latin typeface="Myriad Pro" panose="020B0503030403020204" pitchFamily="34" charset="0"/>
              </a:rPr>
              <a:t> </a:t>
            </a:r>
            <a:endParaRPr lang="en-US" sz="1600" dirty="0">
              <a:solidFill>
                <a:srgbClr val="0E76BC"/>
              </a:solidFill>
              <a:latin typeface="Myriad Pro" panose="020B0503030403020204" pitchFamily="34" charset="0"/>
            </a:endParaRPr>
          </a:p>
          <a:p>
            <a:pPr marL="0" indent="0">
              <a:buFontTx/>
              <a:buNone/>
              <a:defRPr/>
            </a:pPr>
            <a:r>
              <a:rPr lang="en-US" sz="2000" dirty="0">
                <a:solidFill>
                  <a:srgbClr val="0E76BC"/>
                </a:solidFill>
                <a:latin typeface="Myriad Pro" panose="020B0503030403020204" pitchFamily="34" charset="0"/>
              </a:rPr>
              <a:t>1. EAT FRUIT IN THE MORNING AND LOAD UP ON VEGETABLES AT ALL OTHER MEALS AND THE REST OF THE DAY.  </a:t>
            </a:r>
          </a:p>
          <a:p>
            <a:pPr marL="0" indent="0">
              <a:buFontTx/>
              <a:buNone/>
              <a:defRPr/>
            </a:pPr>
            <a:endParaRPr lang="en-US" sz="2000" dirty="0">
              <a:solidFill>
                <a:srgbClr val="0E76BC"/>
              </a:solidFill>
              <a:latin typeface="Myriad Pro" panose="020B0503030403020204" pitchFamily="34" charset="0"/>
            </a:endParaRPr>
          </a:p>
          <a:p>
            <a:pPr marL="0" indent="0">
              <a:buFontTx/>
              <a:buNone/>
              <a:defRPr/>
            </a:pPr>
            <a:r>
              <a:rPr lang="en-US" sz="2000" dirty="0">
                <a:solidFill>
                  <a:srgbClr val="0E76BC"/>
                </a:solidFill>
                <a:latin typeface="Myriad Pro" panose="020B0503030403020204" pitchFamily="34" charset="0"/>
              </a:rPr>
              <a:t>2. ELIMINATE SOFT DRINKS, SUGAR SWEETENED BEVERAGES AND ANY NON-FRESH JUICES.</a:t>
            </a:r>
          </a:p>
          <a:p>
            <a:pPr>
              <a:defRPr/>
            </a:pPr>
            <a:endParaRPr lang="en-US" sz="2000" dirty="0">
              <a:solidFill>
                <a:srgbClr val="0E76BC"/>
              </a:solidFill>
              <a:latin typeface="Myriad Pro" panose="020B0503030403020204" pitchFamily="34" charset="0"/>
            </a:endParaRPr>
          </a:p>
          <a:p>
            <a:pPr marL="0" indent="0">
              <a:buFontTx/>
              <a:buNone/>
              <a:defRPr/>
            </a:pPr>
            <a:r>
              <a:rPr lang="en-US" sz="2000" dirty="0">
                <a:solidFill>
                  <a:srgbClr val="0E76BC"/>
                </a:solidFill>
                <a:latin typeface="Myriad Pro" panose="020B0503030403020204" pitchFamily="34" charset="0"/>
              </a:rPr>
              <a:t>3. SWITCH TO GOOD FATS: Cook with coconut oil and butter and put olive oil on salads.  Find ways to add chia seeds, flax seeds, and fish from the safe list to your week.</a:t>
            </a:r>
          </a:p>
          <a:p>
            <a:pPr>
              <a:defRPr/>
            </a:pPr>
            <a:endParaRPr lang="en-US" sz="2000" dirty="0">
              <a:solidFill>
                <a:srgbClr val="0E76BC"/>
              </a:solidFill>
              <a:latin typeface="Myriad Pro" panose="020B0503030403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merica-fitness-s">
            <a:extLst>
              <a:ext uri="{FF2B5EF4-FFF2-40B4-BE49-F238E27FC236}">
                <a16:creationId xmlns:a16="http://schemas.microsoft.com/office/drawing/2014/main" id="{71C3368C-45C7-47FB-9B9B-7269CBEA349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168951" y="838200"/>
            <a:ext cx="6908249"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nse.jpg"/>
          <p:cNvPicPr>
            <a:picLocks noChangeAspect="1"/>
          </p:cNvPicPr>
          <p:nvPr/>
        </p:nvPicPr>
        <p:blipFill rotWithShape="1">
          <a:blip r:embed="rId2" cstate="print">
            <a:extLst>
              <a:ext uri="{28A0092B-C50C-407E-A947-70E740481C1C}">
                <a14:useLocalDpi xmlns:a14="http://schemas.microsoft.com/office/drawing/2010/main" val="0"/>
              </a:ext>
            </a:extLst>
          </a:blip>
          <a:srcRect t="27171"/>
          <a:stretch/>
        </p:blipFill>
        <p:spPr>
          <a:xfrm>
            <a:off x="2209800" y="3886200"/>
            <a:ext cx="4766461" cy="2148427"/>
          </a:xfrm>
          <a:prstGeom prst="rect">
            <a:avLst/>
          </a:prstGeom>
        </p:spPr>
      </p:pic>
      <p:sp>
        <p:nvSpPr>
          <p:cNvPr id="12" name="Title 1"/>
          <p:cNvSpPr txBox="1">
            <a:spLocks/>
          </p:cNvSpPr>
          <p:nvPr/>
        </p:nvSpPr>
        <p:spPr>
          <a:xfrm>
            <a:off x="457200" y="838200"/>
            <a:ext cx="8229600" cy="9804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1E486F"/>
                </a:solidFill>
                <a:latin typeface="Quicksand"/>
                <a:ea typeface="+mj-ea"/>
                <a:cs typeface="+mj-cs"/>
              </a:defRPr>
            </a:lvl1pPr>
          </a:lstStyle>
          <a:p>
            <a:r>
              <a:rPr lang="en-US" dirty="0">
                <a:solidFill>
                  <a:srgbClr val="0E76BC"/>
                </a:solidFill>
                <a:latin typeface="Myriad Pro" panose="020B0503030403020204" pitchFamily="34" charset="0"/>
              </a:rPr>
              <a:t>High Intensity Exercise is Best</a:t>
            </a:r>
          </a:p>
        </p:txBody>
      </p:sp>
      <p:sp>
        <p:nvSpPr>
          <p:cNvPr id="13" name="Rectangle 12"/>
          <p:cNvSpPr/>
          <p:nvPr/>
        </p:nvSpPr>
        <p:spPr>
          <a:xfrm>
            <a:off x="533400" y="1936790"/>
            <a:ext cx="4262810" cy="3154710"/>
          </a:xfrm>
          <a:prstGeom prst="rect">
            <a:avLst/>
          </a:prstGeom>
        </p:spPr>
        <p:txBody>
          <a:bodyPr wrap="square">
            <a:spAutoFit/>
          </a:bodyPr>
          <a:lstStyle/>
          <a:p>
            <a:pPr marL="342900" indent="-342900">
              <a:lnSpc>
                <a:spcPct val="150000"/>
              </a:lnSpc>
              <a:buFont typeface="Arial"/>
              <a:buChar char="•"/>
            </a:pPr>
            <a:r>
              <a:rPr lang="en-US" sz="2200" b="1" dirty="0">
                <a:solidFill>
                  <a:srgbClr val="0E76BC"/>
                </a:solidFill>
                <a:latin typeface="Myriad Pro" panose="020B0503030403020204" pitchFamily="34" charset="0"/>
                <a:cs typeface="Tahoma"/>
              </a:rPr>
              <a:t>Optimizing HORMONES</a:t>
            </a:r>
          </a:p>
          <a:p>
            <a:pPr marL="342900" indent="-342900">
              <a:lnSpc>
                <a:spcPct val="150000"/>
              </a:lnSpc>
              <a:buFont typeface="Arial"/>
              <a:buChar char="•"/>
            </a:pPr>
            <a:r>
              <a:rPr lang="en-US" sz="2200" b="1" dirty="0">
                <a:solidFill>
                  <a:srgbClr val="0E76BC"/>
                </a:solidFill>
                <a:latin typeface="Myriad Pro" panose="020B0503030403020204" pitchFamily="34" charset="0"/>
                <a:cs typeface="Tahoma"/>
              </a:rPr>
              <a:t>FAT BURNING</a:t>
            </a:r>
          </a:p>
          <a:p>
            <a:pPr marL="342900" indent="-342900">
              <a:lnSpc>
                <a:spcPct val="150000"/>
              </a:lnSpc>
              <a:buFont typeface="Arial"/>
              <a:buChar char="•"/>
            </a:pPr>
            <a:r>
              <a:rPr lang="en-US" sz="2200" b="1" dirty="0">
                <a:solidFill>
                  <a:srgbClr val="0E76BC"/>
                </a:solidFill>
                <a:latin typeface="Myriad Pro" panose="020B0503030403020204" pitchFamily="34" charset="0"/>
                <a:cs typeface="Tahoma"/>
              </a:rPr>
              <a:t>MUSCLE BUILDING</a:t>
            </a:r>
          </a:p>
          <a:p>
            <a:endParaRPr lang="en-US" sz="2000" b="1" dirty="0">
              <a:solidFill>
                <a:srgbClr val="0E76BC"/>
              </a:solidFill>
              <a:latin typeface="Myriad Pro" panose="020B0503030403020204" pitchFamily="34" charset="0"/>
              <a:cs typeface="Tahoma"/>
            </a:endParaRPr>
          </a:p>
          <a:p>
            <a:endParaRPr lang="en-US" sz="2000" dirty="0">
              <a:solidFill>
                <a:srgbClr val="0E76BC"/>
              </a:solidFill>
              <a:latin typeface="Myriad Pro" panose="020B0503030403020204" pitchFamily="34" charset="0"/>
              <a:cs typeface="Tahoma"/>
            </a:endParaRPr>
          </a:p>
          <a:p>
            <a:endParaRPr lang="en-US" sz="2000" b="1" dirty="0">
              <a:solidFill>
                <a:srgbClr val="0E76BC"/>
              </a:solidFill>
              <a:latin typeface="Myriad Pro" panose="020B0503030403020204" pitchFamily="34" charset="0"/>
              <a:cs typeface="Tahoma"/>
            </a:endParaRPr>
          </a:p>
          <a:p>
            <a:endParaRPr lang="en-US" sz="2000" b="1" dirty="0">
              <a:solidFill>
                <a:srgbClr val="0E76BC"/>
              </a:solidFill>
              <a:latin typeface="Myriad Pro" panose="020B0503030403020204" pitchFamily="34" charset="0"/>
              <a:cs typeface="Tahoma"/>
            </a:endParaRPr>
          </a:p>
          <a:p>
            <a:endParaRPr lang="en-US" sz="2000" b="1" dirty="0">
              <a:solidFill>
                <a:srgbClr val="0E76BC"/>
              </a:solidFill>
              <a:latin typeface="Myriad Pro" panose="020B0503030403020204" pitchFamily="34" charset="0"/>
              <a:cs typeface="Tahoma"/>
            </a:endParaRPr>
          </a:p>
        </p:txBody>
      </p:sp>
      <p:sp>
        <p:nvSpPr>
          <p:cNvPr id="4" name="TextBox 3"/>
          <p:cNvSpPr txBox="1"/>
          <p:nvPr/>
        </p:nvSpPr>
        <p:spPr>
          <a:xfrm>
            <a:off x="4028749" y="1938536"/>
            <a:ext cx="4886651" cy="1954381"/>
          </a:xfrm>
          <a:prstGeom prst="rect">
            <a:avLst/>
          </a:prstGeom>
          <a:noFill/>
        </p:spPr>
        <p:txBody>
          <a:bodyPr wrap="square" rtlCol="0">
            <a:spAutoFit/>
          </a:bodyPr>
          <a:lstStyle/>
          <a:p>
            <a:pPr marL="342900" indent="-342900">
              <a:lnSpc>
                <a:spcPct val="150000"/>
              </a:lnSpc>
              <a:buFont typeface="Arial"/>
              <a:buChar char="•"/>
            </a:pPr>
            <a:r>
              <a:rPr lang="en-US" sz="2200" b="1" dirty="0">
                <a:solidFill>
                  <a:srgbClr val="0E76BC"/>
                </a:solidFill>
                <a:latin typeface="Myriad Pro" panose="020B0503030403020204" pitchFamily="34" charset="0"/>
                <a:cs typeface="Tahoma"/>
              </a:rPr>
              <a:t>Regulating BLOOD SUGAR levels</a:t>
            </a:r>
          </a:p>
          <a:p>
            <a:pPr marL="342900" indent="-342900">
              <a:lnSpc>
                <a:spcPct val="150000"/>
              </a:lnSpc>
              <a:buFont typeface="Arial"/>
              <a:buChar char="•"/>
            </a:pPr>
            <a:r>
              <a:rPr lang="en-US" sz="2200" b="1" dirty="0">
                <a:solidFill>
                  <a:srgbClr val="0E76BC"/>
                </a:solidFill>
                <a:latin typeface="Myriad Pro" panose="020B0503030403020204" pitchFamily="34" charset="0"/>
                <a:cs typeface="Tahoma"/>
              </a:rPr>
              <a:t>Increasing LUNG CAPACITY</a:t>
            </a:r>
          </a:p>
          <a:p>
            <a:pPr marL="342900" indent="-342900">
              <a:lnSpc>
                <a:spcPct val="150000"/>
              </a:lnSpc>
              <a:buFont typeface="Arial"/>
              <a:buChar char="•"/>
            </a:pPr>
            <a:r>
              <a:rPr lang="en-US" sz="2200" b="1" dirty="0">
                <a:solidFill>
                  <a:srgbClr val="0E76BC"/>
                </a:solidFill>
                <a:latin typeface="Myriad Pro" panose="020B0503030403020204" pitchFamily="34" charset="0"/>
                <a:cs typeface="Tahoma"/>
              </a:rPr>
              <a:t>Improving HEART HEALTH</a:t>
            </a:r>
          </a:p>
          <a:p>
            <a:endParaRPr lang="en-US" sz="2200" dirty="0">
              <a:solidFill>
                <a:srgbClr val="0E76BC"/>
              </a:solidFill>
              <a:latin typeface="Myriad Pro" panose="020B0503030403020204" pitchFamily="34" charset="0"/>
            </a:endParaRPr>
          </a:p>
        </p:txBody>
      </p:sp>
    </p:spTree>
    <p:extLst>
      <p:ext uri="{BB962C8B-B14F-4D97-AF65-F5344CB8AC3E}">
        <p14:creationId xmlns:p14="http://schemas.microsoft.com/office/powerpoint/2010/main" val="215777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fireman.jpg"/>
          <p:cNvPicPr>
            <a:picLocks noGrp="1" noChangeAspect="1"/>
          </p:cNvPicPr>
          <p:nvPr>
            <p:ph type="pic" sz="quarter" idx="13"/>
          </p:nvPr>
        </p:nvPicPr>
        <p:blipFill>
          <a:blip r:embed="rId3"/>
          <a:srcRect l="31370" r="31370"/>
          <a:stretch>
            <a:fillRect/>
          </a:stretch>
        </p:blipFill>
        <p:spPr>
          <a:xfrm>
            <a:off x="5562600" y="1864360"/>
            <a:ext cx="2541269" cy="3850640"/>
          </a:xfrm>
          <a:prstGeom prst="rect">
            <a:avLst/>
          </a:prstGeom>
        </p:spPr>
      </p:pic>
      <p:sp>
        <p:nvSpPr>
          <p:cNvPr id="282" name="Shape 282"/>
          <p:cNvSpPr>
            <a:spLocks noGrp="1"/>
          </p:cNvSpPr>
          <p:nvPr>
            <p:ph type="title"/>
          </p:nvPr>
        </p:nvSpPr>
        <p:spPr>
          <a:xfrm>
            <a:off x="457200" y="838200"/>
            <a:ext cx="8229600" cy="1143000"/>
          </a:xfrm>
          <a:prstGeom prst="rect">
            <a:avLst/>
          </a:prstGeom>
        </p:spPr>
        <p:txBody>
          <a:bodyPr>
            <a:normAutofit/>
          </a:bodyPr>
          <a:lstStyle/>
          <a:p>
            <a:r>
              <a:rPr lang="en-US" sz="5400" dirty="0">
                <a:solidFill>
                  <a:srgbClr val="953735"/>
                </a:solidFill>
                <a:latin typeface="Myriad Pro" panose="020B0503030403020204" pitchFamily="34" charset="0"/>
              </a:rPr>
              <a:t>I</a:t>
            </a:r>
            <a:r>
              <a:rPr sz="5400" dirty="0">
                <a:solidFill>
                  <a:srgbClr val="953735"/>
                </a:solidFill>
                <a:latin typeface="Myriad Pro" panose="020B0503030403020204" pitchFamily="34" charset="0"/>
              </a:rPr>
              <a:t>t’s all about the</a:t>
            </a:r>
            <a:r>
              <a:rPr lang="en-US" sz="5400" dirty="0">
                <a:solidFill>
                  <a:srgbClr val="953735"/>
                </a:solidFill>
                <a:latin typeface="Myriad Pro" panose="020B0503030403020204" pitchFamily="34" charset="0"/>
              </a:rPr>
              <a:t> </a:t>
            </a:r>
            <a:r>
              <a:rPr sz="5400" dirty="0">
                <a:solidFill>
                  <a:srgbClr val="953735"/>
                </a:solidFill>
                <a:latin typeface="Myriad Pro" panose="020B0503030403020204" pitchFamily="34" charset="0"/>
              </a:rPr>
              <a:t>after-burn</a:t>
            </a:r>
          </a:p>
        </p:txBody>
      </p:sp>
      <p:sp>
        <p:nvSpPr>
          <p:cNvPr id="283" name="Shape 283"/>
          <p:cNvSpPr>
            <a:spLocks noGrp="1"/>
          </p:cNvSpPr>
          <p:nvPr>
            <p:ph type="body" sz="half" idx="1"/>
          </p:nvPr>
        </p:nvSpPr>
        <p:spPr>
          <a:xfrm>
            <a:off x="1066800" y="1828800"/>
            <a:ext cx="4712911" cy="4191000"/>
          </a:xfrm>
          <a:prstGeom prst="rect">
            <a:avLst/>
          </a:prstGeom>
        </p:spPr>
        <p:txBody>
          <a:bodyPr>
            <a:normAutofit fontScale="62500" lnSpcReduction="20000"/>
          </a:bodyPr>
          <a:lstStyle/>
          <a:p>
            <a:pPr marL="0" indent="0" defTabSz="279485">
              <a:spcBef>
                <a:spcPts val="1806"/>
              </a:spcBef>
              <a:buSzTx/>
              <a:buNone/>
              <a:defRPr sz="4212" b="1">
                <a:latin typeface="Gill Sans"/>
                <a:ea typeface="Gill Sans"/>
                <a:cs typeface="Gill Sans"/>
                <a:sym typeface="Gill Sans"/>
              </a:defRPr>
            </a:pPr>
            <a:r>
              <a:rPr dirty="0">
                <a:solidFill>
                  <a:srgbClr val="0E76BC"/>
                </a:solidFill>
                <a:latin typeface="Myriad Pro" panose="020B0503030403020204" pitchFamily="34" charset="0"/>
              </a:rPr>
              <a:t>Traditional Cardio</a:t>
            </a:r>
          </a:p>
          <a:p>
            <a:pPr marL="347917" lvl="1" indent="-201019" defTabSz="279485">
              <a:spcBef>
                <a:spcPts val="1806"/>
              </a:spcBef>
              <a:defRPr sz="4212"/>
            </a:pPr>
            <a:r>
              <a:rPr dirty="0">
                <a:solidFill>
                  <a:srgbClr val="0E76BC"/>
                </a:solidFill>
                <a:latin typeface="Myriad Pro" panose="020B0503030403020204" pitchFamily="34" charset="0"/>
              </a:rPr>
              <a:t>4hrs after-burn</a:t>
            </a:r>
          </a:p>
          <a:p>
            <a:pPr marL="347917" lvl="1" indent="-201019" defTabSz="279485">
              <a:spcBef>
                <a:spcPts val="1806"/>
              </a:spcBef>
              <a:defRPr sz="4212"/>
            </a:pPr>
            <a:r>
              <a:rPr dirty="0">
                <a:solidFill>
                  <a:srgbClr val="0E76BC"/>
                </a:solidFill>
                <a:latin typeface="Myriad Pro" panose="020B0503030403020204" pitchFamily="34" charset="0"/>
              </a:rPr>
              <a:t>Increased </a:t>
            </a:r>
            <a:r>
              <a:rPr i="1" dirty="0">
                <a:solidFill>
                  <a:srgbClr val="0E76BC"/>
                </a:solidFill>
                <a:latin typeface="Myriad Pro" panose="020B0503030403020204" pitchFamily="34" charset="0"/>
                <a:ea typeface="Gill Sans"/>
                <a:cs typeface="Gill Sans"/>
                <a:sym typeface="Gill Sans"/>
              </a:rPr>
              <a:t>cortisol</a:t>
            </a:r>
          </a:p>
          <a:p>
            <a:pPr marL="0" indent="0" defTabSz="279485">
              <a:spcBef>
                <a:spcPts val="1806"/>
              </a:spcBef>
              <a:buSzTx/>
              <a:buNone/>
              <a:defRPr sz="4212"/>
            </a:pPr>
            <a:r>
              <a:rPr lang="en-US" sz="200" i="1" dirty="0">
                <a:solidFill>
                  <a:srgbClr val="0E76BC"/>
                </a:solidFill>
                <a:latin typeface="Myriad Pro" panose="020B0503030403020204" pitchFamily="34" charset="0"/>
                <a:ea typeface="Gill Sans"/>
                <a:cs typeface="Gill Sans"/>
                <a:sym typeface="Gill Sans"/>
              </a:rPr>
              <a:t>  </a:t>
            </a:r>
            <a:endParaRPr sz="200" i="1" dirty="0">
              <a:solidFill>
                <a:srgbClr val="0E76BC"/>
              </a:solidFill>
              <a:latin typeface="Myriad Pro" panose="020B0503030403020204" pitchFamily="34" charset="0"/>
              <a:ea typeface="Gill Sans"/>
              <a:cs typeface="Gill Sans"/>
              <a:sym typeface="Gill Sans"/>
            </a:endParaRPr>
          </a:p>
          <a:p>
            <a:pPr marL="0" indent="0" defTabSz="279485">
              <a:spcBef>
                <a:spcPts val="1806"/>
              </a:spcBef>
              <a:buSzTx/>
              <a:buNone/>
              <a:defRPr sz="4212"/>
            </a:pPr>
            <a:r>
              <a:rPr b="1" dirty="0">
                <a:solidFill>
                  <a:srgbClr val="0E76BC"/>
                </a:solidFill>
                <a:latin typeface="Myriad Pro" panose="020B0503030403020204" pitchFamily="34" charset="0"/>
                <a:ea typeface="Gill Sans"/>
                <a:cs typeface="Gill Sans"/>
                <a:sym typeface="Gill Sans"/>
              </a:rPr>
              <a:t>HIIT </a:t>
            </a:r>
            <a:r>
              <a:rPr dirty="0">
                <a:solidFill>
                  <a:srgbClr val="0E76BC"/>
                </a:solidFill>
                <a:latin typeface="Myriad Pro" panose="020B0503030403020204" pitchFamily="34" charset="0"/>
              </a:rPr>
              <a:t>(High Intensity Interval Training)</a:t>
            </a:r>
          </a:p>
          <a:p>
            <a:pPr marL="347917" lvl="1" indent="-201019" defTabSz="279485">
              <a:spcBef>
                <a:spcPts val="1806"/>
              </a:spcBef>
              <a:defRPr sz="4212"/>
            </a:pPr>
            <a:r>
              <a:rPr dirty="0">
                <a:solidFill>
                  <a:srgbClr val="0E76BC"/>
                </a:solidFill>
                <a:latin typeface="Myriad Pro" panose="020B0503030403020204" pitchFamily="34" charset="0"/>
              </a:rPr>
              <a:t>36hrs after-burn</a:t>
            </a:r>
          </a:p>
          <a:p>
            <a:pPr marL="347917" lvl="1" indent="-201019" defTabSz="279485">
              <a:spcBef>
                <a:spcPts val="1806"/>
              </a:spcBef>
              <a:defRPr sz="4212"/>
            </a:pPr>
            <a:r>
              <a:rPr dirty="0">
                <a:solidFill>
                  <a:srgbClr val="0E76BC"/>
                </a:solidFill>
                <a:latin typeface="Myriad Pro" panose="020B0503030403020204" pitchFamily="34" charset="0"/>
              </a:rPr>
              <a:t>Increased </a:t>
            </a:r>
            <a:r>
              <a:rPr i="1" dirty="0">
                <a:solidFill>
                  <a:srgbClr val="0E76BC"/>
                </a:solidFill>
                <a:latin typeface="Myriad Pro" panose="020B0503030403020204" pitchFamily="34" charset="0"/>
                <a:ea typeface="Gill Sans"/>
                <a:cs typeface="Gill Sans"/>
                <a:sym typeface="Gill Sans"/>
              </a:rPr>
              <a:t>testosterone</a:t>
            </a:r>
            <a:r>
              <a:rPr dirty="0">
                <a:solidFill>
                  <a:srgbClr val="0E76BC"/>
                </a:solidFill>
                <a:latin typeface="Myriad Pro" panose="020B0503030403020204" pitchFamily="34" charset="0"/>
              </a:rPr>
              <a:t> &amp; </a:t>
            </a:r>
            <a:r>
              <a:rPr i="1" dirty="0">
                <a:solidFill>
                  <a:srgbClr val="0E76BC"/>
                </a:solidFill>
                <a:latin typeface="Myriad Pro" panose="020B0503030403020204" pitchFamily="34" charset="0"/>
                <a:ea typeface="Gill Sans"/>
                <a:cs typeface="Gill Sans"/>
                <a:sym typeface="Gill Sans"/>
              </a:rPr>
              <a:t>growth hormone</a:t>
            </a:r>
          </a:p>
        </p:txBody>
      </p:sp>
    </p:spTree>
    <p:extLst>
      <p:ext uri="{BB962C8B-B14F-4D97-AF65-F5344CB8AC3E}">
        <p14:creationId xmlns:p14="http://schemas.microsoft.com/office/powerpoint/2010/main" val="17114692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a:extLst>
              <a:ext uri="{FF2B5EF4-FFF2-40B4-BE49-F238E27FC236}">
                <a16:creationId xmlns:a16="http://schemas.microsoft.com/office/drawing/2014/main" id="{49175BF2-D1BE-4A71-A1E7-E92C2C72CCD3}"/>
              </a:ext>
            </a:extLst>
          </p:cNvPr>
          <p:cNvGraphicFramePr>
            <a:graphicFrameLocks noGrp="1" noChangeAspect="1"/>
          </p:cNvGraphicFramePr>
          <p:nvPr>
            <p:ph/>
            <p:extLst>
              <p:ext uri="{D42A27DB-BD31-4B8C-83A1-F6EECF244321}">
                <p14:modId xmlns:p14="http://schemas.microsoft.com/office/powerpoint/2010/main" val="662429637"/>
              </p:ext>
            </p:extLst>
          </p:nvPr>
        </p:nvGraphicFramePr>
        <p:xfrm>
          <a:off x="2617533" y="838200"/>
          <a:ext cx="4011867" cy="5209277"/>
        </p:xfrm>
        <a:graphic>
          <a:graphicData uri="http://schemas.openxmlformats.org/presentationml/2006/ole">
            <mc:AlternateContent xmlns:mc="http://schemas.openxmlformats.org/markup-compatibility/2006">
              <mc:Choice xmlns:v="urn:schemas-microsoft-com:vml" Requires="v">
                <p:oleObj spid="_x0000_s35841" name="Drawing" r:id="rId4" imgW="4533263" imgH="5885895" progId="Presentations.Drawing.10">
                  <p:embed/>
                </p:oleObj>
              </mc:Choice>
              <mc:Fallback>
                <p:oleObj name="Drawing" r:id="rId4" imgW="4533263" imgH="5885895" progId="Presentations.Drawing.10">
                  <p:embed/>
                  <p:pic>
                    <p:nvPicPr>
                      <p:cNvPr id="9218" name="Object 2">
                        <a:extLst>
                          <a:ext uri="{FF2B5EF4-FFF2-40B4-BE49-F238E27FC236}">
                            <a16:creationId xmlns:a16="http://schemas.microsoft.com/office/drawing/2014/main" id="{49175BF2-D1BE-4A71-A1E7-E92C2C72CC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7533" y="838200"/>
                        <a:ext cx="4011867" cy="5209277"/>
                      </a:xfrm>
                      <a:prstGeom prst="rect">
                        <a:avLst/>
                      </a:prstGeom>
                      <a:noFill/>
                      <a:ln>
                        <a:noFill/>
                      </a:ln>
                      <a:effec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D79321B8-1FB3-48F6-99F5-F298A35C9F10}"/>
              </a:ext>
            </a:extLst>
          </p:cNvPr>
          <p:cNvSpPr>
            <a:spLocks noGrp="1"/>
          </p:cNvSpPr>
          <p:nvPr>
            <p:ph/>
          </p:nvPr>
        </p:nvSpPr>
        <p:spPr>
          <a:xfrm>
            <a:off x="457200" y="228600"/>
            <a:ext cx="8229600" cy="5851525"/>
          </a:xfrm>
        </p:spPr>
        <p:txBody>
          <a:bodyPr/>
          <a:lstStyle/>
          <a:p>
            <a:pPr marL="0" indent="0">
              <a:buFontTx/>
              <a:buNone/>
            </a:pPr>
            <a:endParaRPr lang="en-US" altLang="en-US"/>
          </a:p>
          <a:p>
            <a:pPr marL="0" indent="0">
              <a:buFontTx/>
              <a:buNone/>
            </a:pPr>
            <a:endParaRPr lang="en-US" altLang="en-US"/>
          </a:p>
          <a:p>
            <a:pPr marL="0" indent="0">
              <a:buFontTx/>
              <a:buNone/>
            </a:pPr>
            <a:endParaRPr lang="en-US" altLang="en-US"/>
          </a:p>
          <a:p>
            <a:pPr marL="0" indent="0">
              <a:buFontTx/>
              <a:buNone/>
            </a:pPr>
            <a:endParaRPr lang="en-US" altLang="en-US"/>
          </a:p>
          <a:p>
            <a:pPr marL="0" indent="0">
              <a:buFontTx/>
              <a:buNone/>
            </a:pPr>
            <a:endParaRPr lang="en-US" altLang="en-US"/>
          </a:p>
          <a:p>
            <a:pPr marL="0" indent="0">
              <a:buFontTx/>
              <a:buNone/>
            </a:pPr>
            <a:endParaRPr lang="en-US" altLang="en-US" sz="2800"/>
          </a:p>
        </p:txBody>
      </p:sp>
      <p:sp>
        <p:nvSpPr>
          <p:cNvPr id="10243" name="Title 7">
            <a:extLst>
              <a:ext uri="{FF2B5EF4-FFF2-40B4-BE49-F238E27FC236}">
                <a16:creationId xmlns:a16="http://schemas.microsoft.com/office/drawing/2014/main" id="{5DAA215C-3742-4B38-A18B-F1B22A075AF8}"/>
              </a:ext>
            </a:extLst>
          </p:cNvPr>
          <p:cNvSpPr>
            <a:spLocks noGrp="1"/>
          </p:cNvSpPr>
          <p:nvPr>
            <p:ph type="title" idx="4294967295"/>
          </p:nvPr>
        </p:nvSpPr>
        <p:spPr>
          <a:xfrm>
            <a:off x="381000" y="4944244"/>
            <a:ext cx="8229600" cy="838200"/>
          </a:xfrm>
        </p:spPr>
        <p:txBody>
          <a:bodyPr>
            <a:normAutofit fontScale="90000"/>
          </a:bodyPr>
          <a:lstStyle/>
          <a:p>
            <a:r>
              <a:rPr lang="en-US" altLang="en-US" sz="2800" dirty="0">
                <a:solidFill>
                  <a:srgbClr val="0E76BC"/>
                </a:solidFill>
                <a:latin typeface="Myriad Pro" panose="020B0503030403020204" pitchFamily="34" charset="0"/>
              </a:rPr>
              <a:t>What fits your busy schedule better: exercising for 12 minutes a week or being dead 24 hours a day?  </a:t>
            </a:r>
          </a:p>
        </p:txBody>
      </p:sp>
      <p:pic>
        <p:nvPicPr>
          <p:cNvPr id="10244" name="Picture 3">
            <a:extLst>
              <a:ext uri="{FF2B5EF4-FFF2-40B4-BE49-F238E27FC236}">
                <a16:creationId xmlns:a16="http://schemas.microsoft.com/office/drawing/2014/main" id="{0BD7FA4A-ECB9-46B8-9E8F-E370645A65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23988"/>
            <a:ext cx="3655662"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1143000" y="838200"/>
            <a:ext cx="8001000" cy="784225"/>
          </a:xfrm>
        </p:spPr>
        <p:txBody>
          <a:bodyPr/>
          <a:lstStyle/>
          <a:p>
            <a:pPr eaLnBrk="1" hangingPunct="1"/>
            <a:r>
              <a:rPr lang="en-US" altLang="en-US" sz="3600" b="1" dirty="0">
                <a:latin typeface="Myriad Pro" panose="020B0503030403020204" pitchFamily="34" charset="0"/>
                <a:ea typeface="ＭＳ Ｐゴシック" charset="-128"/>
                <a:cs typeface="Arial" charset="0"/>
              </a:rPr>
              <a:t> Nutrition Plans</a:t>
            </a:r>
          </a:p>
        </p:txBody>
      </p:sp>
      <p:graphicFrame>
        <p:nvGraphicFramePr>
          <p:cNvPr id="3" name="Table 2"/>
          <p:cNvGraphicFramePr>
            <a:graphicFrameLocks noGrp="1"/>
          </p:cNvGraphicFramePr>
          <p:nvPr>
            <p:extLst>
              <p:ext uri="{D42A27DB-BD31-4B8C-83A1-F6EECF244321}">
                <p14:modId xmlns:p14="http://schemas.microsoft.com/office/powerpoint/2010/main" val="4206533640"/>
              </p:ext>
            </p:extLst>
          </p:nvPr>
        </p:nvGraphicFramePr>
        <p:xfrm>
          <a:off x="2266950" y="1595870"/>
          <a:ext cx="6324600" cy="4425696"/>
        </p:xfrm>
        <a:graphic>
          <a:graphicData uri="http://schemas.openxmlformats.org/drawingml/2006/table">
            <a:tbl>
              <a:tblPr firstRow="1" bandRow="1">
                <a:tableStyleId>{3C2FFA5D-87B4-456A-9821-1D502468CF0F}</a:tableStyleId>
              </a:tblPr>
              <a:tblGrid>
                <a:gridCol w="2889015">
                  <a:extLst>
                    <a:ext uri="{9D8B030D-6E8A-4147-A177-3AD203B41FA5}">
                      <a16:colId xmlns:a16="http://schemas.microsoft.com/office/drawing/2014/main" val="20000"/>
                    </a:ext>
                  </a:extLst>
                </a:gridCol>
                <a:gridCol w="3435585">
                  <a:extLst>
                    <a:ext uri="{9D8B030D-6E8A-4147-A177-3AD203B41FA5}">
                      <a16:colId xmlns:a16="http://schemas.microsoft.com/office/drawing/2014/main" val="20001"/>
                    </a:ext>
                  </a:extLst>
                </a:gridCol>
              </a:tblGrid>
              <a:tr h="457200">
                <a:tc>
                  <a:txBody>
                    <a:bodyPr/>
                    <a:lstStyle/>
                    <a:p>
                      <a:pPr algn="ctr"/>
                      <a:r>
                        <a:rPr lang="en-US" sz="2400" dirty="0">
                          <a:latin typeface="Myriad Pro" panose="020B0503030403020204" pitchFamily="34" charset="0"/>
                          <a:cs typeface="Arial"/>
                        </a:rPr>
                        <a:t>Food by God Plan</a:t>
                      </a:r>
                    </a:p>
                  </a:txBody>
                  <a:tcPr/>
                </a:tc>
                <a:tc>
                  <a:txBody>
                    <a:bodyPr/>
                    <a:lstStyle/>
                    <a:p>
                      <a:pPr algn="ctr"/>
                      <a:r>
                        <a:rPr lang="en-US" sz="2400" dirty="0">
                          <a:latin typeface="Myriad Pro" panose="020B0503030403020204" pitchFamily="34" charset="0"/>
                          <a:cs typeface="Arial"/>
                        </a:rPr>
                        <a:t>Metabolic Plan</a:t>
                      </a:r>
                    </a:p>
                  </a:txBody>
                  <a:tcPr/>
                </a:tc>
                <a:extLst>
                  <a:ext uri="{0D108BD9-81ED-4DB2-BD59-A6C34878D82A}">
                    <a16:rowId xmlns:a16="http://schemas.microsoft.com/office/drawing/2014/main" val="10000"/>
                  </a:ext>
                </a:extLst>
              </a:tr>
              <a:tr h="3968496">
                <a:tc>
                  <a:txBody>
                    <a:bodyPr/>
                    <a:lstStyle/>
                    <a:p>
                      <a:pPr marL="342900" lvl="0" indent="-342900" algn="l">
                        <a:buFont typeface="Arial"/>
                        <a:buChar char="•"/>
                        <a:defRPr/>
                      </a:pPr>
                      <a:r>
                        <a:rPr lang="en-US" sz="2400" dirty="0">
                          <a:latin typeface="Myriad Pro" panose="020B0503030403020204" pitchFamily="34" charset="0"/>
                          <a:cs typeface="Arial"/>
                        </a:rPr>
                        <a:t>Nutrition for healthy families</a:t>
                      </a:r>
                    </a:p>
                    <a:p>
                      <a:pPr marL="342900" lvl="0" indent="-342900" algn="l">
                        <a:buFont typeface="Arial"/>
                        <a:buChar char="•"/>
                        <a:defRPr/>
                      </a:pPr>
                      <a:r>
                        <a:rPr lang="en-US" sz="2400" dirty="0">
                          <a:latin typeface="Myriad Pro" panose="020B0503030403020204" pitchFamily="34" charset="0"/>
                          <a:cs typeface="Arial"/>
                        </a:rPr>
                        <a:t>Health maintenance</a:t>
                      </a:r>
                    </a:p>
                    <a:p>
                      <a:pPr marL="342900" lvl="0" indent="-342900" algn="l">
                        <a:buFont typeface="Arial"/>
                        <a:buChar char="•"/>
                        <a:defRPr/>
                      </a:pPr>
                      <a:r>
                        <a:rPr lang="en-US" sz="2400" dirty="0">
                          <a:latin typeface="Myriad Pro" panose="020B0503030403020204" pitchFamily="34" charset="0"/>
                          <a:cs typeface="Arial"/>
                        </a:rPr>
                        <a:t>Disease prevention</a:t>
                      </a:r>
                    </a:p>
                    <a:p>
                      <a:pPr marL="342900" lvl="0" indent="-342900" algn="l">
                        <a:buFont typeface="Arial"/>
                        <a:buChar char="•"/>
                        <a:defRPr/>
                      </a:pPr>
                      <a:r>
                        <a:rPr lang="en-US" sz="2400" dirty="0">
                          <a:latin typeface="Myriad Pro" panose="020B0503030403020204" pitchFamily="34" charset="0"/>
                          <a:cs typeface="Arial"/>
                        </a:rPr>
                        <a:t>Moderate weight loss</a:t>
                      </a:r>
                    </a:p>
                    <a:p>
                      <a:endParaRPr lang="en-US" sz="2400" dirty="0">
                        <a:latin typeface="Myriad Pro" panose="020B0503030403020204" pitchFamily="34" charset="0"/>
                        <a:cs typeface="Arial"/>
                      </a:endParaRPr>
                    </a:p>
                  </a:txBody>
                  <a:tcPr/>
                </a:tc>
                <a:tc>
                  <a:txBody>
                    <a:bodyPr/>
                    <a:lstStyle/>
                    <a:p>
                      <a:pPr marL="342900" indent="-342900">
                        <a:spcBef>
                          <a:spcPct val="20000"/>
                        </a:spcBef>
                        <a:buFont typeface="Arial"/>
                        <a:buChar char="•"/>
                        <a:defRPr/>
                      </a:pPr>
                      <a:r>
                        <a:rPr lang="en-US" sz="2400" dirty="0">
                          <a:latin typeface="Myriad Pro" panose="020B0503030403020204" pitchFamily="34" charset="0"/>
                          <a:cs typeface="Arial"/>
                        </a:rPr>
                        <a:t>Hormone repair (weight-loss resistance)</a:t>
                      </a:r>
                    </a:p>
                    <a:p>
                      <a:pPr marL="342900" indent="-342900">
                        <a:spcBef>
                          <a:spcPct val="20000"/>
                        </a:spcBef>
                        <a:buFont typeface="Arial"/>
                        <a:buChar char="•"/>
                        <a:defRPr/>
                      </a:pPr>
                      <a:r>
                        <a:rPr lang="en-US" sz="2400" dirty="0">
                          <a:latin typeface="Myriad Pro" panose="020B0503030403020204" pitchFamily="34" charset="0"/>
                          <a:cs typeface="Arial"/>
                        </a:rPr>
                        <a:t>Inflammation &amp; disease management</a:t>
                      </a:r>
                    </a:p>
                    <a:p>
                      <a:pPr marL="342900" indent="-342900">
                        <a:spcBef>
                          <a:spcPct val="20000"/>
                        </a:spcBef>
                        <a:buFont typeface="Arial"/>
                        <a:buChar char="•"/>
                        <a:defRPr/>
                      </a:pPr>
                      <a:r>
                        <a:rPr lang="en-US" sz="2400" dirty="0">
                          <a:latin typeface="Myriad Pro" panose="020B0503030403020204" pitchFamily="34" charset="0"/>
                          <a:cs typeface="Arial"/>
                        </a:rPr>
                        <a:t>Accelerated weight loss</a:t>
                      </a:r>
                    </a:p>
                    <a:p>
                      <a:pPr marL="342900" indent="-342900">
                        <a:spcBef>
                          <a:spcPct val="20000"/>
                        </a:spcBef>
                        <a:buFont typeface="Arial"/>
                        <a:buChar char="•"/>
                        <a:defRPr/>
                      </a:pPr>
                      <a:r>
                        <a:rPr lang="en-US" sz="2400" dirty="0">
                          <a:latin typeface="Myriad Pro" panose="020B0503030403020204" pitchFamily="34" charset="0"/>
                          <a:cs typeface="Arial"/>
                        </a:rPr>
                        <a:t>Complete health restoration</a:t>
                      </a:r>
                    </a:p>
                  </a:txBody>
                  <a:tcPr/>
                </a:tc>
                <a:extLst>
                  <a:ext uri="{0D108BD9-81ED-4DB2-BD59-A6C34878D82A}">
                    <a16:rowId xmlns:a16="http://schemas.microsoft.com/office/drawing/2014/main" val="10001"/>
                  </a:ext>
                </a:extLst>
              </a:tr>
            </a:tbl>
          </a:graphicData>
        </a:graphic>
      </p:graphicFrame>
      <p:pic>
        <p:nvPicPr>
          <p:cNvPr id="27653" name="Picture 1" descr="MLNP Icon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950" y="1595870"/>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descr="apple.jpg"/>
          <p:cNvPicPr>
            <a:picLocks noChangeAspect="1"/>
          </p:cNvPicPr>
          <p:nvPr/>
        </p:nvPicPr>
        <p:blipFill>
          <a:blip r:embed="rId4" cstate="print">
            <a:extLst>
              <a:ext uri="{28A0092B-C50C-407E-A947-70E740481C1C}">
                <a14:useLocalDpi xmlns:a14="http://schemas.microsoft.com/office/drawing/2010/main" val="0"/>
              </a:ext>
            </a:extLst>
          </a:blip>
          <a:srcRect l="23039" r="28334"/>
          <a:stretch>
            <a:fillRect/>
          </a:stretch>
        </p:blipFill>
        <p:spPr bwMode="auto">
          <a:xfrm>
            <a:off x="304800" y="847461"/>
            <a:ext cx="1676400" cy="517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73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4346-9678-4575-B1C8-ACEDD3E1923C}"/>
              </a:ext>
            </a:extLst>
          </p:cNvPr>
          <p:cNvSpPr>
            <a:spLocks noGrp="1"/>
          </p:cNvSpPr>
          <p:nvPr>
            <p:ph type="title"/>
          </p:nvPr>
        </p:nvSpPr>
        <p:spPr>
          <a:xfrm>
            <a:off x="457200" y="1371600"/>
            <a:ext cx="8229600" cy="1143000"/>
          </a:xfrm>
        </p:spPr>
        <p:txBody>
          <a:bodyPr>
            <a:normAutofit fontScale="90000"/>
          </a:bodyPr>
          <a:lstStyle/>
          <a:p>
            <a:r>
              <a:rPr lang="en-US" dirty="0">
                <a:solidFill>
                  <a:srgbClr val="0E76BC"/>
                </a:solidFill>
                <a:latin typeface="Myriad Pro" panose="020B0503030403020204" pitchFamily="34" charset="0"/>
              </a:rPr>
              <a:t>YOU CAN’T AFFORD A RESOLUTION!</a:t>
            </a:r>
          </a:p>
        </p:txBody>
      </p:sp>
      <p:pic>
        <p:nvPicPr>
          <p:cNvPr id="5" name="Content Placeholder 4">
            <a:extLst>
              <a:ext uri="{FF2B5EF4-FFF2-40B4-BE49-F238E27FC236}">
                <a16:creationId xmlns:a16="http://schemas.microsoft.com/office/drawing/2014/main" id="{5B93CE7C-3A3D-46DE-90E5-CF0472A68B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865342"/>
            <a:ext cx="8229600" cy="2681478"/>
          </a:xfrm>
        </p:spPr>
      </p:pic>
    </p:spTree>
    <p:extLst>
      <p:ext uri="{BB962C8B-B14F-4D97-AF65-F5344CB8AC3E}">
        <p14:creationId xmlns:p14="http://schemas.microsoft.com/office/powerpoint/2010/main" val="239313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txBox="1">
            <a:spLocks noChangeArrowheads="1"/>
          </p:cNvSpPr>
          <p:nvPr/>
        </p:nvSpPr>
        <p:spPr>
          <a:xfrm>
            <a:off x="1701299" y="1595915"/>
            <a:ext cx="6022975" cy="698777"/>
          </a:xfrm>
          <a:prstGeom prst="rect">
            <a:avLst/>
          </a:prstGeom>
          <a:solidFill>
            <a:srgbClr val="FFFFFF"/>
          </a:solidFill>
        </p:spPr>
        <p:txBody>
          <a:bodyPr anchor="ctr">
            <a:normAutofit fontScale="97500"/>
          </a:bodyPr>
          <a:lstStyle>
            <a:lvl1pPr algn="ctr" defTabSz="914400" rtl="0" eaLnBrk="1" latinLnBrk="0" hangingPunct="1">
              <a:spcBef>
                <a:spcPct val="0"/>
              </a:spcBef>
              <a:buNone/>
              <a:defRPr sz="4400" b="1" kern="1200">
                <a:solidFill>
                  <a:schemeClr val="tx1"/>
                </a:solidFill>
                <a:latin typeface="Trebuchet MS" pitchFamily="34" charset="0"/>
                <a:ea typeface="+mj-ea"/>
                <a:cs typeface="+mj-cs"/>
              </a:defRPr>
            </a:lvl1pPr>
          </a:lstStyle>
          <a:p>
            <a:pPr algn="l" fontAlgn="auto">
              <a:spcAft>
                <a:spcPts val="0"/>
              </a:spcAft>
              <a:defRPr/>
            </a:pPr>
            <a:r>
              <a:rPr lang="en-US" sz="3600" dirty="0">
                <a:latin typeface="Myriad Pro" panose="020B0503030403020204" pitchFamily="34" charset="0"/>
              </a:rPr>
              <a:t>The Food by God Plan</a:t>
            </a:r>
            <a:r>
              <a:rPr lang="en-US" sz="2800" dirty="0">
                <a:effectLst>
                  <a:outerShdw blurRad="38100" dist="38100" dir="2700000" algn="tl">
                    <a:srgbClr val="DDDDDD"/>
                  </a:outerShdw>
                </a:effectLst>
                <a:latin typeface="Myriad Pro" panose="020B0503030403020204" pitchFamily="34" charset="0"/>
              </a:rPr>
              <a:t>	</a:t>
            </a:r>
          </a:p>
        </p:txBody>
      </p:sp>
      <p:sp>
        <p:nvSpPr>
          <p:cNvPr id="15" name="AutoShape 2"/>
          <p:cNvSpPr txBox="1">
            <a:spLocks noChangeArrowheads="1"/>
          </p:cNvSpPr>
          <p:nvPr/>
        </p:nvSpPr>
        <p:spPr>
          <a:xfrm>
            <a:off x="1676400" y="3962400"/>
            <a:ext cx="5791200" cy="762000"/>
          </a:xfrm>
          <a:prstGeom prst="rect">
            <a:avLst/>
          </a:prstGeom>
          <a:solidFill>
            <a:srgbClr val="FFFFFF"/>
          </a:solidFill>
        </p:spPr>
        <p:txBody>
          <a:bodyPr anchor="ctr">
            <a:normAutofit fontScale="97500"/>
          </a:bodyPr>
          <a:lstStyle>
            <a:lvl1pPr algn="ctr" defTabSz="914400" rtl="0" eaLnBrk="1" latinLnBrk="0" hangingPunct="1">
              <a:spcBef>
                <a:spcPct val="0"/>
              </a:spcBef>
              <a:buNone/>
              <a:defRPr sz="4400" b="1" kern="1200">
                <a:solidFill>
                  <a:schemeClr val="tx1"/>
                </a:solidFill>
                <a:latin typeface="Trebuchet MS" pitchFamily="34" charset="0"/>
                <a:ea typeface="+mj-ea"/>
                <a:cs typeface="+mj-cs"/>
              </a:defRPr>
            </a:lvl1pPr>
          </a:lstStyle>
          <a:p>
            <a:pPr algn="l" fontAlgn="auto">
              <a:spcAft>
                <a:spcPts val="0"/>
              </a:spcAft>
              <a:defRPr/>
            </a:pPr>
            <a:r>
              <a:rPr lang="en-US" sz="3600" dirty="0">
                <a:latin typeface="Myriad Pro" panose="020B0503030403020204" pitchFamily="34" charset="0"/>
              </a:rPr>
              <a:t>The Metabolic Plan</a:t>
            </a:r>
            <a:r>
              <a:rPr lang="en-US" sz="2800" dirty="0">
                <a:effectLst>
                  <a:outerShdw blurRad="38100" dist="38100" dir="2700000" algn="tl">
                    <a:srgbClr val="DDDDDD"/>
                  </a:outerShdw>
                </a:effectLst>
                <a:latin typeface="Myriad Pro" panose="020B0503030403020204" pitchFamily="34" charset="0"/>
              </a:rPr>
              <a:t>	</a:t>
            </a:r>
          </a:p>
        </p:txBody>
      </p:sp>
      <p:sp>
        <p:nvSpPr>
          <p:cNvPr id="6" name="Text Box 4"/>
          <p:cNvSpPr txBox="1">
            <a:spLocks noChangeArrowheads="1"/>
          </p:cNvSpPr>
          <p:nvPr/>
        </p:nvSpPr>
        <p:spPr bwMode="auto">
          <a:xfrm>
            <a:off x="1828800" y="2286000"/>
            <a:ext cx="1825625" cy="1046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400" b="1" dirty="0">
                <a:solidFill>
                  <a:srgbClr val="44B649"/>
                </a:solidFill>
                <a:latin typeface="Myriad Pro" panose="020B0503030403020204" pitchFamily="34" charset="0"/>
                <a:cs typeface="Tahoma" pitchFamily="34" charset="0"/>
              </a:rPr>
              <a:t>Fat</a:t>
            </a:r>
          </a:p>
          <a:p>
            <a:pPr eaLnBrk="1" hangingPunct="1">
              <a:spcBef>
                <a:spcPct val="50000"/>
              </a:spcBef>
            </a:pPr>
            <a:r>
              <a:rPr lang="en-US" sz="1200" dirty="0">
                <a:latin typeface="Myriad Pro" panose="020B0503030403020204" pitchFamily="34" charset="0"/>
                <a:cs typeface="Tahoma" pitchFamily="34" charset="0"/>
              </a:rPr>
              <a:t>Good fats vs. Bad fats:</a:t>
            </a:r>
          </a:p>
          <a:p>
            <a:pPr eaLnBrk="1" hangingPunct="1">
              <a:spcBef>
                <a:spcPct val="50000"/>
              </a:spcBef>
            </a:pPr>
            <a:r>
              <a:rPr lang="en-US" sz="1200" dirty="0">
                <a:latin typeface="Myriad Pro" panose="020B0503030403020204" pitchFamily="34" charset="0"/>
                <a:cs typeface="Tahoma" pitchFamily="34" charset="0"/>
              </a:rPr>
              <a:t>Eat more healthy fats – eliminate damaged fats</a:t>
            </a:r>
          </a:p>
        </p:txBody>
      </p:sp>
      <p:sp>
        <p:nvSpPr>
          <p:cNvPr id="7" name="Text Box 5"/>
          <p:cNvSpPr txBox="1">
            <a:spLocks noChangeArrowheads="1"/>
          </p:cNvSpPr>
          <p:nvPr/>
        </p:nvSpPr>
        <p:spPr bwMode="auto">
          <a:xfrm>
            <a:off x="3662362" y="2286000"/>
            <a:ext cx="1824038"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400" b="1" dirty="0">
                <a:solidFill>
                  <a:srgbClr val="44B649"/>
                </a:solidFill>
                <a:latin typeface="Myriad Pro" panose="020B0503030403020204" pitchFamily="34" charset="0"/>
                <a:cs typeface="Tahoma" pitchFamily="34" charset="0"/>
              </a:rPr>
              <a:t>Protein</a:t>
            </a:r>
          </a:p>
          <a:p>
            <a:pPr eaLnBrk="1" hangingPunct="1">
              <a:spcBef>
                <a:spcPct val="50000"/>
              </a:spcBef>
            </a:pPr>
            <a:r>
              <a:rPr lang="en-US" sz="1200" dirty="0">
                <a:latin typeface="Myriad Pro" panose="020B0503030403020204" pitchFamily="34" charset="0"/>
                <a:cs typeface="Tahoma" pitchFamily="34" charset="0"/>
              </a:rPr>
              <a:t>Naturally raised vs. unnaturally raised animal products:</a:t>
            </a:r>
          </a:p>
          <a:p>
            <a:pPr eaLnBrk="1" hangingPunct="1">
              <a:spcBef>
                <a:spcPct val="50000"/>
              </a:spcBef>
            </a:pPr>
            <a:r>
              <a:rPr lang="en-US" sz="1200" dirty="0">
                <a:latin typeface="Myriad Pro" panose="020B0503030403020204" pitchFamily="34" charset="0"/>
                <a:cs typeface="Tahoma" pitchFamily="34" charset="0"/>
              </a:rPr>
              <a:t>Go organic and natural for animal products</a:t>
            </a:r>
          </a:p>
        </p:txBody>
      </p:sp>
      <p:sp>
        <p:nvSpPr>
          <p:cNvPr id="8" name="Text Box 6"/>
          <p:cNvSpPr txBox="1">
            <a:spLocks noChangeArrowheads="1"/>
          </p:cNvSpPr>
          <p:nvPr/>
        </p:nvSpPr>
        <p:spPr bwMode="auto">
          <a:xfrm>
            <a:off x="5338763" y="2294692"/>
            <a:ext cx="2052637"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400" b="1" dirty="0">
                <a:solidFill>
                  <a:srgbClr val="44B649"/>
                </a:solidFill>
                <a:latin typeface="Myriad Pro" panose="020B0503030403020204" pitchFamily="34" charset="0"/>
                <a:cs typeface="Tahoma" pitchFamily="34" charset="0"/>
              </a:rPr>
              <a:t>Carbohydrates</a:t>
            </a:r>
          </a:p>
          <a:p>
            <a:pPr eaLnBrk="1" hangingPunct="1">
              <a:spcBef>
                <a:spcPct val="50000"/>
              </a:spcBef>
            </a:pPr>
            <a:r>
              <a:rPr lang="en-US" sz="1200" dirty="0">
                <a:latin typeface="Myriad Pro" panose="020B0503030403020204" pitchFamily="34" charset="0"/>
                <a:cs typeface="Tahoma" pitchFamily="34" charset="0"/>
              </a:rPr>
              <a:t>Whole carbohydrates vs. refined carbohydrates:</a:t>
            </a:r>
          </a:p>
          <a:p>
            <a:pPr eaLnBrk="1" hangingPunct="1">
              <a:spcBef>
                <a:spcPct val="50000"/>
              </a:spcBef>
            </a:pPr>
            <a:r>
              <a:rPr lang="en-US" sz="1200" dirty="0">
                <a:latin typeface="Myriad Pro" panose="020B0503030403020204" pitchFamily="34" charset="0"/>
                <a:cs typeface="Tahoma" pitchFamily="34" charset="0"/>
              </a:rPr>
              <a:t>Eat more vegetables – eliminate refined grains and sugars</a:t>
            </a:r>
          </a:p>
        </p:txBody>
      </p:sp>
      <p:sp>
        <p:nvSpPr>
          <p:cNvPr id="31753" name="Text Box 5"/>
          <p:cNvSpPr txBox="1">
            <a:spLocks noChangeArrowheads="1"/>
          </p:cNvSpPr>
          <p:nvPr/>
        </p:nvSpPr>
        <p:spPr bwMode="auto">
          <a:xfrm>
            <a:off x="1828800" y="4600575"/>
            <a:ext cx="17430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400" b="1" dirty="0">
                <a:solidFill>
                  <a:srgbClr val="44B649"/>
                </a:solidFill>
                <a:latin typeface="Myriad Pro" panose="020B0503030403020204" pitchFamily="34" charset="0"/>
                <a:cs typeface="Tahoma" pitchFamily="34" charset="0"/>
              </a:rPr>
              <a:t>Fat</a:t>
            </a:r>
          </a:p>
          <a:p>
            <a:pPr eaLnBrk="1" hangingPunct="1">
              <a:spcBef>
                <a:spcPct val="50000"/>
              </a:spcBef>
            </a:pPr>
            <a:r>
              <a:rPr lang="en-US" sz="1200" dirty="0">
                <a:latin typeface="Myriad Pro" panose="020B0503030403020204" pitchFamily="34" charset="0"/>
                <a:cs typeface="Tahoma" pitchFamily="34" charset="0"/>
              </a:rPr>
              <a:t>Increase your intake of good fats</a:t>
            </a:r>
          </a:p>
        </p:txBody>
      </p:sp>
      <p:sp>
        <p:nvSpPr>
          <p:cNvPr id="31754" name="Text Box 6"/>
          <p:cNvSpPr txBox="1">
            <a:spLocks noChangeArrowheads="1"/>
          </p:cNvSpPr>
          <p:nvPr/>
        </p:nvSpPr>
        <p:spPr bwMode="auto">
          <a:xfrm>
            <a:off x="3667125" y="4600575"/>
            <a:ext cx="17430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400" b="1" dirty="0">
                <a:solidFill>
                  <a:srgbClr val="44B649"/>
                </a:solidFill>
                <a:latin typeface="Myriad Pro" panose="020B0503030403020204" pitchFamily="34" charset="0"/>
                <a:cs typeface="Tahoma" pitchFamily="34" charset="0"/>
              </a:rPr>
              <a:t>Protein</a:t>
            </a:r>
          </a:p>
          <a:p>
            <a:pPr eaLnBrk="1" hangingPunct="1">
              <a:spcBef>
                <a:spcPct val="50000"/>
              </a:spcBef>
            </a:pPr>
            <a:r>
              <a:rPr lang="en-US" sz="1200" dirty="0">
                <a:latin typeface="Myriad Pro" panose="020B0503030403020204" pitchFamily="34" charset="0"/>
                <a:cs typeface="Tahoma" pitchFamily="34" charset="0"/>
              </a:rPr>
              <a:t>Moderate your intake of protein</a:t>
            </a:r>
          </a:p>
        </p:txBody>
      </p:sp>
      <p:sp>
        <p:nvSpPr>
          <p:cNvPr id="31755" name="Text Box 7"/>
          <p:cNvSpPr txBox="1">
            <a:spLocks noChangeArrowheads="1"/>
          </p:cNvSpPr>
          <p:nvPr/>
        </p:nvSpPr>
        <p:spPr bwMode="auto">
          <a:xfrm>
            <a:off x="5338763" y="4572000"/>
            <a:ext cx="2052637"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1400" b="1" dirty="0">
                <a:solidFill>
                  <a:srgbClr val="44B649"/>
                </a:solidFill>
                <a:latin typeface="Myriad Pro" panose="020B0503030403020204" pitchFamily="34" charset="0"/>
                <a:cs typeface="Tahoma" pitchFamily="34" charset="0"/>
              </a:rPr>
              <a:t>Carbohydrates</a:t>
            </a:r>
          </a:p>
          <a:p>
            <a:pPr eaLnBrk="1" hangingPunct="1">
              <a:spcBef>
                <a:spcPct val="50000"/>
              </a:spcBef>
            </a:pPr>
            <a:r>
              <a:rPr lang="en-US" sz="1200" dirty="0">
                <a:latin typeface="Myriad Pro" panose="020B0503030403020204" pitchFamily="34" charset="0"/>
                <a:cs typeface="Tahoma" pitchFamily="34" charset="0"/>
              </a:rPr>
              <a:t>Eliminate grains, sugars, and fruits</a:t>
            </a:r>
          </a:p>
          <a:p>
            <a:pPr eaLnBrk="1" hangingPunct="1">
              <a:spcBef>
                <a:spcPct val="50000"/>
              </a:spcBef>
            </a:pPr>
            <a:r>
              <a:rPr lang="en-US" sz="1200" dirty="0">
                <a:latin typeface="Myriad Pro" panose="020B0503030403020204" pitchFamily="34" charset="0"/>
                <a:cs typeface="Tahoma" pitchFamily="34" charset="0"/>
              </a:rPr>
              <a:t>*except berries, granny smith apples, grapefruit in moderatio</a:t>
            </a:r>
            <a:r>
              <a:rPr lang="en-US" sz="1200" dirty="0">
                <a:latin typeface="Myriad Pro" panose="020B0503030403020204" pitchFamily="34" charset="0"/>
                <a:ea typeface="Tahoma" pitchFamily="34" charset="0"/>
                <a:cs typeface="Tahoma" pitchFamily="34" charset="0"/>
              </a:rPr>
              <a:t>n</a:t>
            </a:r>
          </a:p>
        </p:txBody>
      </p:sp>
      <p:sp>
        <p:nvSpPr>
          <p:cNvPr id="13" name="Rectangle 12"/>
          <p:cNvSpPr/>
          <p:nvPr/>
        </p:nvSpPr>
        <p:spPr>
          <a:xfrm>
            <a:off x="1673225" y="3719156"/>
            <a:ext cx="6022975" cy="247650"/>
          </a:xfrm>
          <a:prstGeom prst="rect">
            <a:avLst/>
          </a:prstGeom>
          <a:solidFill>
            <a:srgbClr val="44B6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itle 1"/>
          <p:cNvSpPr>
            <a:spLocks noGrp="1"/>
          </p:cNvSpPr>
          <p:nvPr>
            <p:ph type="title"/>
          </p:nvPr>
        </p:nvSpPr>
        <p:spPr>
          <a:xfrm>
            <a:off x="152400" y="914400"/>
            <a:ext cx="8686800" cy="838200"/>
          </a:xfrm>
        </p:spPr>
        <p:txBody>
          <a:bodyPr rtlCol="0">
            <a:normAutofit/>
          </a:bodyPr>
          <a:lstStyle/>
          <a:p>
            <a:pPr eaLnBrk="1" fontAlgn="auto" hangingPunct="1">
              <a:spcAft>
                <a:spcPts val="0"/>
              </a:spcAft>
              <a:defRPr/>
            </a:pPr>
            <a:r>
              <a:rPr lang="en-US" dirty="0">
                <a:ea typeface="ＭＳ Ｐゴシック" pitchFamily="34" charset="-128"/>
              </a:rPr>
              <a:t>The Solution: </a:t>
            </a:r>
            <a:r>
              <a:rPr lang="en-US" dirty="0">
                <a:latin typeface="Myriad Pro" panose="020B0503030403020204" pitchFamily="34" charset="0"/>
                <a:ea typeface="ＭＳ Ｐゴシック" pitchFamily="34" charset="-128"/>
              </a:rPr>
              <a:t>Nutrition</a:t>
            </a:r>
            <a:r>
              <a:rPr lang="en-US" dirty="0">
                <a:ea typeface="ＭＳ Ｐゴシック" pitchFamily="34" charset="-128"/>
              </a:rPr>
              <a:t> Plans</a:t>
            </a:r>
          </a:p>
        </p:txBody>
      </p:sp>
    </p:spTree>
    <p:extLst>
      <p:ext uri="{BB962C8B-B14F-4D97-AF65-F5344CB8AC3E}">
        <p14:creationId xmlns:p14="http://schemas.microsoft.com/office/powerpoint/2010/main" val="324359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mph" presetSubtype="1" grpId="0" nodeType="clickEffect">
                                  <p:stCondLst>
                                    <p:cond delay="0"/>
                                  </p:stCondLst>
                                  <p:childTnLst>
                                    <p:set>
                                      <p:cBhvr override="childStyle">
                                        <p:cTn id="6" dur="indefinite"/>
                                        <p:tgtEl>
                                          <p:spTgt spid="5"/>
                                        </p:tgtEl>
                                        <p:attrNameLst>
                                          <p:attrName>style.fontSize</p:attrName>
                                        </p:attrNameLst>
                                      </p:cBhvr>
                                      <p:to>
                                        <p:strVal val="1.1"/>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mph" presetSubtype="2" fill="hold" grpId="0" nodeType="clickEffect">
                                  <p:stCondLst>
                                    <p:cond delay="0"/>
                                  </p:stCondLst>
                                  <p:childTnLst>
                                    <p:anim to="1.1" calcmode="lin" valueType="num">
                                      <p:cBhvr override="childStyle">
                                        <p:cTn id="25" dur="2000" fill="hold"/>
                                        <p:tgtEl>
                                          <p:spTgt spid="15"/>
                                        </p:tgtEl>
                                        <p:attrNameLst>
                                          <p:attrName>style.fontSize</p:attrName>
                                        </p:attrNameLst>
                                      </p:cBhvr>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753"/>
                                        </p:tgtEl>
                                        <p:attrNameLst>
                                          <p:attrName>style.visibility</p:attrName>
                                        </p:attrNameLst>
                                      </p:cBhvr>
                                      <p:to>
                                        <p:strVal val="visible"/>
                                      </p:to>
                                    </p:set>
                                    <p:animEffect transition="in" filter="fade">
                                      <p:cBhvr>
                                        <p:cTn id="30" dur="2000"/>
                                        <p:tgtEl>
                                          <p:spTgt spid="317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754"/>
                                        </p:tgtEl>
                                        <p:attrNameLst>
                                          <p:attrName>style.visibility</p:attrName>
                                        </p:attrNameLst>
                                      </p:cBhvr>
                                      <p:to>
                                        <p:strVal val="visible"/>
                                      </p:to>
                                    </p:set>
                                    <p:animEffect transition="in" filter="fade">
                                      <p:cBhvr>
                                        <p:cTn id="35" dur="2000"/>
                                        <p:tgtEl>
                                          <p:spTgt spid="3175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1755"/>
                                        </p:tgtEl>
                                        <p:attrNameLst>
                                          <p:attrName>style.visibility</p:attrName>
                                        </p:attrNameLst>
                                      </p:cBhvr>
                                      <p:to>
                                        <p:strVal val="visible"/>
                                      </p:to>
                                    </p:set>
                                    <p:animEffect transition="in" filter="fade">
                                      <p:cBhvr>
                                        <p:cTn id="40" dur="20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6" grpId="0"/>
      <p:bldP spid="7" grpId="0"/>
      <p:bldP spid="8" grpId="0"/>
      <p:bldP spid="31753" grpId="0"/>
      <p:bldP spid="31754" grpId="0"/>
      <p:bldP spid="317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E76BC"/>
                </a:solidFill>
                <a:latin typeface="Myriad Pro" panose="020B0503030403020204" pitchFamily="34" charset="0"/>
              </a:rPr>
              <a:t>MUST HAVE SUPPLEMENTS!</a:t>
            </a:r>
          </a:p>
        </p:txBody>
      </p:sp>
      <p:sp>
        <p:nvSpPr>
          <p:cNvPr id="3" name="Content Placeholder 2"/>
          <p:cNvSpPr>
            <a:spLocks noGrp="1"/>
          </p:cNvSpPr>
          <p:nvPr>
            <p:ph idx="1"/>
          </p:nvPr>
        </p:nvSpPr>
        <p:spPr/>
        <p:txBody>
          <a:bodyPr/>
          <a:lstStyle/>
          <a:p>
            <a:r>
              <a:rPr lang="en-US" sz="2400" b="1" dirty="0">
                <a:solidFill>
                  <a:srgbClr val="0E76BC"/>
                </a:solidFill>
                <a:latin typeface="Myriad Pro" panose="020B0503030403020204" pitchFamily="34" charset="0"/>
              </a:rPr>
              <a:t>Multivitamin with:</a:t>
            </a:r>
          </a:p>
          <a:p>
            <a:r>
              <a:rPr lang="en-US" sz="2400" b="1" dirty="0">
                <a:solidFill>
                  <a:srgbClr val="0E76BC"/>
                </a:solidFill>
                <a:latin typeface="Myriad Pro" panose="020B0503030403020204" pitchFamily="34" charset="0"/>
              </a:rPr>
              <a:t>Vitamin D3/K: Immunity, heart function, breathing, and cancer protection (K2: Keeps calcium on the bones instead of the arteries).</a:t>
            </a:r>
          </a:p>
          <a:p>
            <a:r>
              <a:rPr lang="en-US" sz="2400" b="1" dirty="0">
                <a:solidFill>
                  <a:srgbClr val="0E76BC"/>
                </a:solidFill>
                <a:latin typeface="Myriad Pro" panose="020B0503030403020204" pitchFamily="34" charset="0"/>
              </a:rPr>
              <a:t>Vitamin E: Your body’s master antioxidant and nutrient for cardiovascular function.</a:t>
            </a:r>
          </a:p>
          <a:p>
            <a:r>
              <a:rPr lang="en-US" sz="2400" b="1" dirty="0">
                <a:solidFill>
                  <a:srgbClr val="0E76BC"/>
                </a:solidFill>
                <a:latin typeface="Myriad Pro" panose="020B0503030403020204" pitchFamily="34" charset="0"/>
              </a:rPr>
              <a:t>Magnesium: Your ability to manage stress, sleep, contract and relax muscles, and allow cells to function.</a:t>
            </a:r>
          </a:p>
          <a:p>
            <a:endParaRPr lang="en-US" dirty="0">
              <a:solidFill>
                <a:srgbClr val="0E76BC"/>
              </a:solidFill>
              <a:latin typeface="Myriad Pro" panose="020B0503030403020204" pitchFamily="34" charset="0"/>
            </a:endParaRPr>
          </a:p>
        </p:txBody>
      </p:sp>
    </p:spTree>
    <p:extLst>
      <p:ext uri="{BB962C8B-B14F-4D97-AF65-F5344CB8AC3E}">
        <p14:creationId xmlns:p14="http://schemas.microsoft.com/office/powerpoint/2010/main" val="338102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0E76BC"/>
                </a:solidFill>
              </a:rPr>
              <a:t>THE EDISON PACK</a:t>
            </a:r>
          </a:p>
        </p:txBody>
      </p:sp>
      <p:sp>
        <p:nvSpPr>
          <p:cNvPr id="2" name="Content Placeholder 1"/>
          <p:cNvSpPr>
            <a:spLocks noGrp="1"/>
          </p:cNvSpPr>
          <p:nvPr>
            <p:ph idx="1"/>
          </p:nvPr>
        </p:nvSpPr>
        <p:spPr>
          <a:xfrm>
            <a:off x="609600" y="1676400"/>
            <a:ext cx="8229600" cy="3840163"/>
          </a:xfrm>
        </p:spPr>
        <p:txBody>
          <a:bodyPr>
            <a:normAutofit/>
          </a:bodyPr>
          <a:lstStyle/>
          <a:p>
            <a:pPr marL="0" indent="0">
              <a:buNone/>
            </a:pPr>
            <a:r>
              <a:rPr lang="en-US" dirty="0">
                <a:solidFill>
                  <a:srgbClr val="0E76BC"/>
                </a:solidFill>
              </a:rPr>
              <a:t>The</a:t>
            </a:r>
            <a:r>
              <a:rPr lang="en-US" b="1" dirty="0">
                <a:solidFill>
                  <a:srgbClr val="0E76BC"/>
                </a:solidFill>
              </a:rPr>
              <a:t> Edison Pack </a:t>
            </a:r>
            <a:r>
              <a:rPr lang="en-US" dirty="0">
                <a:solidFill>
                  <a:srgbClr val="0E76BC"/>
                </a:solidFill>
              </a:rPr>
              <a:t>is the cornerstone of the Edison System: </a:t>
            </a:r>
          </a:p>
        </p:txBody>
      </p:sp>
      <p:sp>
        <p:nvSpPr>
          <p:cNvPr id="4" name="Content Placeholder 1"/>
          <p:cNvSpPr txBox="1">
            <a:spLocks/>
          </p:cNvSpPr>
          <p:nvPr/>
        </p:nvSpPr>
        <p:spPr>
          <a:xfrm>
            <a:off x="4740262" y="2453341"/>
            <a:ext cx="4078943" cy="15989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6385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638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385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385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38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NERVE, BONE AND SOFT TISSUE SUPPORT</a:t>
            </a:r>
          </a:p>
        </p:txBody>
      </p:sp>
      <p:sp>
        <p:nvSpPr>
          <p:cNvPr id="5" name="Oval 4"/>
          <p:cNvSpPr/>
          <p:nvPr/>
        </p:nvSpPr>
        <p:spPr>
          <a:xfrm>
            <a:off x="3985273" y="2617695"/>
            <a:ext cx="754989" cy="754989"/>
          </a:xfrm>
          <a:prstGeom prst="ellipse">
            <a:avLst/>
          </a:prstGeom>
          <a:solidFill>
            <a:srgbClr val="82BD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985273" y="4052327"/>
            <a:ext cx="754989" cy="754989"/>
          </a:xfrm>
          <a:prstGeom prst="ellipse">
            <a:avLst/>
          </a:prstGeom>
          <a:solidFill>
            <a:srgbClr val="0E76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1"/>
          <p:cNvSpPr txBox="1">
            <a:spLocks/>
          </p:cNvSpPr>
          <p:nvPr/>
        </p:nvSpPr>
        <p:spPr>
          <a:xfrm>
            <a:off x="4740262" y="3880963"/>
            <a:ext cx="4452472" cy="13895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16385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6385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6385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6385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6385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MEN’S AND </a:t>
            </a:r>
            <a:r>
              <a:rPr lang="en-US" dirty="0">
                <a:solidFill>
                  <a:srgbClr val="205595"/>
                </a:solidFill>
              </a:rPr>
              <a:t>WOMEN’S</a:t>
            </a:r>
            <a:r>
              <a:rPr lang="en-US" dirty="0"/>
              <a:t> MULTIVITAMIN</a:t>
            </a:r>
          </a:p>
        </p:txBody>
      </p:sp>
      <p:sp>
        <p:nvSpPr>
          <p:cNvPr id="8" name="TextBox 7"/>
          <p:cNvSpPr txBox="1"/>
          <p:nvPr/>
        </p:nvSpPr>
        <p:spPr>
          <a:xfrm>
            <a:off x="3972560" y="3911344"/>
            <a:ext cx="791882" cy="1015663"/>
          </a:xfrm>
          <a:prstGeom prst="rect">
            <a:avLst/>
          </a:prstGeom>
          <a:noFill/>
        </p:spPr>
        <p:txBody>
          <a:bodyPr wrap="square" rtlCol="0">
            <a:spAutoFit/>
          </a:bodyPr>
          <a:lstStyle/>
          <a:p>
            <a:pPr algn="ctr"/>
            <a:r>
              <a:rPr lang="en-US" sz="6000" b="1" dirty="0">
                <a:solidFill>
                  <a:schemeClr val="bg1"/>
                </a:solidFill>
              </a:rPr>
              <a:t>2</a:t>
            </a:r>
          </a:p>
        </p:txBody>
      </p:sp>
      <p:sp>
        <p:nvSpPr>
          <p:cNvPr id="9" name="TextBox 8"/>
          <p:cNvSpPr txBox="1"/>
          <p:nvPr/>
        </p:nvSpPr>
        <p:spPr>
          <a:xfrm>
            <a:off x="3962400" y="2468880"/>
            <a:ext cx="791882" cy="1015663"/>
          </a:xfrm>
          <a:prstGeom prst="rect">
            <a:avLst/>
          </a:prstGeom>
          <a:noFill/>
        </p:spPr>
        <p:txBody>
          <a:bodyPr wrap="square" rtlCol="0">
            <a:spAutoFit/>
          </a:bodyPr>
          <a:lstStyle/>
          <a:p>
            <a:pPr algn="ctr"/>
            <a:r>
              <a:rPr lang="en-US" sz="6000" b="1" dirty="0">
                <a:solidFill>
                  <a:schemeClr val="bg1"/>
                </a:solidFill>
              </a:rPr>
              <a:t>1</a:t>
            </a:r>
          </a:p>
        </p:txBody>
      </p:sp>
      <p:pic>
        <p:nvPicPr>
          <p:cNvPr id="12" name="Picture 11" descr="Screen Shot 2017-12-06 at 9.12.37 AM.png"/>
          <p:cNvPicPr>
            <a:picLocks noChangeAspect="1"/>
          </p:cNvPicPr>
          <p:nvPr/>
        </p:nvPicPr>
        <p:blipFill rotWithShape="1">
          <a:blip r:embed="rId2" cstate="print">
            <a:extLst>
              <a:ext uri="{28A0092B-C50C-407E-A947-70E740481C1C}">
                <a14:useLocalDpi xmlns:a14="http://schemas.microsoft.com/office/drawing/2010/main" val="0"/>
              </a:ext>
            </a:extLst>
          </a:blip>
          <a:srcRect l="1612" t="1791" r="1570" b="1633"/>
          <a:stretch/>
        </p:blipFill>
        <p:spPr>
          <a:xfrm>
            <a:off x="990600" y="2895600"/>
            <a:ext cx="1941093" cy="1738817"/>
          </a:xfrm>
          <a:prstGeom prst="rect">
            <a:avLst/>
          </a:prstGeom>
          <a:ln>
            <a:solidFill>
              <a:schemeClr val="bg1">
                <a:lumMod val="95000"/>
              </a:schemeClr>
            </a:solidFill>
          </a:ln>
        </p:spPr>
      </p:pic>
      <p:pic>
        <p:nvPicPr>
          <p:cNvPr id="11" name="Picture 10" descr="Screen Shot 2017-12-06 at 9.10.38 AM.png"/>
          <p:cNvPicPr>
            <a:picLocks noChangeAspect="1"/>
          </p:cNvPicPr>
          <p:nvPr/>
        </p:nvPicPr>
        <p:blipFill rotWithShape="1">
          <a:blip r:embed="rId3" cstate="print">
            <a:extLst>
              <a:ext uri="{28A0092B-C50C-407E-A947-70E740481C1C}">
                <a14:useLocalDpi xmlns:a14="http://schemas.microsoft.com/office/drawing/2010/main" val="0"/>
              </a:ext>
            </a:extLst>
          </a:blip>
          <a:srcRect l="1780" b="1759"/>
          <a:stretch/>
        </p:blipFill>
        <p:spPr>
          <a:xfrm>
            <a:off x="1792707" y="3962400"/>
            <a:ext cx="1941093" cy="1754845"/>
          </a:xfrm>
          <a:prstGeom prst="rect">
            <a:avLst/>
          </a:prstGeom>
          <a:ln>
            <a:solidFill>
              <a:schemeClr val="bg1">
                <a:lumMod val="95000"/>
              </a:schemeClr>
            </a:solidFill>
          </a:ln>
        </p:spPr>
      </p:pic>
    </p:spTree>
    <p:extLst>
      <p:ext uri="{BB962C8B-B14F-4D97-AF65-F5344CB8AC3E}">
        <p14:creationId xmlns:p14="http://schemas.microsoft.com/office/powerpoint/2010/main" val="3855604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solidFill>
                  <a:srgbClr val="0E76BC"/>
                </a:solidFill>
                <a:latin typeface="Myriad Pro" panose="020B0503030403020204" pitchFamily="34" charset="0"/>
              </a:rPr>
              <a:t>THE BIG 4</a:t>
            </a:r>
          </a:p>
        </p:txBody>
      </p:sp>
      <p:sp>
        <p:nvSpPr>
          <p:cNvPr id="3" name="Content Placeholder 2"/>
          <p:cNvSpPr>
            <a:spLocks noGrp="1"/>
          </p:cNvSpPr>
          <p:nvPr>
            <p:ph idx="1"/>
          </p:nvPr>
        </p:nvSpPr>
        <p:spPr>
          <a:xfrm>
            <a:off x="457200" y="2209800"/>
            <a:ext cx="8229600" cy="3840163"/>
          </a:xfrm>
        </p:spPr>
        <p:txBody>
          <a:bodyPr>
            <a:normAutofit/>
          </a:bodyPr>
          <a:lstStyle/>
          <a:p>
            <a:pPr marL="514350" indent="-514350" algn="ctr" fontAlgn="t">
              <a:buFont typeface="+mj-lt"/>
              <a:buAutoNum type="arabicPeriod"/>
            </a:pPr>
            <a:r>
              <a:rPr lang="en-US" sz="4400" dirty="0">
                <a:solidFill>
                  <a:srgbClr val="0E76BC"/>
                </a:solidFill>
                <a:latin typeface="Myriad Pro" panose="020B0503030403020204" pitchFamily="34" charset="0"/>
              </a:rPr>
              <a:t>SHOP</a:t>
            </a:r>
          </a:p>
          <a:p>
            <a:pPr marL="514350" indent="-514350" algn="ctr" fontAlgn="t">
              <a:buFont typeface="+mj-lt"/>
              <a:buAutoNum type="arabicPeriod"/>
            </a:pPr>
            <a:r>
              <a:rPr lang="en-US" sz="4400" dirty="0">
                <a:solidFill>
                  <a:srgbClr val="0E76BC"/>
                </a:solidFill>
                <a:latin typeface="Myriad Pro" panose="020B0503030403020204" pitchFamily="34" charset="0"/>
              </a:rPr>
              <a:t>COOK</a:t>
            </a:r>
          </a:p>
          <a:p>
            <a:pPr marL="514350" indent="-514350" algn="ctr" fontAlgn="t">
              <a:buFont typeface="+mj-lt"/>
              <a:buAutoNum type="arabicPeriod"/>
            </a:pPr>
            <a:r>
              <a:rPr lang="en-US" sz="4400" dirty="0">
                <a:solidFill>
                  <a:srgbClr val="0E76BC"/>
                </a:solidFill>
                <a:latin typeface="Myriad Pro" panose="020B0503030403020204" pitchFamily="34" charset="0"/>
              </a:rPr>
              <a:t>PLAN</a:t>
            </a:r>
          </a:p>
          <a:p>
            <a:pPr marL="514350" indent="-514350" algn="ctr" fontAlgn="t">
              <a:buFont typeface="+mj-lt"/>
              <a:buAutoNum type="arabicPeriod"/>
            </a:pPr>
            <a:r>
              <a:rPr lang="en-US" sz="4400" dirty="0">
                <a:solidFill>
                  <a:srgbClr val="0E76BC"/>
                </a:solidFill>
                <a:latin typeface="Myriad Pro" panose="020B0503030403020204" pitchFamily="34" charset="0"/>
              </a:rPr>
              <a:t>PREPARE</a:t>
            </a:r>
          </a:p>
          <a:p>
            <a:endParaRPr lang="en-US" sz="4400" dirty="0">
              <a:latin typeface="Myriad Pro" panose="020B0503030403020204" pitchFamily="34" charset="0"/>
            </a:endParaRPr>
          </a:p>
        </p:txBody>
      </p:sp>
    </p:spTree>
    <p:extLst>
      <p:ext uri="{BB962C8B-B14F-4D97-AF65-F5344CB8AC3E}">
        <p14:creationId xmlns:p14="http://schemas.microsoft.com/office/powerpoint/2010/main" val="255981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2376"/>
            <a:ext cx="8229600" cy="841049"/>
          </a:xfrm>
        </p:spPr>
        <p:txBody>
          <a:bodyPr>
            <a:normAutofit/>
          </a:bodyPr>
          <a:lstStyle/>
          <a:p>
            <a:r>
              <a:rPr lang="en-US" b="1" dirty="0">
                <a:solidFill>
                  <a:srgbClr val="0E76BC"/>
                </a:solidFill>
                <a:latin typeface="Calibri"/>
                <a:cs typeface="Calibri"/>
              </a:rPr>
              <a:t>What is Health?</a:t>
            </a:r>
          </a:p>
        </p:txBody>
      </p:sp>
      <p:sp>
        <p:nvSpPr>
          <p:cNvPr id="4" name="Rectangle 3"/>
          <p:cNvSpPr/>
          <p:nvPr/>
        </p:nvSpPr>
        <p:spPr>
          <a:xfrm>
            <a:off x="757947" y="2133600"/>
            <a:ext cx="7928854" cy="3631763"/>
          </a:xfrm>
          <a:prstGeom prst="rect">
            <a:avLst/>
          </a:prstGeom>
          <a:noFill/>
          <a:ln>
            <a:no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100%</a:t>
            </a:r>
          </a:p>
          <a:p>
            <a:pPr algn="ctr"/>
            <a:r>
              <a:rPr lang="en-US"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FUNCTION</a:t>
            </a:r>
          </a:p>
        </p:txBody>
      </p:sp>
    </p:spTree>
    <p:extLst>
      <p:ext uri="{BB962C8B-B14F-4D97-AF65-F5344CB8AC3E}">
        <p14:creationId xmlns:p14="http://schemas.microsoft.com/office/powerpoint/2010/main" val="2274416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E76BC"/>
                </a:solidFill>
              </a:rPr>
              <a:t>Turn Your Power On</a:t>
            </a:r>
          </a:p>
        </p:txBody>
      </p:sp>
      <p:sp>
        <p:nvSpPr>
          <p:cNvPr id="4" name="Pentagon 3"/>
          <p:cNvSpPr/>
          <p:nvPr/>
        </p:nvSpPr>
        <p:spPr>
          <a:xfrm rot="10800000">
            <a:off x="3505200" y="2263934"/>
            <a:ext cx="5638799" cy="662948"/>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ML-SBS\RedirectedFolders\jhurtado\Desktop\Joshua Hurtado\Toolkits\By Month\2013\00_Overview &amp; Themes\Nervous-System.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6869" y="1508821"/>
            <a:ext cx="3643132" cy="537240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7"/>
          <p:cNvSpPr>
            <a:spLocks noChangeArrowheads="1"/>
          </p:cNvSpPr>
          <p:nvPr/>
        </p:nvSpPr>
        <p:spPr bwMode="auto">
          <a:xfrm>
            <a:off x="0" y="1447800"/>
            <a:ext cx="9261475" cy="8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gn="ctr">
              <a:lnSpc>
                <a:spcPct val="75000"/>
              </a:lnSpc>
              <a:spcBef>
                <a:spcPct val="20000"/>
              </a:spcBef>
              <a:buClr>
                <a:srgbClr val="B90000"/>
              </a:buClr>
              <a:buFont typeface="Wingdings" pitchFamily="2" charset="2"/>
              <a:buNone/>
            </a:pPr>
            <a:endParaRPr lang="en-US" sz="2200" dirty="0">
              <a:solidFill>
                <a:srgbClr val="0E76BC"/>
              </a:solidFill>
              <a:latin typeface="Tahoma" pitchFamily="34" charset="0"/>
              <a:ea typeface="Tahoma" pitchFamily="34" charset="0"/>
              <a:cs typeface="Tahoma" pitchFamily="34" charset="0"/>
            </a:endParaRPr>
          </a:p>
          <a:p>
            <a:pPr marL="457200" indent="-457200" algn="ctr">
              <a:lnSpc>
                <a:spcPct val="75000"/>
              </a:lnSpc>
              <a:spcBef>
                <a:spcPct val="20000"/>
              </a:spcBef>
              <a:buClr>
                <a:srgbClr val="B90000"/>
              </a:buClr>
              <a:buFont typeface="Wingdings" pitchFamily="2" charset="2"/>
              <a:buNone/>
            </a:pPr>
            <a:r>
              <a:rPr lang="en-US" sz="2500" dirty="0">
                <a:solidFill>
                  <a:srgbClr val="0E76BC"/>
                </a:solidFill>
                <a:latin typeface="Calibri"/>
                <a:ea typeface="Tahoma" pitchFamily="34" charset="0"/>
                <a:cs typeface="Calibri"/>
              </a:rPr>
              <a:t>What controls ALL function and healing (health)? </a:t>
            </a:r>
            <a:endParaRPr lang="en-US" sz="2100" b="1" dirty="0">
              <a:solidFill>
                <a:srgbClr val="0E76BC"/>
              </a:solidFill>
              <a:latin typeface="Calibri"/>
              <a:ea typeface="Tahoma" pitchFamily="34" charset="0"/>
              <a:cs typeface="Calibri"/>
            </a:endParaRPr>
          </a:p>
          <a:p>
            <a:pPr marL="457200" indent="-457200" algn="ctr">
              <a:lnSpc>
                <a:spcPct val="150000"/>
              </a:lnSpc>
              <a:spcBef>
                <a:spcPct val="20000"/>
              </a:spcBef>
              <a:buClr>
                <a:srgbClr val="B90000"/>
              </a:buClr>
              <a:buFont typeface="Wingdings" pitchFamily="2" charset="2"/>
              <a:buNone/>
            </a:pPr>
            <a:r>
              <a:rPr lang="en-US" sz="2400" b="1" dirty="0">
                <a:solidFill>
                  <a:srgbClr val="0E76BC"/>
                </a:solidFill>
                <a:latin typeface="Tahoma" pitchFamily="34" charset="0"/>
                <a:ea typeface="Tahoma" pitchFamily="34" charset="0"/>
                <a:cs typeface="Tahoma" pitchFamily="34" charset="0"/>
              </a:rPr>
              <a:t>		</a:t>
            </a:r>
            <a:endParaRPr lang="en-US" sz="2100" b="1" dirty="0">
              <a:solidFill>
                <a:srgbClr val="0E76BC"/>
              </a:solidFill>
              <a:latin typeface="Tahoma" pitchFamily="34" charset="0"/>
              <a:ea typeface="Tahoma" pitchFamily="34" charset="0"/>
              <a:cs typeface="Tahoma" pitchFamily="34" charset="0"/>
            </a:endParaRPr>
          </a:p>
        </p:txBody>
      </p:sp>
      <p:sp>
        <p:nvSpPr>
          <p:cNvPr id="7" name="Text Box 21"/>
          <p:cNvSpPr txBox="1">
            <a:spLocks noChangeArrowheads="1"/>
          </p:cNvSpPr>
          <p:nvPr/>
        </p:nvSpPr>
        <p:spPr bwMode="auto">
          <a:xfrm>
            <a:off x="3810001" y="2296973"/>
            <a:ext cx="5257799"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buClr>
                <a:srgbClr val="C33927"/>
              </a:buClr>
            </a:pPr>
            <a:r>
              <a:rPr lang="en-US" sz="3200" b="1" dirty="0">
                <a:solidFill>
                  <a:schemeClr val="bg1"/>
                </a:solidFill>
                <a:latin typeface="Calibri"/>
                <a:ea typeface="Tahoma" pitchFamily="34" charset="0"/>
                <a:cs typeface="Calibri"/>
              </a:rPr>
              <a:t>The</a:t>
            </a:r>
            <a:r>
              <a:rPr lang="en-US" sz="2400" b="1" dirty="0">
                <a:solidFill>
                  <a:schemeClr val="bg1"/>
                </a:solidFill>
                <a:latin typeface="Calibri"/>
                <a:ea typeface="Tahoma" pitchFamily="34" charset="0"/>
                <a:cs typeface="Calibri"/>
              </a:rPr>
              <a:t> </a:t>
            </a:r>
            <a:r>
              <a:rPr lang="en-US" sz="3200" b="1" dirty="0">
                <a:solidFill>
                  <a:schemeClr val="bg1"/>
                </a:solidFill>
                <a:latin typeface="Calibri"/>
                <a:ea typeface="Tahoma" pitchFamily="34" charset="0"/>
                <a:cs typeface="Calibri"/>
              </a:rPr>
              <a:t>Nervous System</a:t>
            </a:r>
            <a:endParaRPr lang="en-US" sz="2400" dirty="0">
              <a:solidFill>
                <a:schemeClr val="bg1"/>
              </a:solidFill>
              <a:latin typeface="Calibri"/>
              <a:ea typeface="Tahoma" pitchFamily="34" charset="0"/>
              <a:cs typeface="Calibri"/>
            </a:endParaRPr>
          </a:p>
          <a:p>
            <a:pPr marL="285750" indent="-285750" eaLnBrk="1" hangingPunct="1">
              <a:lnSpc>
                <a:spcPct val="200000"/>
              </a:lnSpc>
              <a:buClr>
                <a:schemeClr val="bg1">
                  <a:lumMod val="75000"/>
                </a:schemeClr>
              </a:buClr>
              <a:buFont typeface="Arial" pitchFamily="34" charset="0"/>
              <a:buChar char="•"/>
            </a:pPr>
            <a:r>
              <a:rPr lang="en-US" sz="2400" dirty="0">
                <a:solidFill>
                  <a:srgbClr val="0E76BC"/>
                </a:solidFill>
                <a:latin typeface="Calibri"/>
                <a:ea typeface="Tahoma" pitchFamily="34" charset="0"/>
                <a:cs typeface="Calibri"/>
              </a:rPr>
              <a:t>You can go a month without </a:t>
            </a:r>
            <a:r>
              <a:rPr lang="en-US" sz="2400" b="1" dirty="0">
                <a:solidFill>
                  <a:srgbClr val="0E76BC"/>
                </a:solidFill>
                <a:latin typeface="Calibri"/>
                <a:ea typeface="Tahoma" pitchFamily="34" charset="0"/>
                <a:cs typeface="Calibri"/>
              </a:rPr>
              <a:t>food</a:t>
            </a:r>
          </a:p>
          <a:p>
            <a:pPr marL="285750" indent="-285750" eaLnBrk="1" hangingPunct="1">
              <a:lnSpc>
                <a:spcPct val="200000"/>
              </a:lnSpc>
              <a:buClr>
                <a:schemeClr val="bg1">
                  <a:lumMod val="75000"/>
                </a:schemeClr>
              </a:buClr>
              <a:buFont typeface="Arial" pitchFamily="34" charset="0"/>
              <a:buChar char="•"/>
            </a:pPr>
            <a:r>
              <a:rPr lang="en-US" sz="2400" dirty="0">
                <a:solidFill>
                  <a:srgbClr val="0E76BC"/>
                </a:solidFill>
                <a:latin typeface="Calibri"/>
                <a:ea typeface="Tahoma" pitchFamily="34" charset="0"/>
                <a:cs typeface="Calibri"/>
              </a:rPr>
              <a:t>You can go days without </a:t>
            </a:r>
            <a:r>
              <a:rPr lang="en-US" sz="2400" b="1" dirty="0">
                <a:solidFill>
                  <a:srgbClr val="0E76BC"/>
                </a:solidFill>
                <a:latin typeface="Calibri"/>
                <a:ea typeface="Tahoma" pitchFamily="34" charset="0"/>
                <a:cs typeface="Calibri"/>
              </a:rPr>
              <a:t>water</a:t>
            </a:r>
          </a:p>
          <a:p>
            <a:pPr marL="285750" indent="-285750" eaLnBrk="1" hangingPunct="1">
              <a:lnSpc>
                <a:spcPct val="200000"/>
              </a:lnSpc>
              <a:buClr>
                <a:schemeClr val="bg1">
                  <a:lumMod val="75000"/>
                </a:schemeClr>
              </a:buClr>
              <a:buFont typeface="Arial" pitchFamily="34" charset="0"/>
              <a:buChar char="•"/>
            </a:pPr>
            <a:r>
              <a:rPr lang="en-US" sz="2400" dirty="0">
                <a:solidFill>
                  <a:srgbClr val="0E76BC"/>
                </a:solidFill>
                <a:latin typeface="Calibri"/>
                <a:ea typeface="Tahoma" pitchFamily="34" charset="0"/>
                <a:cs typeface="Calibri"/>
              </a:rPr>
              <a:t>You can go minutes without </a:t>
            </a:r>
            <a:r>
              <a:rPr lang="en-US" sz="2400" b="1" dirty="0">
                <a:solidFill>
                  <a:srgbClr val="0E76BC"/>
                </a:solidFill>
                <a:latin typeface="Calibri"/>
                <a:ea typeface="Tahoma" pitchFamily="34" charset="0"/>
                <a:cs typeface="Calibri"/>
              </a:rPr>
              <a:t>air</a:t>
            </a:r>
          </a:p>
          <a:p>
            <a:pPr marL="285750" indent="-285750" eaLnBrk="1" hangingPunct="1">
              <a:lnSpc>
                <a:spcPct val="200000"/>
              </a:lnSpc>
              <a:buClr>
                <a:schemeClr val="bg1">
                  <a:lumMod val="75000"/>
                </a:schemeClr>
              </a:buClr>
              <a:buFont typeface="Arial" pitchFamily="34" charset="0"/>
              <a:buChar char="•"/>
            </a:pPr>
            <a:endParaRPr lang="en-US" sz="700" b="1" dirty="0">
              <a:solidFill>
                <a:srgbClr val="0E76BC"/>
              </a:solidFill>
              <a:latin typeface="Calibri"/>
              <a:ea typeface="Tahoma" pitchFamily="34" charset="0"/>
              <a:cs typeface="Calibri"/>
            </a:endParaRPr>
          </a:p>
          <a:p>
            <a:pPr marL="285750" indent="-285750" eaLnBrk="1" hangingPunct="1">
              <a:buClr>
                <a:schemeClr val="bg1">
                  <a:lumMod val="75000"/>
                </a:schemeClr>
              </a:buClr>
              <a:buFont typeface="Arial" pitchFamily="34" charset="0"/>
              <a:buChar char="•"/>
            </a:pPr>
            <a:r>
              <a:rPr lang="en-US" sz="2400" dirty="0">
                <a:solidFill>
                  <a:srgbClr val="0E76BC"/>
                </a:solidFill>
                <a:latin typeface="Calibri"/>
                <a:ea typeface="Tahoma" pitchFamily="34" charset="0"/>
                <a:cs typeface="Calibri"/>
              </a:rPr>
              <a:t>You CAN’T go 1 second without </a:t>
            </a:r>
            <a:r>
              <a:rPr lang="en-US" sz="2400" b="1" dirty="0">
                <a:solidFill>
                  <a:srgbClr val="0E76BC"/>
                </a:solidFill>
                <a:latin typeface="Calibri"/>
                <a:ea typeface="Tahoma" pitchFamily="34" charset="0"/>
                <a:cs typeface="Calibri"/>
              </a:rPr>
              <a:t>nerve supply</a:t>
            </a:r>
          </a:p>
          <a:p>
            <a:pPr eaLnBrk="1" hangingPunct="1"/>
            <a:endParaRPr lang="en-US" dirty="0">
              <a:solidFill>
                <a:srgbClr val="0E76BC"/>
              </a:solidFill>
              <a:latin typeface="Tahoma" pitchFamily="34" charset="0"/>
              <a:ea typeface="Tahoma" pitchFamily="34" charset="0"/>
              <a:cs typeface="Tahoma" pitchFamily="34" charset="0"/>
            </a:endParaRPr>
          </a:p>
          <a:p>
            <a:pPr eaLnBrk="1" hangingPunct="1"/>
            <a:endParaRPr lang="en-US" dirty="0">
              <a:solidFill>
                <a:srgbClr val="0E76BC"/>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0776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ristopher_reeve.-3351.jpg">
            <a:hlinkClick r:id="rId3"/>
          </p:cNvPr>
          <p:cNvPicPr>
            <a:picLocks noChangeAspect="1" noChangeArrowheads="1"/>
          </p:cNvPicPr>
          <p:nvPr/>
        </p:nvPicPr>
        <p:blipFill>
          <a:blip r:embed="rId4"/>
          <a:srcRect/>
          <a:stretch>
            <a:fillRect/>
          </a:stretch>
        </p:blipFill>
        <p:spPr bwMode="auto">
          <a:xfrm>
            <a:off x="529972" y="990600"/>
            <a:ext cx="2971800" cy="365760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pic>
        <p:nvPicPr>
          <p:cNvPr id="10" name="Picture 2" descr="C:\Documents and Settings\Randy Johns\My Documents\My Pictures\Christopher_Reeve_MIT.jpg"/>
          <p:cNvPicPr>
            <a:picLocks noChangeAspect="1" noChangeArrowheads="1"/>
          </p:cNvPicPr>
          <p:nvPr/>
        </p:nvPicPr>
        <p:blipFill>
          <a:blip r:embed="rId5"/>
          <a:srcRect l="20512" t="9528"/>
          <a:stretch>
            <a:fillRect/>
          </a:stretch>
        </p:blipFill>
        <p:spPr bwMode="auto">
          <a:xfrm>
            <a:off x="3882772" y="990600"/>
            <a:ext cx="4724400" cy="3657600"/>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p:spPr>
      </p:pic>
      <p:sp>
        <p:nvSpPr>
          <p:cNvPr id="5" name="Rectangle 1"/>
          <p:cNvSpPr>
            <a:spLocks noChangeArrowheads="1"/>
          </p:cNvSpPr>
          <p:nvPr/>
        </p:nvSpPr>
        <p:spPr bwMode="auto">
          <a:xfrm>
            <a:off x="529972" y="4736834"/>
            <a:ext cx="8155676"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800" dirty="0">
                <a:solidFill>
                  <a:srgbClr val="0E76BC"/>
                </a:solidFill>
              </a:rPr>
              <a:t>“Every organ, system and function of the human body is under the control of the central </a:t>
            </a:r>
            <a:r>
              <a:rPr lang="en-US" sz="2800" dirty="0">
                <a:solidFill>
                  <a:srgbClr val="FF0000"/>
                </a:solidFill>
              </a:rPr>
              <a:t>nervous system</a:t>
            </a:r>
            <a:r>
              <a:rPr lang="en-US" sz="2800" dirty="0">
                <a:solidFill>
                  <a:srgbClr val="0E76BC"/>
                </a:solidFill>
              </a:rPr>
              <a:t>.”</a:t>
            </a:r>
            <a:r>
              <a:rPr lang="en-US" sz="2800" dirty="0"/>
              <a:t> </a:t>
            </a:r>
          </a:p>
          <a:p>
            <a:pPr algn="ctr"/>
            <a:r>
              <a:rPr lang="en-US" sz="1600" dirty="0">
                <a:solidFill>
                  <a:srgbClr val="0E76BC"/>
                </a:solidFill>
              </a:rPr>
              <a:t>                                                                                                              - Gray’s Anatomy</a:t>
            </a:r>
          </a:p>
        </p:txBody>
      </p:sp>
    </p:spTree>
    <p:extLst>
      <p:ext uri="{BB962C8B-B14F-4D97-AF65-F5344CB8AC3E}">
        <p14:creationId xmlns:p14="http://schemas.microsoft.com/office/powerpoint/2010/main" val="5238931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yriad Pro" panose="020B0503030403020204" pitchFamily="34" charset="0"/>
              </a:rPr>
              <a:t>TEXT NECK!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0783" y="1849120"/>
            <a:ext cx="6478621" cy="4163439"/>
          </a:xfrm>
        </p:spPr>
      </p:pic>
    </p:spTree>
    <p:extLst>
      <p:ext uri="{BB962C8B-B14F-4D97-AF65-F5344CB8AC3E}">
        <p14:creationId xmlns:p14="http://schemas.microsoft.com/office/powerpoint/2010/main" val="3288212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yriad Pro" panose="020B0503030403020204" pitchFamily="34" charset="0"/>
              </a:rPr>
              <a:t>NORMAL CERVICAL SPINE</a:t>
            </a:r>
          </a:p>
        </p:txBody>
      </p:sp>
      <p:pic>
        <p:nvPicPr>
          <p:cNvPr id="4" name="Content Placeholder 3" descr="Normal C-spine.JPG"/>
          <p:cNvPicPr>
            <a:picLocks noGrp="1" noChangeAspect="1"/>
          </p:cNvPicPr>
          <p:nvPr>
            <p:ph idx="1"/>
          </p:nvPr>
        </p:nvPicPr>
        <p:blipFill>
          <a:blip r:embed="rId2"/>
          <a:stretch>
            <a:fillRect/>
          </a:stretch>
        </p:blipFill>
        <p:spPr>
          <a:xfrm>
            <a:off x="3085703" y="1752600"/>
            <a:ext cx="3017044" cy="402272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600200" y="884436"/>
            <a:ext cx="3810000" cy="715764"/>
          </a:xfrm>
        </p:spPr>
        <p:txBody>
          <a:bodyPr>
            <a:normAutofit/>
          </a:bodyPr>
          <a:lstStyle/>
          <a:p>
            <a:pPr algn="l" eaLnBrk="1" hangingPunct="1"/>
            <a:r>
              <a:rPr lang="en-US" sz="3600" b="1" dirty="0">
                <a:solidFill>
                  <a:srgbClr val="0E76BC"/>
                </a:solidFill>
                <a:latin typeface="Myriad Pro" panose="020B0503030403020204" pitchFamily="34" charset="0"/>
              </a:rPr>
              <a:t>Arc of Life</a:t>
            </a:r>
          </a:p>
        </p:txBody>
      </p:sp>
      <p:pic>
        <p:nvPicPr>
          <p:cNvPr id="26626" name="Content Placeholder 3" descr="1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0" b="-50"/>
          <a:stretch>
            <a:fillRect/>
          </a:stretch>
        </p:blipFill>
        <p:spPr>
          <a:xfrm>
            <a:off x="5233489" y="1391921"/>
            <a:ext cx="2606533" cy="3789680"/>
          </a:xfrm>
          <a:extLst>
            <a:ext uri="{91240B29-F687-4f45-9708-019B960494DF}">
              <a14:hiddenLine xmlns:a14="http://schemas.microsoft.com/office/drawing/2010/main" xmlns="" w="38100">
                <a:solidFill>
                  <a:srgbClr val="000000"/>
                </a:solidFill>
                <a:miter lim="800000"/>
                <a:headEnd/>
                <a:tailEnd/>
              </a14:hiddenLine>
            </a:ext>
          </a:extLst>
        </p:spPr>
      </p:pic>
      <p:pic>
        <p:nvPicPr>
          <p:cNvPr id="26627" name="Picture 4" descr="cervical curve -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475" y="1472907"/>
            <a:ext cx="2691522" cy="3708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26628" name="Content Placeholder 2"/>
          <p:cNvSpPr txBox="1">
            <a:spLocks/>
          </p:cNvSpPr>
          <p:nvPr/>
        </p:nvSpPr>
        <p:spPr bwMode="auto">
          <a:xfrm>
            <a:off x="1447800" y="5410200"/>
            <a:ext cx="6269038"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a:defRPr sz="2400">
                <a:solidFill>
                  <a:srgbClr val="000000"/>
                </a:solidFill>
                <a:latin typeface="Arial" charset="0"/>
                <a:ea typeface="ＭＳ Ｐゴシック" charset="0"/>
                <a:cs typeface="ＭＳ Ｐゴシック" charset="0"/>
                <a:sym typeface="Arial" charset="0"/>
              </a:defRPr>
            </a:lvl1pPr>
            <a:lvl2pPr marL="742950" indent="-285750" eaLnBrk="0">
              <a:defRPr sz="2400">
                <a:solidFill>
                  <a:srgbClr val="000000"/>
                </a:solidFill>
                <a:latin typeface="Arial" charset="0"/>
                <a:ea typeface="ＭＳ Ｐゴシック" charset="0"/>
                <a:sym typeface="Arial" charset="0"/>
              </a:defRPr>
            </a:lvl2pPr>
            <a:lvl3pPr marL="1143000" indent="-228600" eaLnBrk="0">
              <a:defRPr sz="2400">
                <a:solidFill>
                  <a:srgbClr val="000000"/>
                </a:solidFill>
                <a:latin typeface="Arial" charset="0"/>
                <a:ea typeface="ＭＳ Ｐゴシック" charset="0"/>
                <a:sym typeface="Arial" charset="0"/>
              </a:defRPr>
            </a:lvl3pPr>
            <a:lvl4pPr marL="1600200" indent="-228600" eaLnBrk="0">
              <a:defRPr sz="2400">
                <a:solidFill>
                  <a:srgbClr val="000000"/>
                </a:solidFill>
                <a:latin typeface="Arial" charset="0"/>
                <a:ea typeface="ＭＳ Ｐゴシック" charset="0"/>
                <a:sym typeface="Arial" charset="0"/>
              </a:defRPr>
            </a:lvl4pPr>
            <a:lvl5pPr marL="2057400" indent="-228600" eaLnBrk="0">
              <a:defRPr sz="2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buClr>
                <a:srgbClr val="000000"/>
              </a:buClr>
              <a:defRPr sz="2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buClr>
                <a:srgbClr val="000000"/>
              </a:buClr>
              <a:defRPr sz="2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buClr>
                <a:srgbClr val="000000"/>
              </a:buClr>
              <a:defRPr sz="2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buClr>
                <a:srgbClr val="000000"/>
              </a:buClr>
              <a:defRPr sz="2400">
                <a:solidFill>
                  <a:srgbClr val="000000"/>
                </a:solidFill>
                <a:latin typeface="Arial" charset="0"/>
                <a:ea typeface="ＭＳ Ｐゴシック" charset="0"/>
                <a:sym typeface="Arial" charset="0"/>
              </a:defRPr>
            </a:lvl9pPr>
          </a:lstStyle>
          <a:p>
            <a:pPr algn="ctr" defTabSz="914400" eaLnBrk="1" hangingPunct="1">
              <a:spcBef>
                <a:spcPct val="20000"/>
              </a:spcBef>
              <a:buClr>
                <a:srgbClr val="80B740"/>
              </a:buClr>
              <a:buFont typeface="Arial" charset="0"/>
              <a:buNone/>
            </a:pPr>
            <a:r>
              <a:rPr lang="en-US" dirty="0">
                <a:solidFill>
                  <a:srgbClr val="0E76BC"/>
                </a:solidFill>
                <a:latin typeface="Myriad Pro" panose="020B0503030403020204" pitchFamily="34" charset="0"/>
                <a:cs typeface="Tahoma" charset="0"/>
              </a:rPr>
              <a:t>Physical Nerve Stress: 92% Asymptomatic</a:t>
            </a:r>
          </a:p>
        </p:txBody>
      </p:sp>
    </p:spTree>
    <p:extLst>
      <p:ext uri="{BB962C8B-B14F-4D97-AF65-F5344CB8AC3E}">
        <p14:creationId xmlns:p14="http://schemas.microsoft.com/office/powerpoint/2010/main" val="108419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sz="6000" i="1" dirty="0" err="1">
                <a:solidFill>
                  <a:srgbClr val="0E76BC"/>
                </a:solidFill>
                <a:latin typeface="Myriad Pro" panose="020B0503030403020204" pitchFamily="34" charset="0"/>
              </a:rPr>
              <a:t>ep·ic</a:t>
            </a:r>
            <a:br>
              <a:rPr lang="en-US" sz="6000" i="1" dirty="0">
                <a:solidFill>
                  <a:srgbClr val="0E76BC"/>
                </a:solidFill>
              </a:rPr>
            </a:br>
            <a:r>
              <a:rPr lang="en-US" dirty="0">
                <a:solidFill>
                  <a:srgbClr val="0E76BC"/>
                </a:solidFill>
              </a:rPr>
              <a:t> </a:t>
            </a:r>
          </a:p>
        </p:txBody>
      </p:sp>
      <p:sp>
        <p:nvSpPr>
          <p:cNvPr id="3" name="Content Placeholder 2"/>
          <p:cNvSpPr>
            <a:spLocks noGrp="1"/>
          </p:cNvSpPr>
          <p:nvPr>
            <p:ph idx="1"/>
          </p:nvPr>
        </p:nvSpPr>
        <p:spPr/>
        <p:txBody>
          <a:bodyPr>
            <a:normAutofit/>
          </a:bodyPr>
          <a:lstStyle/>
          <a:p>
            <a:pPr fontAlgn="t"/>
            <a:r>
              <a:rPr lang="en-US" sz="4000" dirty="0">
                <a:solidFill>
                  <a:srgbClr val="0E76BC"/>
                </a:solidFill>
                <a:latin typeface="Myriad Pro" panose="020B0503030403020204" pitchFamily="34" charset="0"/>
              </a:rPr>
              <a:t>A story about a hero </a:t>
            </a:r>
          </a:p>
          <a:p>
            <a:pPr fontAlgn="t"/>
            <a:r>
              <a:rPr lang="en-US" sz="4000" dirty="0">
                <a:solidFill>
                  <a:srgbClr val="0E76BC"/>
                </a:solidFill>
                <a:latin typeface="Myriad Pro" panose="020B0503030403020204" pitchFamily="34" charset="0"/>
              </a:rPr>
              <a:t>Exciting events or adventures</a:t>
            </a:r>
          </a:p>
          <a:p>
            <a:pPr fontAlgn="t"/>
            <a:r>
              <a:rPr lang="en-US" sz="4000" dirty="0">
                <a:solidFill>
                  <a:srgbClr val="0E76BC"/>
                </a:solidFill>
                <a:latin typeface="Myriad Pro" panose="020B0503030403020204" pitchFamily="34" charset="0"/>
              </a:rPr>
              <a:t>Extending beyond the usual or ordinary</a:t>
            </a:r>
          </a:p>
          <a:p>
            <a:pPr fontAlgn="t"/>
            <a:r>
              <a:rPr lang="en-US" sz="4000" dirty="0">
                <a:solidFill>
                  <a:srgbClr val="0E76BC"/>
                </a:solidFill>
                <a:latin typeface="Myriad Pro" panose="020B0503030403020204" pitchFamily="34" charset="0"/>
              </a:rPr>
              <a:t>Usually difficult</a:t>
            </a:r>
          </a:p>
        </p:txBody>
      </p:sp>
    </p:spTree>
    <p:extLst>
      <p:ext uri="{BB962C8B-B14F-4D97-AF65-F5344CB8AC3E}">
        <p14:creationId xmlns:p14="http://schemas.microsoft.com/office/powerpoint/2010/main" val="2052345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1"/>
          <p:cNvGrpSpPr>
            <a:grpSpLocks/>
          </p:cNvGrpSpPr>
          <p:nvPr/>
        </p:nvGrpSpPr>
        <p:grpSpPr bwMode="auto">
          <a:xfrm>
            <a:off x="636474" y="796294"/>
            <a:ext cx="4079032" cy="5233665"/>
            <a:chOff x="-147698" y="-301488"/>
            <a:chExt cx="5054069" cy="6356572"/>
          </a:xfrm>
        </p:grpSpPr>
        <p:pic>
          <p:nvPicPr>
            <p:cNvPr id="5122" name="Picture 2"/>
            <p:cNvPicPr>
              <a:picLocks noChangeAspect="1"/>
            </p:cNvPicPr>
            <p:nvPr/>
          </p:nvPicPr>
          <p:blipFill rotWithShape="1">
            <a:blip r:embed="rId3">
              <a:extLst>
                <a:ext uri="{28A0092B-C50C-407E-A947-70E740481C1C}">
                  <a14:useLocalDpi xmlns:a14="http://schemas.microsoft.com/office/drawing/2010/main" val="0"/>
                </a:ext>
              </a:extLst>
            </a:blip>
            <a:srcRect b="1868"/>
            <a:stretch/>
          </p:blipFill>
          <p:spPr bwMode="auto">
            <a:xfrm>
              <a:off x="20620" y="451775"/>
              <a:ext cx="4780661" cy="56033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147698" y="-301488"/>
              <a:ext cx="5054069" cy="8154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en-US" sz="4000" b="1" dirty="0">
                  <a:solidFill>
                    <a:srgbClr val="0E76BC"/>
                  </a:solidFill>
                  <a:latin typeface="Myriad Pro" panose="020B0503030403020204" pitchFamily="34" charset="0"/>
                  <a:cs typeface="Arial" charset="0"/>
                </a:rPr>
                <a:t>Rebecca - Pre</a:t>
              </a:r>
            </a:p>
          </p:txBody>
        </p:sp>
      </p:grpSp>
      <p:pic>
        <p:nvPicPr>
          <p:cNvPr id="28675" name="Picture 1" descr="KG POST LC.JPG"/>
          <p:cNvPicPr>
            <a:picLocks noChangeAspect="1"/>
          </p:cNvPicPr>
          <p:nvPr/>
        </p:nvPicPr>
        <p:blipFill>
          <a:blip r:embed="rId4">
            <a:extLst>
              <a:ext uri="{28A0092B-C50C-407E-A947-70E740481C1C}">
                <a14:useLocalDpi xmlns:a14="http://schemas.microsoft.com/office/drawing/2010/main" val="0"/>
              </a:ext>
            </a:extLst>
          </a:blip>
          <a:srcRect l="21516" b="12888"/>
          <a:stretch>
            <a:fillRect/>
          </a:stretch>
        </p:blipFill>
        <p:spPr bwMode="auto">
          <a:xfrm>
            <a:off x="4895596" y="1406256"/>
            <a:ext cx="3537598" cy="4623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3"/>
          <p:cNvSpPr>
            <a:spLocks/>
          </p:cNvSpPr>
          <p:nvPr/>
        </p:nvSpPr>
        <p:spPr bwMode="auto">
          <a:xfrm>
            <a:off x="4810780" y="742879"/>
            <a:ext cx="3564666" cy="8052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pPr algn="ctr">
              <a:defRPr/>
            </a:pPr>
            <a:r>
              <a:rPr lang="en-US" sz="4000" b="1" dirty="0">
                <a:solidFill>
                  <a:srgbClr val="0E76BC"/>
                </a:solidFill>
                <a:latin typeface="Myriad Pro" panose="020B0503030403020204" pitchFamily="34" charset="0"/>
                <a:cs typeface="Arial" charset="0"/>
              </a:rPr>
              <a:t>Rebecca - Post</a:t>
            </a:r>
          </a:p>
        </p:txBody>
      </p:sp>
    </p:spTree>
    <p:extLst>
      <p:ext uri="{BB962C8B-B14F-4D97-AF65-F5344CB8AC3E}">
        <p14:creationId xmlns:p14="http://schemas.microsoft.com/office/powerpoint/2010/main" val="306466947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ROYAL, COLLEEN X-RAY-filtered.jpeg"/>
          <p:cNvPicPr>
            <a:picLocks noChangeAspect="1"/>
          </p:cNvPicPr>
          <p:nvPr/>
        </p:nvPicPr>
        <p:blipFill>
          <a:blip r:embed="rId3"/>
          <a:srcRect l="32510" t="6637" r="31766" b="9351"/>
          <a:stretch>
            <a:fillRect/>
          </a:stretch>
        </p:blipFill>
        <p:spPr>
          <a:xfrm>
            <a:off x="2861869" y="838201"/>
            <a:ext cx="3670245" cy="5181599"/>
          </a:xfrm>
          <a:prstGeom prst="rect">
            <a:avLst/>
          </a:prstGeom>
          <a:ln w="12700">
            <a:miter lim="400000"/>
          </a:ln>
        </p:spPr>
      </p:pic>
      <p:sp>
        <p:nvSpPr>
          <p:cNvPr id="249" name="Shape 249"/>
          <p:cNvSpPr/>
          <p:nvPr/>
        </p:nvSpPr>
        <p:spPr>
          <a:xfrm>
            <a:off x="6695648" y="2703330"/>
            <a:ext cx="2448352" cy="737702"/>
          </a:xfrm>
          <a:prstGeom prst="rect">
            <a:avLst/>
          </a:prstGeom>
          <a:ln w="12700">
            <a:miter lim="400000"/>
          </a:ln>
          <a:extLst>
            <a:ext uri="{C572A759-6A51-4108-AA02-DFA0A04FC94B}">
              <ma14:wrappingTextBoxFlag xmlns:ma14="http://schemas.microsoft.com/office/mac/drawingml/2011/main" xmlns="" val="1"/>
            </a:ext>
          </a:extLst>
        </p:spPr>
        <p:txBody>
          <a:bodyPr wrap="square" lIns="30004" tIns="30004" rIns="30004" bIns="30004" anchor="ctr">
            <a:spAutoFit/>
          </a:bodyPr>
          <a:lstStyle/>
          <a:p>
            <a:r>
              <a:rPr sz="4400" dirty="0">
                <a:solidFill>
                  <a:srgbClr val="0E76BC"/>
                </a:solidFill>
                <a:latin typeface="Myriad Pro" panose="020B0503030403020204" pitchFamily="34" charset="0"/>
              </a:rPr>
              <a:t>COLLEEN</a:t>
            </a:r>
          </a:p>
        </p:txBody>
      </p:sp>
    </p:spTree>
    <p:extLst>
      <p:ext uri="{BB962C8B-B14F-4D97-AF65-F5344CB8AC3E}">
        <p14:creationId xmlns:p14="http://schemas.microsoft.com/office/powerpoint/2010/main" val="3037493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95600" y="3962400"/>
            <a:ext cx="3048000" cy="18554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800" y="3959063"/>
            <a:ext cx="2927718" cy="1832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0" y="1828800"/>
            <a:ext cx="9144000" cy="1905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22531" name="Title 1"/>
          <p:cNvSpPr>
            <a:spLocks noGrp="1"/>
          </p:cNvSpPr>
          <p:nvPr>
            <p:ph type="title"/>
          </p:nvPr>
        </p:nvSpPr>
        <p:spPr>
          <a:xfrm>
            <a:off x="152400" y="838200"/>
            <a:ext cx="8824912" cy="1143000"/>
          </a:xfrm>
        </p:spPr>
        <p:txBody>
          <a:bodyPr vert="horz" lIns="91440" tIns="45720" rIns="91440" bIns="45720" rtlCol="0" anchor="ctr">
            <a:normAutofit/>
          </a:bodyPr>
          <a:lstStyle/>
          <a:p>
            <a:r>
              <a:rPr lang="en-US" b="1" dirty="0">
                <a:solidFill>
                  <a:srgbClr val="0E76BC"/>
                </a:solidFill>
                <a:latin typeface="Calibri"/>
                <a:cs typeface="Calibri"/>
              </a:rPr>
              <a:t>The First Step for Lose to Win</a:t>
            </a:r>
          </a:p>
        </p:txBody>
      </p:sp>
      <p:sp>
        <p:nvSpPr>
          <p:cNvPr id="22532" name="Content Placeholder 2"/>
          <p:cNvSpPr>
            <a:spLocks noGrp="1"/>
          </p:cNvSpPr>
          <p:nvPr>
            <p:ph idx="1"/>
          </p:nvPr>
        </p:nvSpPr>
        <p:spPr>
          <a:xfrm>
            <a:off x="399525" y="2133600"/>
            <a:ext cx="8287275" cy="1905000"/>
          </a:xfrm>
        </p:spPr>
        <p:txBody>
          <a:bodyPr/>
          <a:lstStyle/>
          <a:p>
            <a:pPr eaLnBrk="1" hangingPunct="1">
              <a:buClr>
                <a:srgbClr val="46B6A9"/>
              </a:buClr>
            </a:pPr>
            <a:r>
              <a:rPr lang="en-US" sz="2400" b="1" dirty="0">
                <a:solidFill>
                  <a:schemeClr val="bg1"/>
                </a:solidFill>
                <a:latin typeface="Myriad Pro" panose="020B0503030403020204" pitchFamily="34" charset="0"/>
              </a:rPr>
              <a:t>You need to get checked.</a:t>
            </a:r>
          </a:p>
          <a:p>
            <a:pPr eaLnBrk="1" hangingPunct="1">
              <a:buClr>
                <a:srgbClr val="46B6A9"/>
              </a:buClr>
            </a:pPr>
            <a:r>
              <a:rPr lang="en-US" sz="2400" b="1" dirty="0">
                <a:solidFill>
                  <a:schemeClr val="bg1"/>
                </a:solidFill>
                <a:latin typeface="Myriad Pro" panose="020B0503030403020204" pitchFamily="34" charset="0"/>
              </a:rPr>
              <a:t>Have your spine x-ray taken by a Chiropractor that has been trained in searching for Subluxation.</a:t>
            </a:r>
          </a:p>
        </p:txBody>
      </p:sp>
      <p:pic>
        <p:nvPicPr>
          <p:cNvPr id="15" name="Picture 14" descr="auto0">
            <a:extLst>
              <a:ext uri="{FF2B5EF4-FFF2-40B4-BE49-F238E27FC236}">
                <a16:creationId xmlns:a16="http://schemas.microsoft.com/office/drawing/2014/main" id="{00459220-9E2D-4318-94CA-F7C00042274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00" y="3857042"/>
            <a:ext cx="1220336" cy="19599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auto0">
            <a:extLst>
              <a:ext uri="{FF2B5EF4-FFF2-40B4-BE49-F238E27FC236}">
                <a16:creationId xmlns:a16="http://schemas.microsoft.com/office/drawing/2014/main" id="{ADBA8117-FF43-4628-B565-470731F42F6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8293" y="3857042"/>
            <a:ext cx="1154855" cy="19599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2171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E2ED5-2F3F-4B8D-82E9-E9B134DE763B}"/>
              </a:ext>
            </a:extLst>
          </p:cNvPr>
          <p:cNvSpPr>
            <a:spLocks noGrp="1"/>
          </p:cNvSpPr>
          <p:nvPr>
            <p:ph type="title"/>
          </p:nvPr>
        </p:nvSpPr>
        <p:spPr>
          <a:xfrm>
            <a:off x="457200" y="1143000"/>
            <a:ext cx="8229600" cy="1143000"/>
          </a:xfrm>
        </p:spPr>
        <p:txBody>
          <a:bodyPr>
            <a:normAutofit fontScale="90000"/>
          </a:bodyPr>
          <a:lstStyle/>
          <a:p>
            <a:r>
              <a:rPr lang="en-US" dirty="0">
                <a:solidFill>
                  <a:srgbClr val="0E76BC"/>
                </a:solidFill>
                <a:latin typeface="Myriad Pro" panose="020B0503030403020204" pitchFamily="34" charset="0"/>
              </a:rPr>
              <a:t>2021 DETOX AND </a:t>
            </a:r>
            <a:br>
              <a:rPr lang="en-US" dirty="0">
                <a:solidFill>
                  <a:srgbClr val="0E76BC"/>
                </a:solidFill>
                <a:latin typeface="Myriad Pro" panose="020B0503030403020204" pitchFamily="34" charset="0"/>
              </a:rPr>
            </a:br>
            <a:r>
              <a:rPr lang="en-US" dirty="0">
                <a:solidFill>
                  <a:srgbClr val="0E76BC"/>
                </a:solidFill>
                <a:latin typeface="Myriad Pro" panose="020B0503030403020204" pitchFamily="34" charset="0"/>
              </a:rPr>
              <a:t>WEIGHT LOSS PROGRAM</a:t>
            </a:r>
          </a:p>
        </p:txBody>
      </p:sp>
      <p:sp>
        <p:nvSpPr>
          <p:cNvPr id="3" name="Content Placeholder 2">
            <a:extLst>
              <a:ext uri="{FF2B5EF4-FFF2-40B4-BE49-F238E27FC236}">
                <a16:creationId xmlns:a16="http://schemas.microsoft.com/office/drawing/2014/main" id="{A4E3885A-306E-4B9C-94B7-5EC660D5613C}"/>
              </a:ext>
            </a:extLst>
          </p:cNvPr>
          <p:cNvSpPr>
            <a:spLocks noGrp="1"/>
          </p:cNvSpPr>
          <p:nvPr>
            <p:ph idx="1"/>
          </p:nvPr>
        </p:nvSpPr>
        <p:spPr>
          <a:xfrm>
            <a:off x="762000" y="2362200"/>
            <a:ext cx="8229600" cy="3840163"/>
          </a:xfrm>
        </p:spPr>
        <p:txBody>
          <a:bodyPr/>
          <a:lstStyle/>
          <a:p>
            <a:pPr marL="0" marR="0" indent="0">
              <a:lnSpc>
                <a:spcPct val="107000"/>
              </a:lnSpc>
              <a:spcBef>
                <a:spcPts val="0"/>
              </a:spcBef>
              <a:spcAft>
                <a:spcPts val="0"/>
              </a:spcAft>
              <a:buNone/>
            </a:pP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A profession, clinical program that is natural, healthy, and actually works:</a:t>
            </a:r>
          </a:p>
          <a:p>
            <a:pPr marL="0" marR="0" indent="0">
              <a:lnSpc>
                <a:spcPct val="107000"/>
              </a:lnSpc>
              <a:spcBef>
                <a:spcPts val="0"/>
              </a:spcBef>
              <a:spcAft>
                <a:spcPts val="0"/>
              </a:spcAft>
              <a:buNone/>
            </a:pPr>
            <a:r>
              <a:rPr lang="en-US" sz="14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rPr>
              <a:t> </a:t>
            </a:r>
          </a:p>
          <a:p>
            <a:pPr marL="114300" marR="0" indent="0">
              <a:lnSpc>
                <a:spcPct val="107000"/>
              </a:lnSpc>
              <a:spcBef>
                <a:spcPts val="0"/>
              </a:spcBef>
              <a:spcAft>
                <a:spcPts val="0"/>
              </a:spcAft>
              <a:buNone/>
            </a:pPr>
            <a:r>
              <a:rPr lang="en-US" sz="2800"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a:t>
            </a: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         Detoxify</a:t>
            </a:r>
            <a:endParaRPr lang="en-US" sz="28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2800"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a:t>
            </a: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         Super-charge your metabolism</a:t>
            </a:r>
            <a:endParaRPr lang="en-US" sz="28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2800"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a:t>
            </a: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         Balance your hormones</a:t>
            </a:r>
            <a:endParaRPr lang="en-US" sz="28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L="114300" marR="0" indent="0">
              <a:lnSpc>
                <a:spcPct val="107000"/>
              </a:lnSpc>
              <a:spcBef>
                <a:spcPts val="0"/>
              </a:spcBef>
              <a:spcAft>
                <a:spcPts val="0"/>
              </a:spcAft>
              <a:buNone/>
            </a:pPr>
            <a:r>
              <a:rPr lang="en-US" sz="2800"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a:t>
            </a: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         Lose weight</a:t>
            </a:r>
            <a:endParaRPr lang="en-US" sz="28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80822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CA5A-D201-4F21-8436-73ED2CCC5B7E}"/>
              </a:ext>
            </a:extLst>
          </p:cNvPr>
          <p:cNvSpPr>
            <a:spLocks noGrp="1"/>
          </p:cNvSpPr>
          <p:nvPr>
            <p:ph type="title"/>
          </p:nvPr>
        </p:nvSpPr>
        <p:spPr>
          <a:xfrm>
            <a:off x="457200" y="1600200"/>
            <a:ext cx="8229600" cy="1143000"/>
          </a:xfrm>
        </p:spPr>
        <p:txBody>
          <a:bodyPr>
            <a:noAutofit/>
          </a:bodyPr>
          <a:lstStyle/>
          <a:p>
            <a:r>
              <a:rPr lang="en-US" sz="36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This is the year to get healthy, get fit, and lose the weight you hate</a:t>
            </a:r>
            <a:br>
              <a:rPr lang="en-US" sz="36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rPr>
            </a:br>
            <a:endParaRPr lang="en-US" sz="3600" dirty="0">
              <a:solidFill>
                <a:srgbClr val="0E76BC"/>
              </a:solidFill>
              <a:latin typeface="Myriad Pro" panose="020B0503030403020204" pitchFamily="34" charset="0"/>
            </a:endParaRPr>
          </a:p>
        </p:txBody>
      </p:sp>
      <p:sp>
        <p:nvSpPr>
          <p:cNvPr id="3" name="Content Placeholder 2">
            <a:extLst>
              <a:ext uri="{FF2B5EF4-FFF2-40B4-BE49-F238E27FC236}">
                <a16:creationId xmlns:a16="http://schemas.microsoft.com/office/drawing/2014/main" id="{6FCF2BC9-E3E0-4C45-B313-E1FE7D18D021}"/>
              </a:ext>
            </a:extLst>
          </p:cNvPr>
          <p:cNvSpPr>
            <a:spLocks noGrp="1"/>
          </p:cNvSpPr>
          <p:nvPr>
            <p:ph idx="1"/>
          </p:nvPr>
        </p:nvSpPr>
        <p:spPr>
          <a:xfrm>
            <a:off x="457200" y="2667000"/>
            <a:ext cx="8229600" cy="3840163"/>
          </a:xfrm>
        </p:spPr>
        <p:txBody>
          <a:bodyPr/>
          <a:lstStyle/>
          <a:p>
            <a:pPr marR="0" lvl="0">
              <a:lnSpc>
                <a:spcPct val="107000"/>
              </a:lnSpc>
              <a:spcBef>
                <a:spcPts val="0"/>
              </a:spcBef>
              <a:spcAft>
                <a:spcPts val="0"/>
              </a:spcAft>
            </a:pP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Evaluate hormone levels</a:t>
            </a:r>
            <a:endParaRPr lang="en-US" sz="28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Restore your gut-microbiome with our plant-based shake</a:t>
            </a:r>
            <a:endParaRPr lang="en-US" sz="28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Diet Guide based on the world’s #1 nutrition plan</a:t>
            </a:r>
            <a:endParaRPr lang="en-US" sz="28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Optimize your adrenal metabolism</a:t>
            </a:r>
            <a:endParaRPr lang="en-US" sz="28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800" dirty="0">
                <a:solidFill>
                  <a:srgbClr val="0E76BC"/>
                </a:solidFill>
                <a:effectLst/>
                <a:latin typeface="Myriad Pro" panose="020B0503030403020204" pitchFamily="34" charset="0"/>
                <a:ea typeface="Times New Roman" panose="02020603050405020304" pitchFamily="18" charset="0"/>
                <a:cs typeface="Times New Roman" panose="02020603050405020304" pitchFamily="18" charset="0"/>
              </a:rPr>
              <a:t>Cellular detoxification and toxic elimination </a:t>
            </a:r>
            <a:endParaRPr lang="en-US" sz="28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endParaRPr lang="en-US" dirty="0">
              <a:solidFill>
                <a:srgbClr val="0E76BC"/>
              </a:solidFill>
              <a:latin typeface="Myriad Pro" panose="020B0503030403020204" pitchFamily="34" charset="0"/>
            </a:endParaRPr>
          </a:p>
        </p:txBody>
      </p:sp>
    </p:spTree>
    <p:extLst>
      <p:ext uri="{BB962C8B-B14F-4D97-AF65-F5344CB8AC3E}">
        <p14:creationId xmlns:p14="http://schemas.microsoft.com/office/powerpoint/2010/main" val="2120516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46A2-CD1D-4813-8534-C44A50C395F1}"/>
              </a:ext>
            </a:extLst>
          </p:cNvPr>
          <p:cNvSpPr>
            <a:spLocks noGrp="1"/>
          </p:cNvSpPr>
          <p:nvPr>
            <p:ph type="title"/>
          </p:nvPr>
        </p:nvSpPr>
        <p:spPr>
          <a:xfrm>
            <a:off x="457200" y="1219200"/>
            <a:ext cx="8229600" cy="1143000"/>
          </a:xfrm>
        </p:spPr>
        <p:txBody>
          <a:bodyPr>
            <a:noAutofit/>
          </a:bodyPr>
          <a:lstStyle/>
          <a:p>
            <a:r>
              <a:rPr lang="en-US" sz="4000" b="1"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THE PROGRAM OPTIONS:</a:t>
            </a:r>
            <a:br>
              <a:rPr lang="en-US" sz="40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rPr>
            </a:br>
            <a:endParaRPr lang="en-US" sz="4000" dirty="0">
              <a:solidFill>
                <a:srgbClr val="0E76BC"/>
              </a:solidFill>
              <a:latin typeface="Myriad Pro" panose="020B0503030403020204" pitchFamily="34" charset="0"/>
            </a:endParaRPr>
          </a:p>
        </p:txBody>
      </p:sp>
      <p:sp>
        <p:nvSpPr>
          <p:cNvPr id="3" name="Content Placeholder 2">
            <a:extLst>
              <a:ext uri="{FF2B5EF4-FFF2-40B4-BE49-F238E27FC236}">
                <a16:creationId xmlns:a16="http://schemas.microsoft.com/office/drawing/2014/main" id="{36B98476-4119-43AC-8D5E-A6D7363BE79B}"/>
              </a:ext>
            </a:extLst>
          </p:cNvPr>
          <p:cNvSpPr>
            <a:spLocks noGrp="1"/>
          </p:cNvSpPr>
          <p:nvPr>
            <p:ph idx="1"/>
          </p:nvPr>
        </p:nvSpPr>
        <p:spPr/>
        <p:txBody>
          <a:bodyPr/>
          <a:lstStyle/>
          <a:p>
            <a:pPr marL="0" marR="0">
              <a:lnSpc>
                <a:spcPct val="107000"/>
              </a:lnSpc>
              <a:spcBef>
                <a:spcPts val="0"/>
              </a:spcBef>
              <a:spcAft>
                <a:spcPts val="0"/>
              </a:spcAft>
            </a:pPr>
            <a:r>
              <a:rPr lang="en-US" sz="2000" b="1"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A Weight loss Test:</a:t>
            </a:r>
            <a:r>
              <a:rPr lang="en-US" sz="2000"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 Evaluate your hormone and metabolism to determine your natural ability to lose weight and manage body composition</a:t>
            </a:r>
            <a:endParaRPr lang="en-US" sz="20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Daily Detox Pack:</a:t>
            </a:r>
            <a:r>
              <a:rPr lang="en-US" sz="2000"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 A cellular detox and nutrients designed to help eliminate toxins from the body</a:t>
            </a:r>
            <a:endParaRPr lang="en-US" sz="20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Microbiome Plant Protein:</a:t>
            </a:r>
            <a:r>
              <a:rPr lang="en-US" sz="2000"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 To be used as a meal to replenish health and restore your microbiome</a:t>
            </a:r>
            <a:endParaRPr lang="en-US" sz="20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Modified Mediterranean Diet:</a:t>
            </a:r>
            <a:r>
              <a:rPr lang="en-US" sz="2000" dirty="0">
                <a:solidFill>
                  <a:srgbClr val="0E76BC"/>
                </a:solidFill>
                <a:effectLst/>
                <a:latin typeface="Myriad Pro" panose="020B0503030403020204" pitchFamily="34" charset="0"/>
                <a:ea typeface="Times New Roman" panose="02020603050405020304" pitchFamily="18" charset="0"/>
                <a:cs typeface="Calibri" panose="020F0502020204030204" pitchFamily="34" charset="0"/>
              </a:rPr>
              <a:t> The world’s #1 diet modified to increase plant intake and lower sugar</a:t>
            </a:r>
            <a:endParaRPr lang="en-US" sz="20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rPr>
              <a:t>The Edison Pack:</a:t>
            </a:r>
            <a:r>
              <a:rPr lang="en-US" sz="2000" dirty="0">
                <a:solidFill>
                  <a:srgbClr val="0E76BC"/>
                </a:solidFill>
                <a:effectLst/>
                <a:latin typeface="Myriad Pro" panose="020B0503030403020204" pitchFamily="34" charset="0"/>
                <a:ea typeface="Calibri" panose="020F0502020204030204" pitchFamily="34" charset="0"/>
                <a:cs typeface="Times New Roman" panose="02020603050405020304" pitchFamily="18" charset="0"/>
              </a:rPr>
              <a:t> Restore nutrients with a profession grade, clinical nutrients and anti-inflammatory ingredients</a:t>
            </a:r>
          </a:p>
          <a:p>
            <a:endParaRPr lang="en-US" dirty="0">
              <a:solidFill>
                <a:srgbClr val="0E76BC"/>
              </a:solidFill>
              <a:latin typeface="Myriad Pro" panose="020B0503030403020204" pitchFamily="34" charset="0"/>
            </a:endParaRPr>
          </a:p>
        </p:txBody>
      </p:sp>
    </p:spTree>
    <p:extLst>
      <p:ext uri="{BB962C8B-B14F-4D97-AF65-F5344CB8AC3E}">
        <p14:creationId xmlns:p14="http://schemas.microsoft.com/office/powerpoint/2010/main" val="3339812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C232-D273-49CD-A7CB-5FC1CAA149BD}"/>
              </a:ext>
            </a:extLst>
          </p:cNvPr>
          <p:cNvSpPr>
            <a:spLocks noGrp="1"/>
          </p:cNvSpPr>
          <p:nvPr>
            <p:ph type="title"/>
          </p:nvPr>
        </p:nvSpPr>
        <p:spPr>
          <a:xfrm>
            <a:off x="457200" y="914400"/>
            <a:ext cx="8229600" cy="1143000"/>
          </a:xfrm>
        </p:spPr>
        <p:txBody>
          <a:bodyPr/>
          <a:lstStyle/>
          <a:p>
            <a:r>
              <a:rPr lang="en-US" dirty="0">
                <a:solidFill>
                  <a:srgbClr val="0E76BC"/>
                </a:solidFill>
                <a:latin typeface="Myriad Pro" panose="020B0503030403020204" pitchFamily="34" charset="0"/>
              </a:rPr>
              <a:t>Weight Loss Testing</a:t>
            </a:r>
          </a:p>
        </p:txBody>
      </p:sp>
      <p:sp>
        <p:nvSpPr>
          <p:cNvPr id="3" name="Content Placeholder 2">
            <a:extLst>
              <a:ext uri="{FF2B5EF4-FFF2-40B4-BE49-F238E27FC236}">
                <a16:creationId xmlns:a16="http://schemas.microsoft.com/office/drawing/2014/main" id="{C8065B2E-3E47-4243-9B64-57248823195B}"/>
              </a:ext>
            </a:extLst>
          </p:cNvPr>
          <p:cNvSpPr>
            <a:spLocks noGrp="1"/>
          </p:cNvSpPr>
          <p:nvPr>
            <p:ph idx="1"/>
          </p:nvPr>
        </p:nvSpPr>
        <p:spPr/>
        <p:txBody>
          <a:bodyPr>
            <a:normAutofit lnSpcReduction="10000"/>
          </a:bodyPr>
          <a:lstStyle/>
          <a:p>
            <a:r>
              <a:rPr lang="en-US" dirty="0">
                <a:solidFill>
                  <a:srgbClr val="0E76BC"/>
                </a:solidFill>
                <a:latin typeface="Myriad Pro" panose="020B0503030403020204" pitchFamily="34" charset="0"/>
              </a:rPr>
              <a:t>Estrogen </a:t>
            </a:r>
          </a:p>
          <a:p>
            <a:r>
              <a:rPr lang="en-US" dirty="0">
                <a:solidFill>
                  <a:srgbClr val="0E76BC"/>
                </a:solidFill>
                <a:latin typeface="Myriad Pro" panose="020B0503030403020204" pitchFamily="34" charset="0"/>
              </a:rPr>
              <a:t>Testosterone</a:t>
            </a:r>
          </a:p>
          <a:p>
            <a:r>
              <a:rPr lang="en-US" dirty="0">
                <a:solidFill>
                  <a:srgbClr val="0E76BC"/>
                </a:solidFill>
                <a:latin typeface="Myriad Pro" panose="020B0503030403020204" pitchFamily="34" charset="0"/>
              </a:rPr>
              <a:t>DHEA</a:t>
            </a:r>
          </a:p>
          <a:p>
            <a:r>
              <a:rPr lang="en-US" dirty="0">
                <a:solidFill>
                  <a:srgbClr val="0E76BC"/>
                </a:solidFill>
                <a:latin typeface="Myriad Pro" panose="020B0503030403020204" pitchFamily="34" charset="0"/>
              </a:rPr>
              <a:t>Cortisol </a:t>
            </a:r>
          </a:p>
          <a:p>
            <a:r>
              <a:rPr lang="en-US" dirty="0">
                <a:solidFill>
                  <a:srgbClr val="0E76BC"/>
                </a:solidFill>
                <a:latin typeface="Myriad Pro" panose="020B0503030403020204" pitchFamily="34" charset="0"/>
              </a:rPr>
              <a:t>Thyroid: TSH</a:t>
            </a:r>
          </a:p>
          <a:p>
            <a:r>
              <a:rPr lang="en-US" dirty="0">
                <a:solidFill>
                  <a:srgbClr val="0E76BC"/>
                </a:solidFill>
                <a:latin typeface="Myriad Pro" panose="020B0503030403020204" pitchFamily="34" charset="0"/>
              </a:rPr>
              <a:t>Blood Sugar (A1c)</a:t>
            </a:r>
          </a:p>
          <a:p>
            <a:r>
              <a:rPr lang="en-US" dirty="0">
                <a:solidFill>
                  <a:srgbClr val="0E76BC"/>
                </a:solidFill>
                <a:latin typeface="Myriad Pro" panose="020B0503030403020204" pitchFamily="34" charset="0"/>
              </a:rPr>
              <a:t>Immunity: </a:t>
            </a:r>
            <a:r>
              <a:rPr lang="en-US" dirty="0" err="1">
                <a:solidFill>
                  <a:srgbClr val="0E76BC"/>
                </a:solidFill>
                <a:latin typeface="Myriad Pro" panose="020B0503030403020204" pitchFamily="34" charset="0"/>
              </a:rPr>
              <a:t>hs</a:t>
            </a:r>
            <a:r>
              <a:rPr lang="en-US" dirty="0">
                <a:solidFill>
                  <a:srgbClr val="0E76BC"/>
                </a:solidFill>
                <a:latin typeface="Myriad Pro" panose="020B0503030403020204" pitchFamily="34" charset="0"/>
              </a:rPr>
              <a:t>-CRP and Vitamin D </a:t>
            </a:r>
          </a:p>
        </p:txBody>
      </p:sp>
    </p:spTree>
    <p:extLst>
      <p:ext uri="{BB962C8B-B14F-4D97-AF65-F5344CB8AC3E}">
        <p14:creationId xmlns:p14="http://schemas.microsoft.com/office/powerpoint/2010/main" val="4035977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7F30-78B2-468F-B1FD-399845E1E7DB}"/>
              </a:ext>
            </a:extLst>
          </p:cNvPr>
          <p:cNvSpPr>
            <a:spLocks noGrp="1"/>
          </p:cNvSpPr>
          <p:nvPr>
            <p:ph type="title"/>
          </p:nvPr>
        </p:nvSpPr>
        <p:spPr>
          <a:xfrm>
            <a:off x="2133600" y="4800600"/>
            <a:ext cx="5486400" cy="566738"/>
          </a:xfrm>
        </p:spPr>
        <p:txBody>
          <a:bodyPr/>
          <a:lstStyle/>
          <a:p>
            <a:r>
              <a:rPr lang="en-US" dirty="0">
                <a:highlight>
                  <a:srgbClr val="FFFF00"/>
                </a:highlight>
              </a:rPr>
              <a:t>DETOX 2.0</a:t>
            </a:r>
          </a:p>
        </p:txBody>
      </p:sp>
      <p:sp>
        <p:nvSpPr>
          <p:cNvPr id="3" name="Picture Placeholder 2">
            <a:extLst>
              <a:ext uri="{FF2B5EF4-FFF2-40B4-BE49-F238E27FC236}">
                <a16:creationId xmlns:a16="http://schemas.microsoft.com/office/drawing/2014/main" id="{95897C66-F9B2-4D0D-8BF4-F266E95663EF}"/>
              </a:ext>
            </a:extLst>
          </p:cNvPr>
          <p:cNvSpPr>
            <a:spLocks noGrp="1"/>
          </p:cNvSpPr>
          <p:nvPr>
            <p:ph type="pic" idx="1"/>
          </p:nvPr>
        </p:nvSpPr>
        <p:spPr/>
      </p:sp>
      <p:sp>
        <p:nvSpPr>
          <p:cNvPr id="5" name="Text Placeholder 4">
            <a:extLst>
              <a:ext uri="{FF2B5EF4-FFF2-40B4-BE49-F238E27FC236}">
                <a16:creationId xmlns:a16="http://schemas.microsoft.com/office/drawing/2014/main" id="{4A389538-0125-4AF5-9F6E-F67BB91A7924}"/>
              </a:ext>
            </a:extLst>
          </p:cNvPr>
          <p:cNvSpPr>
            <a:spLocks noGrp="1"/>
          </p:cNvSpPr>
          <p:nvPr>
            <p:ph type="body" sz="half" idx="2"/>
          </p:nvPr>
        </p:nvSpPr>
        <p:spPr/>
        <p:txBody>
          <a:bodyPr/>
          <a:lstStyle/>
          <a:p>
            <a:endParaRPr lang="en-US"/>
          </a:p>
        </p:txBody>
      </p:sp>
      <p:pic>
        <p:nvPicPr>
          <p:cNvPr id="4" name="Picture 3">
            <a:extLst>
              <a:ext uri="{FF2B5EF4-FFF2-40B4-BE49-F238E27FC236}">
                <a16:creationId xmlns:a16="http://schemas.microsoft.com/office/drawing/2014/main" id="{700B1937-4B2A-4A12-A5E6-CFD164EBE80B}"/>
              </a:ext>
            </a:extLst>
          </p:cNvPr>
          <p:cNvPicPr>
            <a:picLocks noChangeAspect="1"/>
          </p:cNvPicPr>
          <p:nvPr/>
        </p:nvPicPr>
        <p:blipFill>
          <a:blip r:embed="rId2"/>
          <a:stretch>
            <a:fillRect/>
          </a:stretch>
        </p:blipFill>
        <p:spPr>
          <a:xfrm>
            <a:off x="2551112" y="1490662"/>
            <a:ext cx="4014788" cy="3436144"/>
          </a:xfrm>
          <a:prstGeom prst="rect">
            <a:avLst/>
          </a:prstGeom>
        </p:spPr>
      </p:pic>
    </p:spTree>
    <p:extLst>
      <p:ext uri="{BB962C8B-B14F-4D97-AF65-F5344CB8AC3E}">
        <p14:creationId xmlns:p14="http://schemas.microsoft.com/office/powerpoint/2010/main" val="929428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EAE3-37B8-4726-A8FD-110F58079E8E}"/>
              </a:ext>
            </a:extLst>
          </p:cNvPr>
          <p:cNvSpPr>
            <a:spLocks noGrp="1"/>
          </p:cNvSpPr>
          <p:nvPr>
            <p:ph type="title"/>
          </p:nvPr>
        </p:nvSpPr>
        <p:spPr>
          <a:xfrm>
            <a:off x="457200" y="1143000"/>
            <a:ext cx="8229600" cy="1143000"/>
          </a:xfrm>
        </p:spPr>
        <p:txBody>
          <a:bodyPr>
            <a:normAutofit fontScale="90000"/>
          </a:bodyPr>
          <a:lstStyle/>
          <a:p>
            <a:r>
              <a:rPr lang="en-US" dirty="0">
                <a:solidFill>
                  <a:srgbClr val="0E76BC"/>
                </a:solidFill>
                <a:latin typeface="Myriad Pro" panose="020B0503030403020204" pitchFamily="34" charset="0"/>
              </a:rPr>
              <a:t>Detox Pack – Enhanced Formula</a:t>
            </a:r>
            <a:br>
              <a:rPr lang="en-US" dirty="0">
                <a:solidFill>
                  <a:srgbClr val="0E76BC"/>
                </a:solidFill>
                <a:latin typeface="Myriad Pro" panose="020B0503030403020204" pitchFamily="34" charset="0"/>
              </a:rPr>
            </a:br>
            <a:r>
              <a:rPr lang="en-US" dirty="0">
                <a:solidFill>
                  <a:srgbClr val="0E76BC"/>
                </a:solidFill>
                <a:latin typeface="Myriad Pro" panose="020B0503030403020204" pitchFamily="34" charset="0"/>
              </a:rPr>
              <a:t>Heavy Metals</a:t>
            </a:r>
          </a:p>
        </p:txBody>
      </p:sp>
      <p:sp>
        <p:nvSpPr>
          <p:cNvPr id="5" name="TextBox 4">
            <a:extLst>
              <a:ext uri="{FF2B5EF4-FFF2-40B4-BE49-F238E27FC236}">
                <a16:creationId xmlns:a16="http://schemas.microsoft.com/office/drawing/2014/main" id="{75E908BA-4FDF-408A-BA08-0D413A63FF4F}"/>
              </a:ext>
            </a:extLst>
          </p:cNvPr>
          <p:cNvSpPr txBox="1"/>
          <p:nvPr/>
        </p:nvSpPr>
        <p:spPr>
          <a:xfrm>
            <a:off x="628650" y="2800350"/>
            <a:ext cx="8401050" cy="2585323"/>
          </a:xfrm>
          <a:prstGeom prst="rect">
            <a:avLst/>
          </a:prstGeom>
          <a:noFill/>
        </p:spPr>
        <p:txBody>
          <a:bodyPr wrap="square">
            <a:spAutoFit/>
          </a:bodyPr>
          <a:lstStyle/>
          <a:p>
            <a:pPr marL="257175" indent="-257175">
              <a:buFont typeface="Arial" panose="020B0604020202020204" pitchFamily="34" charset="0"/>
              <a:buChar char="•"/>
            </a:pPr>
            <a:r>
              <a:rPr lang="en-US" dirty="0">
                <a:solidFill>
                  <a:srgbClr val="0E76BC"/>
                </a:solidFill>
                <a:latin typeface="Myriad Pro" panose="020B0503030403020204" pitchFamily="34" charset="0"/>
                <a:cs typeface="Arial" panose="020B0604020202020204" pitchFamily="34" charset="0"/>
              </a:rPr>
              <a:t>Lipoic Acid </a:t>
            </a:r>
            <a:r>
              <a:rPr lang="en-US" dirty="0">
                <a:solidFill>
                  <a:srgbClr val="0E76BC"/>
                </a:solidFill>
                <a:latin typeface="Myriad Pro" panose="020B0503030403020204" pitchFamily="34" charset="0"/>
                <a:cs typeface="Arial" panose="020B0604020202020204" pitchFamily="34" charset="0"/>
                <a:sym typeface="Wingdings" panose="05000000000000000000" pitchFamily="2" charset="2"/>
              </a:rPr>
              <a:t>Supports Detox, Glutathione, </a:t>
            </a:r>
            <a:r>
              <a:rPr lang="en-US" b="1" dirty="0">
                <a:solidFill>
                  <a:srgbClr val="0E76BC"/>
                </a:solidFill>
                <a:latin typeface="Myriad Pro" panose="020B0503030403020204" pitchFamily="34" charset="0"/>
                <a:cs typeface="Arial" panose="020B0604020202020204" pitchFamily="34" charset="0"/>
                <a:sym typeface="Wingdings" panose="05000000000000000000" pitchFamily="2" charset="2"/>
              </a:rPr>
              <a:t>Neuro-toxin removal</a:t>
            </a:r>
          </a:p>
          <a:p>
            <a:pPr marL="257175" indent="-257175">
              <a:buFont typeface="Arial" panose="020B0604020202020204" pitchFamily="34" charset="0"/>
              <a:buChar char="•"/>
            </a:pPr>
            <a:endParaRPr lang="en-US" b="1" dirty="0">
              <a:solidFill>
                <a:srgbClr val="0E76BC"/>
              </a:solidFill>
              <a:latin typeface="Myriad Pro" panose="020B0503030403020204" pitchFamily="34" charset="0"/>
              <a:cs typeface="Arial" panose="020B0604020202020204" pitchFamily="34" charset="0"/>
            </a:endParaRPr>
          </a:p>
          <a:p>
            <a:pPr marL="257175" indent="-257175">
              <a:buFont typeface="Arial" panose="020B0604020202020204" pitchFamily="34" charset="0"/>
              <a:buChar char="•"/>
            </a:pPr>
            <a:r>
              <a:rPr lang="en-US" dirty="0" err="1">
                <a:solidFill>
                  <a:srgbClr val="0E76BC"/>
                </a:solidFill>
                <a:latin typeface="Myriad Pro" panose="020B0503030403020204" pitchFamily="34" charset="0"/>
                <a:cs typeface="Arial" panose="020B0604020202020204" pitchFamily="34" charset="0"/>
              </a:rPr>
              <a:t>Humic</a:t>
            </a:r>
            <a:r>
              <a:rPr lang="en-US" dirty="0">
                <a:solidFill>
                  <a:srgbClr val="0E76BC"/>
                </a:solidFill>
                <a:latin typeface="Myriad Pro" panose="020B0503030403020204" pitchFamily="34" charset="0"/>
                <a:cs typeface="Arial" panose="020B0604020202020204" pitchFamily="34" charset="0"/>
              </a:rPr>
              <a:t> Acid </a:t>
            </a:r>
            <a:r>
              <a:rPr lang="en-US" dirty="0">
                <a:solidFill>
                  <a:srgbClr val="0E76BC"/>
                </a:solidFill>
                <a:latin typeface="Myriad Pro" panose="020B0503030403020204" pitchFamily="34" charset="0"/>
                <a:cs typeface="Arial" panose="020B0604020202020204" pitchFamily="34" charset="0"/>
                <a:sym typeface="Wingdings" panose="05000000000000000000" pitchFamily="2" charset="2"/>
              </a:rPr>
              <a:t> </a:t>
            </a:r>
            <a:r>
              <a:rPr lang="en-US" u="sng" dirty="0">
                <a:solidFill>
                  <a:srgbClr val="0E76BC"/>
                </a:solidFill>
                <a:latin typeface="Myriad Pro" panose="020B0503030403020204" pitchFamily="34" charset="0"/>
                <a:cs typeface="Arial" panose="020B0604020202020204" pitchFamily="34" charset="0"/>
                <a:sym typeface="Wingdings" panose="05000000000000000000" pitchFamily="2" charset="2"/>
              </a:rPr>
              <a:t>GI Health</a:t>
            </a:r>
            <a:r>
              <a:rPr lang="en-US" dirty="0">
                <a:solidFill>
                  <a:srgbClr val="0E76BC"/>
                </a:solidFill>
                <a:latin typeface="Myriad Pro" panose="020B0503030403020204" pitchFamily="34" charset="0"/>
                <a:cs typeface="Arial" panose="020B0604020202020204" pitchFamily="34" charset="0"/>
                <a:sym typeface="Wingdings" panose="05000000000000000000" pitchFamily="2" charset="2"/>
              </a:rPr>
              <a:t>, </a:t>
            </a:r>
            <a:r>
              <a:rPr lang="en-US" b="1" dirty="0">
                <a:solidFill>
                  <a:srgbClr val="0E76BC"/>
                </a:solidFill>
                <a:latin typeface="Myriad Pro" panose="020B0503030403020204" pitchFamily="34" charset="0"/>
                <a:cs typeface="Arial" panose="020B0604020202020204" pitchFamily="34" charset="0"/>
                <a:sym typeface="Wingdings" panose="05000000000000000000" pitchFamily="2" charset="2"/>
              </a:rPr>
              <a:t>Heavy Metal </a:t>
            </a:r>
            <a:r>
              <a:rPr lang="en-US" dirty="0">
                <a:solidFill>
                  <a:srgbClr val="0E76BC"/>
                </a:solidFill>
                <a:latin typeface="Myriad Pro" panose="020B0503030403020204" pitchFamily="34" charset="0"/>
                <a:cs typeface="Arial" panose="020B0604020202020204" pitchFamily="34" charset="0"/>
                <a:sym typeface="Wingdings" panose="05000000000000000000" pitchFamily="2" charset="2"/>
              </a:rPr>
              <a:t>&amp; Environmental Toxin Binding, Immunity</a:t>
            </a:r>
          </a:p>
          <a:p>
            <a:pPr marL="257175" indent="-257175">
              <a:buFont typeface="Arial" panose="020B0604020202020204" pitchFamily="34" charset="0"/>
              <a:buChar char="•"/>
            </a:pPr>
            <a:endParaRPr lang="en-US" dirty="0">
              <a:solidFill>
                <a:srgbClr val="0E76BC"/>
              </a:solidFill>
              <a:latin typeface="Myriad Pro" panose="020B0503030403020204" pitchFamily="34" charset="0"/>
              <a:cs typeface="Arial" panose="020B0604020202020204" pitchFamily="34" charset="0"/>
              <a:sym typeface="Wingdings" panose="05000000000000000000" pitchFamily="2" charset="2"/>
            </a:endParaRPr>
          </a:p>
          <a:p>
            <a:pPr marL="257175" indent="-257175">
              <a:buFont typeface="Arial" panose="020B0604020202020204" pitchFamily="34" charset="0"/>
              <a:buChar char="•"/>
            </a:pPr>
            <a:r>
              <a:rPr lang="en-US" dirty="0">
                <a:solidFill>
                  <a:srgbClr val="0E76BC"/>
                </a:solidFill>
                <a:latin typeface="Myriad Pro" panose="020B0503030403020204" pitchFamily="34" charset="0"/>
                <a:cs typeface="Arial" panose="020B0604020202020204" pitchFamily="34" charset="0"/>
              </a:rPr>
              <a:t>Cilantro </a:t>
            </a:r>
            <a:r>
              <a:rPr lang="en-US" dirty="0">
                <a:solidFill>
                  <a:srgbClr val="0E76BC"/>
                </a:solidFill>
                <a:latin typeface="Myriad Pro" panose="020B0503030403020204" pitchFamily="34" charset="0"/>
                <a:cs typeface="Arial" panose="020B0604020202020204" pitchFamily="34" charset="0"/>
                <a:sym typeface="Wingdings" panose="05000000000000000000" pitchFamily="2" charset="2"/>
              </a:rPr>
              <a:t></a:t>
            </a:r>
            <a:r>
              <a:rPr lang="en-US" b="1" dirty="0">
                <a:solidFill>
                  <a:srgbClr val="0E76BC"/>
                </a:solidFill>
                <a:latin typeface="Myriad Pro" panose="020B0503030403020204" pitchFamily="34" charset="0"/>
                <a:cs typeface="Arial" panose="020B0604020202020204" pitchFamily="34" charset="0"/>
              </a:rPr>
              <a:t>Heavy Metal </a:t>
            </a:r>
            <a:r>
              <a:rPr lang="en-US" dirty="0">
                <a:solidFill>
                  <a:srgbClr val="0E76BC"/>
                </a:solidFill>
                <a:latin typeface="Myriad Pro" panose="020B0503030403020204" pitchFamily="34" charset="0"/>
                <a:cs typeface="Arial" panose="020B0604020202020204" pitchFamily="34" charset="0"/>
              </a:rPr>
              <a:t>and Detox Support</a:t>
            </a:r>
          </a:p>
          <a:p>
            <a:pPr marL="257175" indent="-257175">
              <a:buFont typeface="Arial" panose="020B0604020202020204" pitchFamily="34" charset="0"/>
              <a:buChar char="•"/>
            </a:pPr>
            <a:endParaRPr lang="en-US" dirty="0">
              <a:solidFill>
                <a:srgbClr val="0E76BC"/>
              </a:solidFill>
              <a:latin typeface="Myriad Pro" panose="020B0503030403020204" pitchFamily="34" charset="0"/>
              <a:cs typeface="Arial" panose="020B0604020202020204" pitchFamily="34" charset="0"/>
            </a:endParaRPr>
          </a:p>
          <a:p>
            <a:pPr marL="257175" indent="-257175">
              <a:buFont typeface="Arial" panose="020B0604020202020204" pitchFamily="34" charset="0"/>
              <a:buChar char="•"/>
            </a:pPr>
            <a:r>
              <a:rPr lang="en-US" dirty="0">
                <a:solidFill>
                  <a:srgbClr val="0E76BC"/>
                </a:solidFill>
                <a:latin typeface="Myriad Pro" panose="020B0503030403020204" pitchFamily="34" charset="0"/>
                <a:cs typeface="Arial" panose="020B0604020202020204" pitchFamily="34" charset="0"/>
              </a:rPr>
              <a:t>Modified Citrus Pectin </a:t>
            </a:r>
            <a:r>
              <a:rPr lang="en-US" dirty="0">
                <a:solidFill>
                  <a:srgbClr val="0E76BC"/>
                </a:solidFill>
                <a:latin typeface="Myriad Pro" panose="020B0503030403020204" pitchFamily="34" charset="0"/>
                <a:cs typeface="Arial" panose="020B0604020202020204" pitchFamily="34" charset="0"/>
                <a:sym typeface="Wingdings" panose="05000000000000000000" pitchFamily="2" charset="2"/>
              </a:rPr>
              <a:t>Binding of </a:t>
            </a:r>
            <a:r>
              <a:rPr lang="en-US" b="1" dirty="0">
                <a:solidFill>
                  <a:srgbClr val="0E76BC"/>
                </a:solidFill>
                <a:latin typeface="Myriad Pro" panose="020B0503030403020204" pitchFamily="34" charset="0"/>
                <a:cs typeface="Arial" panose="020B0604020202020204" pitchFamily="34" charset="0"/>
                <a:sym typeface="Wingdings" panose="05000000000000000000" pitchFamily="2" charset="2"/>
              </a:rPr>
              <a:t>Metals &amp; Other Toxins</a:t>
            </a:r>
            <a:endParaRPr lang="en-US" b="1" dirty="0">
              <a:solidFill>
                <a:srgbClr val="0E76BC"/>
              </a:solidFill>
              <a:latin typeface="Myriad Pro" panose="020B0503030403020204" pitchFamily="34" charset="0"/>
              <a:cs typeface="Arial" panose="020B0604020202020204" pitchFamily="34" charset="0"/>
            </a:endParaRPr>
          </a:p>
          <a:p>
            <a:endParaRPr lang="en-US" dirty="0">
              <a:solidFill>
                <a:srgbClr val="0E76BC"/>
              </a:solidFill>
              <a:latin typeface="Myriad Pro" panose="020B0503030403020204" pitchFamily="34" charset="0"/>
              <a:cs typeface="Arial" panose="020B0604020202020204" pitchFamily="34" charset="0"/>
            </a:endParaRPr>
          </a:p>
          <a:p>
            <a:pPr marL="257175" indent="-257175">
              <a:buFont typeface="Arial" panose="020B0604020202020204" pitchFamily="34" charset="0"/>
              <a:buChar char="•"/>
            </a:pPr>
            <a:endParaRPr lang="en-US" dirty="0">
              <a:solidFill>
                <a:srgbClr val="0E76BC"/>
              </a:solidFill>
              <a:latin typeface="Myriad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643962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BC96-65AF-4422-A774-54FE12C3C51B}"/>
              </a:ext>
            </a:extLst>
          </p:cNvPr>
          <p:cNvSpPr>
            <a:spLocks noGrp="1"/>
          </p:cNvSpPr>
          <p:nvPr>
            <p:ph type="title"/>
          </p:nvPr>
        </p:nvSpPr>
        <p:spPr>
          <a:xfrm>
            <a:off x="457200" y="990600"/>
            <a:ext cx="8229600" cy="1143000"/>
          </a:xfrm>
        </p:spPr>
        <p:txBody>
          <a:bodyPr>
            <a:normAutofit/>
          </a:bodyPr>
          <a:lstStyle/>
          <a:p>
            <a:r>
              <a:rPr lang="en-US" dirty="0">
                <a:solidFill>
                  <a:srgbClr val="0E76BC"/>
                </a:solidFill>
                <a:latin typeface="Myriad Pro" panose="020B0503030403020204" pitchFamily="34" charset="0"/>
              </a:rPr>
              <a:t>Detoxing Metals and Hormones</a:t>
            </a:r>
          </a:p>
        </p:txBody>
      </p:sp>
      <p:sp>
        <p:nvSpPr>
          <p:cNvPr id="3" name="Content Placeholder 2">
            <a:extLst>
              <a:ext uri="{FF2B5EF4-FFF2-40B4-BE49-F238E27FC236}">
                <a16:creationId xmlns:a16="http://schemas.microsoft.com/office/drawing/2014/main" id="{0A18D4BE-5323-4FD8-8F5B-C7983C171C4A}"/>
              </a:ext>
            </a:extLst>
          </p:cNvPr>
          <p:cNvSpPr>
            <a:spLocks noGrp="1"/>
          </p:cNvSpPr>
          <p:nvPr>
            <p:ph idx="1"/>
          </p:nvPr>
        </p:nvSpPr>
        <p:spPr>
          <a:xfrm>
            <a:off x="457200" y="2179637"/>
            <a:ext cx="8229600" cy="3840163"/>
          </a:xfrm>
        </p:spPr>
        <p:txBody>
          <a:bodyPr/>
          <a:lstStyle/>
          <a:p>
            <a:r>
              <a:rPr lang="en-US" dirty="0">
                <a:solidFill>
                  <a:srgbClr val="0E76BC"/>
                </a:solidFill>
                <a:latin typeface="Myriad Pro" panose="020B0503030403020204" pitchFamily="34" charset="0"/>
              </a:rPr>
              <a:t>Heavy Metals known as “Neurotoxins” wreak havoc on the Central Nervous System” creating mental-emotional, neuro-chemical, and glandular-hormonal issues and disorders. </a:t>
            </a:r>
          </a:p>
          <a:p>
            <a:pPr marL="0" indent="0" algn="ctr">
              <a:buNone/>
            </a:pPr>
            <a:r>
              <a:rPr lang="en-US" dirty="0">
                <a:solidFill>
                  <a:srgbClr val="0E76BC"/>
                </a:solidFill>
                <a:latin typeface="Myriad Pro" panose="020B0503030403020204" pitchFamily="34" charset="0"/>
              </a:rPr>
              <a:t> </a:t>
            </a:r>
          </a:p>
        </p:txBody>
      </p:sp>
    </p:spTree>
    <p:extLst>
      <p:ext uri="{BB962C8B-B14F-4D97-AF65-F5344CB8AC3E}">
        <p14:creationId xmlns:p14="http://schemas.microsoft.com/office/powerpoint/2010/main" val="273973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a:solidFill>
                  <a:srgbClr val="0E76BC"/>
                </a:solidFill>
                <a:latin typeface="Myriad Pro" panose="020B0503030403020204" pitchFamily="34" charset="0"/>
              </a:rPr>
              <a:t>RE-FORM</a:t>
            </a:r>
          </a:p>
        </p:txBody>
      </p:sp>
      <p:sp>
        <p:nvSpPr>
          <p:cNvPr id="3" name="Content Placeholder 2"/>
          <p:cNvSpPr>
            <a:spLocks noGrp="1"/>
          </p:cNvSpPr>
          <p:nvPr>
            <p:ph idx="1"/>
          </p:nvPr>
        </p:nvSpPr>
        <p:spPr>
          <a:xfrm>
            <a:off x="457200" y="2133600"/>
            <a:ext cx="8229600" cy="3840163"/>
          </a:xfrm>
        </p:spPr>
        <p:txBody>
          <a:bodyPr>
            <a:normAutofit/>
          </a:bodyPr>
          <a:lstStyle/>
          <a:p>
            <a:pPr marL="0" indent="0">
              <a:buNone/>
            </a:pPr>
            <a:r>
              <a:rPr lang="en-US" sz="4000" dirty="0">
                <a:solidFill>
                  <a:srgbClr val="0E76BC"/>
                </a:solidFill>
                <a:latin typeface="Myriad Pro" panose="020B0503030403020204" pitchFamily="34" charset="0"/>
              </a:rPr>
              <a:t>Do not conform to the pattern of this world, but be transformed by the renewing of your mind. Then you will be able to test and approve what God’s will is—his good, pleasing and perfect will. </a:t>
            </a:r>
            <a:r>
              <a:rPr lang="en-US" dirty="0">
                <a:solidFill>
                  <a:srgbClr val="0E76BC"/>
                </a:solidFill>
                <a:latin typeface="Myriad Pro" panose="020B0503030403020204" pitchFamily="34" charset="0"/>
              </a:rPr>
              <a:t>-Rom 12:2</a:t>
            </a:r>
          </a:p>
        </p:txBody>
      </p:sp>
    </p:spTree>
    <p:extLst>
      <p:ext uri="{BB962C8B-B14F-4D97-AF65-F5344CB8AC3E}">
        <p14:creationId xmlns:p14="http://schemas.microsoft.com/office/powerpoint/2010/main" val="296928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DD22-36FF-4E91-B64A-F4B150349E39}"/>
              </a:ext>
            </a:extLst>
          </p:cNvPr>
          <p:cNvSpPr>
            <a:spLocks noGrp="1"/>
          </p:cNvSpPr>
          <p:nvPr>
            <p:ph type="title"/>
          </p:nvPr>
        </p:nvSpPr>
        <p:spPr/>
        <p:txBody>
          <a:bodyPr/>
          <a:lstStyle/>
          <a:p>
            <a:r>
              <a:rPr lang="en-US" dirty="0">
                <a:solidFill>
                  <a:srgbClr val="0E76BC"/>
                </a:solidFill>
                <a:latin typeface="Myriad Pro" panose="020B0503030403020204" pitchFamily="34" charset="0"/>
              </a:rPr>
              <a:t>ERETHISM</a:t>
            </a:r>
          </a:p>
        </p:txBody>
      </p:sp>
      <p:sp>
        <p:nvSpPr>
          <p:cNvPr id="3" name="Content Placeholder 2">
            <a:extLst>
              <a:ext uri="{FF2B5EF4-FFF2-40B4-BE49-F238E27FC236}">
                <a16:creationId xmlns:a16="http://schemas.microsoft.com/office/drawing/2014/main" id="{215B4D4E-AD9E-4BCC-B941-A72117CD4280}"/>
              </a:ext>
            </a:extLst>
          </p:cNvPr>
          <p:cNvSpPr>
            <a:spLocks noGrp="1"/>
          </p:cNvSpPr>
          <p:nvPr>
            <p:ph idx="1"/>
          </p:nvPr>
        </p:nvSpPr>
        <p:spPr/>
        <p:txBody>
          <a:bodyPr>
            <a:normAutofit/>
          </a:bodyPr>
          <a:lstStyle/>
          <a:p>
            <a:pPr marL="0" indent="0" algn="ctr">
              <a:buNone/>
            </a:pPr>
            <a:r>
              <a:rPr lang="en-US" sz="2100" b="1" dirty="0">
                <a:solidFill>
                  <a:srgbClr val="0E76BC"/>
                </a:solidFill>
                <a:latin typeface="Myriad Pro" panose="020B0503030403020204" pitchFamily="34" charset="0"/>
              </a:rPr>
              <a:t>AKA “Mad Hatter Disease” </a:t>
            </a:r>
            <a:r>
              <a:rPr lang="en-US" sz="2100" dirty="0">
                <a:solidFill>
                  <a:srgbClr val="0E76BC"/>
                </a:solidFill>
                <a:latin typeface="Myriad Pro" panose="020B0503030403020204" pitchFamily="34" charset="0"/>
              </a:rPr>
              <a:t>which affects the whole central nervous system derived from mercury poisoning</a:t>
            </a:r>
          </a:p>
        </p:txBody>
      </p:sp>
      <p:pic>
        <p:nvPicPr>
          <p:cNvPr id="5" name="Picture 4">
            <a:extLst>
              <a:ext uri="{FF2B5EF4-FFF2-40B4-BE49-F238E27FC236}">
                <a16:creationId xmlns:a16="http://schemas.microsoft.com/office/drawing/2014/main" id="{7980C205-EFEE-40DA-8D93-A0939A9FDF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650" y="2860040"/>
            <a:ext cx="4838700" cy="2832410"/>
          </a:xfrm>
          <a:prstGeom prst="rect">
            <a:avLst/>
          </a:prstGeom>
        </p:spPr>
      </p:pic>
    </p:spTree>
    <p:extLst>
      <p:ext uri="{BB962C8B-B14F-4D97-AF65-F5344CB8AC3E}">
        <p14:creationId xmlns:p14="http://schemas.microsoft.com/office/powerpoint/2010/main" val="2062081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88C6A-4BEB-492A-9F97-4E2F0AFD3989}"/>
              </a:ext>
            </a:extLst>
          </p:cNvPr>
          <p:cNvSpPr>
            <a:spLocks noGrp="1"/>
          </p:cNvSpPr>
          <p:nvPr>
            <p:ph type="title"/>
          </p:nvPr>
        </p:nvSpPr>
        <p:spPr>
          <a:xfrm>
            <a:off x="457200" y="914400"/>
            <a:ext cx="8229600" cy="1143000"/>
          </a:xfrm>
        </p:spPr>
        <p:txBody>
          <a:bodyPr/>
          <a:lstStyle/>
          <a:p>
            <a:r>
              <a:rPr lang="en-US" dirty="0">
                <a:solidFill>
                  <a:srgbClr val="0E76BC"/>
                </a:solidFill>
                <a:latin typeface="Myriad Pro" panose="020B0503030403020204" pitchFamily="34" charset="0"/>
              </a:rPr>
              <a:t>Estrogen Clearance</a:t>
            </a:r>
          </a:p>
        </p:txBody>
      </p:sp>
      <p:sp>
        <p:nvSpPr>
          <p:cNvPr id="3" name="Content Placeholder 2">
            <a:extLst>
              <a:ext uri="{FF2B5EF4-FFF2-40B4-BE49-F238E27FC236}">
                <a16:creationId xmlns:a16="http://schemas.microsoft.com/office/drawing/2014/main" id="{53E85C6F-3D93-461A-AD1C-E5F6F68CC29F}"/>
              </a:ext>
            </a:extLst>
          </p:cNvPr>
          <p:cNvSpPr>
            <a:spLocks noGrp="1"/>
          </p:cNvSpPr>
          <p:nvPr>
            <p:ph idx="1"/>
          </p:nvPr>
        </p:nvSpPr>
        <p:spPr>
          <a:xfrm>
            <a:off x="457200" y="2103437"/>
            <a:ext cx="8229600" cy="3840163"/>
          </a:xfrm>
        </p:spPr>
        <p:txBody>
          <a:bodyPr>
            <a:normAutofit/>
          </a:bodyPr>
          <a:lstStyle/>
          <a:p>
            <a:r>
              <a:rPr lang="en-US" sz="2800" dirty="0">
                <a:solidFill>
                  <a:srgbClr val="0E76BC"/>
                </a:solidFill>
                <a:latin typeface="Myriad Pro" panose="020B0503030403020204" pitchFamily="34" charset="0"/>
              </a:rPr>
              <a:t>The body's ability to break down </a:t>
            </a:r>
            <a:r>
              <a:rPr lang="en-US" sz="2800" b="1" dirty="0">
                <a:solidFill>
                  <a:srgbClr val="0E76BC"/>
                </a:solidFill>
                <a:latin typeface="Myriad Pro" panose="020B0503030403020204" pitchFamily="34" charset="0"/>
              </a:rPr>
              <a:t>estrogens</a:t>
            </a:r>
            <a:r>
              <a:rPr lang="en-US" sz="2800" dirty="0">
                <a:solidFill>
                  <a:srgbClr val="0E76BC"/>
                </a:solidFill>
                <a:latin typeface="Myriad Pro" panose="020B0503030403020204" pitchFamily="34" charset="0"/>
              </a:rPr>
              <a:t> and remove them from the body is critically important as </a:t>
            </a:r>
            <a:r>
              <a:rPr lang="en-US" sz="2800" b="1" dirty="0">
                <a:solidFill>
                  <a:srgbClr val="0E76BC"/>
                </a:solidFill>
                <a:latin typeface="Myriad Pro" panose="020B0503030403020204" pitchFamily="34" charset="0"/>
              </a:rPr>
              <a:t>estrogens</a:t>
            </a:r>
            <a:r>
              <a:rPr lang="en-US" sz="2800" dirty="0">
                <a:solidFill>
                  <a:srgbClr val="0E76BC"/>
                </a:solidFill>
                <a:latin typeface="Myriad Pro" panose="020B0503030403020204" pitchFamily="34" charset="0"/>
              </a:rPr>
              <a:t> that are not properly metabolized and cleared by the liver remain in the body, become highly toxic, and generate a host of hormonal problems and disease risks.</a:t>
            </a:r>
          </a:p>
        </p:txBody>
      </p:sp>
    </p:spTree>
    <p:extLst>
      <p:ext uri="{BB962C8B-B14F-4D97-AF65-F5344CB8AC3E}">
        <p14:creationId xmlns:p14="http://schemas.microsoft.com/office/powerpoint/2010/main" val="1561240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17AE-16F9-4D4D-82F9-71AB61AE4B8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52C9A86-8EB9-014A-9667-003FD0C68B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42"/>
            <a:ext cx="9144000" cy="6858000"/>
          </a:xfrm>
        </p:spPr>
      </p:pic>
    </p:spTree>
    <p:extLst>
      <p:ext uri="{BB962C8B-B14F-4D97-AF65-F5344CB8AC3E}">
        <p14:creationId xmlns:p14="http://schemas.microsoft.com/office/powerpoint/2010/main" val="131689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normAutofit/>
          </a:bodyPr>
          <a:lstStyle/>
          <a:p>
            <a:r>
              <a:rPr lang="en-US" dirty="0">
                <a:solidFill>
                  <a:srgbClr val="0E76BC"/>
                </a:solidFill>
                <a:latin typeface="Myriad Pro" panose="020B0503030403020204" pitchFamily="34" charset="0"/>
              </a:rPr>
              <a:t>CHRIST’S MISSION STATEMENT</a:t>
            </a:r>
          </a:p>
        </p:txBody>
      </p:sp>
      <p:sp>
        <p:nvSpPr>
          <p:cNvPr id="3" name="Content Placeholder 2"/>
          <p:cNvSpPr>
            <a:spLocks noGrp="1"/>
          </p:cNvSpPr>
          <p:nvPr>
            <p:ph idx="1"/>
          </p:nvPr>
        </p:nvSpPr>
        <p:spPr/>
        <p:txBody>
          <a:bodyPr/>
          <a:lstStyle/>
          <a:p>
            <a:pPr marL="0" indent="0">
              <a:buNone/>
            </a:pPr>
            <a:r>
              <a:rPr lang="en-US" dirty="0">
                <a:solidFill>
                  <a:srgbClr val="0E76BC"/>
                </a:solidFill>
                <a:latin typeface="Myriad Pro" panose="020B0503030403020204" pitchFamily="34" charset="0"/>
              </a:rPr>
              <a:t> </a:t>
            </a:r>
            <a:r>
              <a:rPr lang="en-US" sz="4400" dirty="0">
                <a:solidFill>
                  <a:srgbClr val="0E76BC"/>
                </a:solidFill>
                <a:latin typeface="Myriad Pro" panose="020B0503030403020204" pitchFamily="34" charset="0"/>
              </a:rPr>
              <a:t>…. I am come that they might have life, and that they might have </a:t>
            </a:r>
            <a:r>
              <a:rPr lang="en-US" sz="4400" i="1" dirty="0">
                <a:solidFill>
                  <a:srgbClr val="0E76BC"/>
                </a:solidFill>
                <a:latin typeface="Myriad Pro" panose="020B0503030403020204" pitchFamily="34" charset="0"/>
              </a:rPr>
              <a:t>it</a:t>
            </a:r>
            <a:r>
              <a:rPr lang="en-US" sz="4400" dirty="0">
                <a:solidFill>
                  <a:srgbClr val="0E76BC"/>
                </a:solidFill>
                <a:latin typeface="Myriad Pro" panose="020B0503030403020204" pitchFamily="34" charset="0"/>
              </a:rPr>
              <a:t> more abundantly. </a:t>
            </a:r>
          </a:p>
          <a:p>
            <a:pPr marL="0" indent="0" algn="r">
              <a:buNone/>
            </a:pPr>
            <a:r>
              <a:rPr lang="en-US" dirty="0">
                <a:solidFill>
                  <a:srgbClr val="0E76BC"/>
                </a:solidFill>
                <a:latin typeface="Myriad Pro" panose="020B0503030403020204" pitchFamily="34" charset="0"/>
              </a:rPr>
              <a:t>– John 10:10 KJB</a:t>
            </a:r>
            <a:br>
              <a:rPr lang="en-US" dirty="0">
                <a:solidFill>
                  <a:srgbClr val="0E76BC"/>
                </a:solidFill>
                <a:latin typeface="Myriad Pro" panose="020B0503030403020204" pitchFamily="34" charset="0"/>
              </a:rPr>
            </a:br>
            <a:endParaRPr lang="en-US" dirty="0">
              <a:solidFill>
                <a:srgbClr val="0E76BC"/>
              </a:solidFill>
              <a:latin typeface="Myriad Pro" panose="020B0503030403020204" pitchFamily="34" charset="0"/>
            </a:endParaRPr>
          </a:p>
        </p:txBody>
      </p:sp>
    </p:spTree>
    <p:extLst>
      <p:ext uri="{BB962C8B-B14F-4D97-AF65-F5344CB8AC3E}">
        <p14:creationId xmlns:p14="http://schemas.microsoft.com/office/powerpoint/2010/main" val="2485371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a:solidFill>
                  <a:srgbClr val="0E76BC"/>
                </a:solidFill>
                <a:latin typeface="Myriad Pro" panose="020B0503030403020204" pitchFamily="34" charset="0"/>
              </a:rPr>
              <a:t>THE WORD “LIFE”</a:t>
            </a:r>
          </a:p>
        </p:txBody>
      </p:sp>
      <p:sp>
        <p:nvSpPr>
          <p:cNvPr id="3" name="Content Placeholder 2"/>
          <p:cNvSpPr>
            <a:spLocks noGrp="1"/>
          </p:cNvSpPr>
          <p:nvPr>
            <p:ph idx="1"/>
          </p:nvPr>
        </p:nvSpPr>
        <p:spPr/>
        <p:txBody>
          <a:bodyPr>
            <a:noAutofit/>
          </a:bodyPr>
          <a:lstStyle/>
          <a:p>
            <a:pPr marL="0" indent="0">
              <a:buNone/>
            </a:pPr>
            <a:r>
              <a:rPr lang="en-US" sz="3600" b="1" dirty="0" err="1">
                <a:solidFill>
                  <a:srgbClr val="0E76BC"/>
                </a:solidFill>
                <a:latin typeface="Myriad Pro" panose="020B0503030403020204" pitchFamily="34" charset="0"/>
              </a:rPr>
              <a:t>zōḗ</a:t>
            </a:r>
            <a:r>
              <a:rPr lang="en-US" sz="3600" b="1" dirty="0">
                <a:solidFill>
                  <a:srgbClr val="0E76BC"/>
                </a:solidFill>
                <a:latin typeface="Myriad Pro" panose="020B0503030403020204" pitchFamily="34" charset="0"/>
              </a:rPr>
              <a:t> (</a:t>
            </a:r>
            <a:r>
              <a:rPr lang="en-US" sz="3600" b="1" dirty="0" err="1">
                <a:solidFill>
                  <a:srgbClr val="0E76BC"/>
                </a:solidFill>
                <a:latin typeface="Myriad Pro" panose="020B0503030403020204" pitchFamily="34" charset="0"/>
              </a:rPr>
              <a:t>dzo</a:t>
            </a:r>
            <a:r>
              <a:rPr lang="en-US" sz="3600" b="1" dirty="0">
                <a:solidFill>
                  <a:srgbClr val="0E76BC"/>
                </a:solidFill>
                <a:latin typeface="Myriad Pro" panose="020B0503030403020204" pitchFamily="34" charset="0"/>
              </a:rPr>
              <a:t>-ay‘)</a:t>
            </a:r>
          </a:p>
          <a:p>
            <a:r>
              <a:rPr lang="en-US" sz="3600" dirty="0">
                <a:solidFill>
                  <a:srgbClr val="0E76BC"/>
                </a:solidFill>
                <a:latin typeface="Myriad Pro" panose="020B0503030403020204" pitchFamily="34" charset="0"/>
              </a:rPr>
              <a:t>Possessed of vitality</a:t>
            </a:r>
          </a:p>
          <a:p>
            <a:r>
              <a:rPr lang="en-US" sz="3600" dirty="0">
                <a:solidFill>
                  <a:srgbClr val="0E76BC"/>
                </a:solidFill>
                <a:latin typeface="Myriad Pro" panose="020B0503030403020204" pitchFamily="34" charset="0"/>
              </a:rPr>
              <a:t>Belongs to God</a:t>
            </a:r>
          </a:p>
          <a:p>
            <a:r>
              <a:rPr lang="en-US" sz="3600" dirty="0">
                <a:solidFill>
                  <a:srgbClr val="0E76BC"/>
                </a:solidFill>
                <a:latin typeface="Myriad Pro" panose="020B0503030403020204" pitchFamily="34" charset="0"/>
              </a:rPr>
              <a:t>Real and genuine</a:t>
            </a:r>
          </a:p>
          <a:p>
            <a:r>
              <a:rPr lang="en-US" sz="3600" dirty="0">
                <a:solidFill>
                  <a:srgbClr val="0E76BC"/>
                </a:solidFill>
                <a:latin typeface="Myriad Pro" panose="020B0503030403020204" pitchFamily="34" charset="0"/>
              </a:rPr>
              <a:t>Blessed </a:t>
            </a:r>
          </a:p>
          <a:p>
            <a:pPr marL="457200" lvl="1" indent="0">
              <a:buNone/>
            </a:pPr>
            <a:br>
              <a:rPr lang="en-US" sz="2400" dirty="0">
                <a:solidFill>
                  <a:srgbClr val="0E76BC"/>
                </a:solidFill>
                <a:latin typeface="Myriad Pro" panose="020B0503030403020204" pitchFamily="34" charset="0"/>
              </a:rPr>
            </a:br>
            <a:endParaRPr lang="en-US" sz="2400" dirty="0">
              <a:solidFill>
                <a:srgbClr val="0E76BC"/>
              </a:solidFill>
              <a:latin typeface="Myriad Pro" panose="020B0503030403020204" pitchFamily="34" charset="0"/>
            </a:endParaRPr>
          </a:p>
        </p:txBody>
      </p:sp>
    </p:spTree>
    <p:extLst>
      <p:ext uri="{BB962C8B-B14F-4D97-AF65-F5344CB8AC3E}">
        <p14:creationId xmlns:p14="http://schemas.microsoft.com/office/powerpoint/2010/main" val="361544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a:solidFill>
                  <a:srgbClr val="0E76BC"/>
                </a:solidFill>
                <a:latin typeface="Myriad Pro" panose="020B0503030403020204" pitchFamily="34" charset="0"/>
              </a:rPr>
              <a:t>The Word “Abundantly”</a:t>
            </a:r>
          </a:p>
        </p:txBody>
      </p:sp>
      <p:sp>
        <p:nvSpPr>
          <p:cNvPr id="3" name="Content Placeholder 2"/>
          <p:cNvSpPr>
            <a:spLocks noGrp="1"/>
          </p:cNvSpPr>
          <p:nvPr>
            <p:ph idx="1"/>
          </p:nvPr>
        </p:nvSpPr>
        <p:spPr/>
        <p:txBody>
          <a:bodyPr>
            <a:normAutofit/>
          </a:bodyPr>
          <a:lstStyle/>
          <a:p>
            <a:pPr marL="0" indent="0">
              <a:buNone/>
            </a:pPr>
            <a:r>
              <a:rPr lang="en-US" sz="3600" b="1" dirty="0" err="1">
                <a:solidFill>
                  <a:srgbClr val="0E76BC"/>
                </a:solidFill>
                <a:latin typeface="Myriad Pro" panose="020B0503030403020204" pitchFamily="34" charset="0"/>
              </a:rPr>
              <a:t>Perissós</a:t>
            </a:r>
            <a:endParaRPr lang="en-US" sz="3600" b="1" dirty="0">
              <a:solidFill>
                <a:srgbClr val="0E76BC"/>
              </a:solidFill>
              <a:latin typeface="Myriad Pro" panose="020B0503030403020204" pitchFamily="34" charset="0"/>
            </a:endParaRPr>
          </a:p>
          <a:p>
            <a:r>
              <a:rPr lang="en-US" sz="3600" dirty="0">
                <a:solidFill>
                  <a:srgbClr val="0E76BC"/>
                </a:solidFill>
                <a:latin typeface="Myriad Pro" panose="020B0503030403020204" pitchFamily="34" charset="0"/>
              </a:rPr>
              <a:t>Exceeding need </a:t>
            </a:r>
          </a:p>
          <a:p>
            <a:r>
              <a:rPr lang="en-US" sz="3600" dirty="0">
                <a:solidFill>
                  <a:srgbClr val="0E76BC"/>
                </a:solidFill>
                <a:latin typeface="Myriad Pro" panose="020B0503030403020204" pitchFamily="34" charset="0"/>
              </a:rPr>
              <a:t>Something further, much more </a:t>
            </a:r>
          </a:p>
          <a:p>
            <a:r>
              <a:rPr lang="en-US" sz="3600" dirty="0">
                <a:solidFill>
                  <a:srgbClr val="0E76BC"/>
                </a:solidFill>
                <a:latin typeface="Myriad Pro" panose="020B0503030403020204" pitchFamily="34" charset="0"/>
              </a:rPr>
              <a:t>Superior, exceeding rank </a:t>
            </a:r>
          </a:p>
          <a:p>
            <a:r>
              <a:rPr lang="en-US" sz="3600" dirty="0">
                <a:solidFill>
                  <a:srgbClr val="0E76BC"/>
                </a:solidFill>
                <a:latin typeface="Myriad Pro" panose="020B0503030403020204" pitchFamily="34" charset="0"/>
              </a:rPr>
              <a:t>Uncommon </a:t>
            </a:r>
          </a:p>
          <a:p>
            <a:pPr marL="0" indent="0" algn="ctr">
              <a:buNone/>
            </a:pPr>
            <a:endParaRPr lang="en-US" dirty="0">
              <a:solidFill>
                <a:srgbClr val="0E76BC"/>
              </a:solidFill>
              <a:latin typeface="Myriad Pro" panose="020B0503030403020204" pitchFamily="34" charset="0"/>
            </a:endParaRPr>
          </a:p>
        </p:txBody>
      </p:sp>
    </p:spTree>
    <p:extLst>
      <p:ext uri="{BB962C8B-B14F-4D97-AF65-F5344CB8AC3E}">
        <p14:creationId xmlns:p14="http://schemas.microsoft.com/office/powerpoint/2010/main" val="290560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a:solidFill>
                  <a:srgbClr val="0E76BC"/>
                </a:solidFill>
                <a:latin typeface="Myriad Pro" panose="020B0503030403020204" pitchFamily="34" charset="0"/>
              </a:rPr>
              <a:t>BE UNCOMMON</a:t>
            </a:r>
          </a:p>
        </p:txBody>
      </p:sp>
      <p:sp>
        <p:nvSpPr>
          <p:cNvPr id="3" name="Content Placeholder 2"/>
          <p:cNvSpPr>
            <a:spLocks noGrp="1"/>
          </p:cNvSpPr>
          <p:nvPr>
            <p:ph idx="1"/>
          </p:nvPr>
        </p:nvSpPr>
        <p:spPr/>
        <p:txBody>
          <a:bodyPr/>
          <a:lstStyle/>
          <a:p>
            <a:pPr marL="0" indent="0" algn="ctr">
              <a:buNone/>
            </a:pPr>
            <a:r>
              <a:rPr lang="en-US" sz="3600" dirty="0">
                <a:solidFill>
                  <a:srgbClr val="0E76BC"/>
                </a:solidFill>
                <a:latin typeface="Myriad Pro" panose="020B0503030403020204" pitchFamily="34" charset="0"/>
              </a:rPr>
              <a:t>"</a:t>
            </a:r>
            <a:r>
              <a:rPr lang="en-US" sz="3600" i="1" dirty="0">
                <a:solidFill>
                  <a:srgbClr val="0E76BC"/>
                </a:solidFill>
                <a:latin typeface="Myriad Pro" panose="020B0503030403020204" pitchFamily="34" charset="0"/>
              </a:rPr>
              <a:t>You can't be common</a:t>
            </a:r>
            <a:r>
              <a:rPr lang="en-US" sz="3600" dirty="0">
                <a:solidFill>
                  <a:srgbClr val="0E76BC"/>
                </a:solidFill>
                <a:latin typeface="Myriad Pro" panose="020B0503030403020204" pitchFamily="34" charset="0"/>
              </a:rPr>
              <a:t>, </a:t>
            </a:r>
          </a:p>
          <a:p>
            <a:pPr marL="0" indent="0" algn="ctr">
              <a:buNone/>
            </a:pPr>
            <a:r>
              <a:rPr lang="en-US" sz="3600" dirty="0">
                <a:solidFill>
                  <a:srgbClr val="0E76BC"/>
                </a:solidFill>
                <a:latin typeface="Myriad Pro" panose="020B0503030403020204" pitchFamily="34" charset="0"/>
              </a:rPr>
              <a:t>the </a:t>
            </a:r>
            <a:r>
              <a:rPr lang="en-US" sz="3600" i="1" dirty="0">
                <a:solidFill>
                  <a:srgbClr val="0E76BC"/>
                </a:solidFill>
                <a:latin typeface="Myriad Pro" panose="020B0503030403020204" pitchFamily="34" charset="0"/>
              </a:rPr>
              <a:t>common</a:t>
            </a:r>
            <a:r>
              <a:rPr lang="en-US" sz="3600" dirty="0">
                <a:solidFill>
                  <a:srgbClr val="0E76BC"/>
                </a:solidFill>
                <a:latin typeface="Myriad Pro" panose="020B0503030403020204" pitchFamily="34" charset="0"/>
              </a:rPr>
              <a:t> man goes nowhere; </a:t>
            </a:r>
          </a:p>
          <a:p>
            <a:pPr marL="0" indent="0" algn="ctr">
              <a:buNone/>
            </a:pPr>
            <a:r>
              <a:rPr lang="en-US" sz="3600" i="1" dirty="0">
                <a:solidFill>
                  <a:srgbClr val="0E76BC"/>
                </a:solidFill>
                <a:latin typeface="Myriad Pro" panose="020B0503030403020204" pitchFamily="34" charset="0"/>
              </a:rPr>
              <a:t>you</a:t>
            </a:r>
            <a:r>
              <a:rPr lang="en-US" sz="3600" dirty="0">
                <a:solidFill>
                  <a:srgbClr val="0E76BC"/>
                </a:solidFill>
                <a:latin typeface="Myriad Pro" panose="020B0503030403020204" pitchFamily="34" charset="0"/>
              </a:rPr>
              <a:t> have to be </a:t>
            </a:r>
            <a:r>
              <a:rPr lang="en-US" sz="3600" i="1" dirty="0">
                <a:solidFill>
                  <a:srgbClr val="0E76BC"/>
                </a:solidFill>
                <a:latin typeface="Myriad Pro" panose="020B0503030403020204" pitchFamily="34" charset="0"/>
              </a:rPr>
              <a:t>uncommon</a:t>
            </a:r>
            <a:r>
              <a:rPr lang="en-US" sz="3600" dirty="0">
                <a:solidFill>
                  <a:srgbClr val="0E76BC"/>
                </a:solidFill>
                <a:latin typeface="Myriad Pro" panose="020B0503030403020204" pitchFamily="34" charset="0"/>
              </a:rPr>
              <a:t>." </a:t>
            </a:r>
          </a:p>
          <a:p>
            <a:pPr marL="0" indent="0" algn="ctr">
              <a:buNone/>
            </a:pPr>
            <a:r>
              <a:rPr lang="en-US" sz="1800" dirty="0">
                <a:solidFill>
                  <a:srgbClr val="0E76BC"/>
                </a:solidFill>
                <a:latin typeface="Myriad Pro" panose="020B0503030403020204" pitchFamily="34" charset="0"/>
              </a:rPr>
              <a:t> </a:t>
            </a:r>
          </a:p>
          <a:p>
            <a:pPr marL="0" indent="0" algn="ctr">
              <a:buNone/>
            </a:pPr>
            <a:r>
              <a:rPr lang="en-US" dirty="0">
                <a:solidFill>
                  <a:srgbClr val="0E76BC"/>
                </a:solidFill>
                <a:latin typeface="Myriad Pro" panose="020B0503030403020204" pitchFamily="34" charset="0"/>
              </a:rPr>
              <a:t>- </a:t>
            </a:r>
            <a:r>
              <a:rPr lang="en-US" i="1" dirty="0">
                <a:solidFill>
                  <a:srgbClr val="0E76BC"/>
                </a:solidFill>
                <a:latin typeface="Myriad Pro" panose="020B0503030403020204" pitchFamily="34" charset="0"/>
              </a:rPr>
              <a:t>Herb Brooks</a:t>
            </a:r>
            <a:r>
              <a:rPr lang="en-US" dirty="0">
                <a:solidFill>
                  <a:srgbClr val="0E76BC"/>
                </a:solidFill>
                <a:latin typeface="Myriad Pro" panose="020B0503030403020204" pitchFamily="34" charset="0"/>
              </a:rPr>
              <a:t>, Head Coach of the 1980 USA ”Miracle On Ice” Olympic Hockey Team</a:t>
            </a:r>
          </a:p>
        </p:txBody>
      </p:sp>
    </p:spTree>
    <p:extLst>
      <p:ext uri="{BB962C8B-B14F-4D97-AF65-F5344CB8AC3E}">
        <p14:creationId xmlns:p14="http://schemas.microsoft.com/office/powerpoint/2010/main" val="55903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a:solidFill>
                  <a:srgbClr val="0E76BC"/>
                </a:solidFill>
                <a:latin typeface="Myriad Pro" panose="020B0503030403020204" pitchFamily="34" charset="0"/>
              </a:rPr>
              <a:t>BE UNREASONABLE</a:t>
            </a:r>
          </a:p>
        </p:txBody>
      </p:sp>
      <p:sp>
        <p:nvSpPr>
          <p:cNvPr id="3" name="Content Placeholder 2"/>
          <p:cNvSpPr>
            <a:spLocks noGrp="1"/>
          </p:cNvSpPr>
          <p:nvPr>
            <p:ph idx="1"/>
          </p:nvPr>
        </p:nvSpPr>
        <p:spPr>
          <a:xfrm>
            <a:off x="304800" y="2286000"/>
            <a:ext cx="8610600" cy="3840163"/>
          </a:xfrm>
        </p:spPr>
        <p:txBody>
          <a:bodyPr>
            <a:normAutofit/>
          </a:bodyPr>
          <a:lstStyle/>
          <a:p>
            <a:pPr marL="0" lvl="0" indent="0" algn="ctr" eaLnBrk="0" fontAlgn="base" hangingPunct="0">
              <a:spcBef>
                <a:spcPct val="0"/>
              </a:spcBef>
              <a:spcAft>
                <a:spcPct val="0"/>
              </a:spcAft>
              <a:buClrTx/>
              <a:buNone/>
            </a:pPr>
            <a:r>
              <a:rPr lang="en-US" dirty="0">
                <a:solidFill>
                  <a:srgbClr val="0E76BC"/>
                </a:solidFill>
                <a:latin typeface="Myriad Pro" panose="020B0503030403020204" pitchFamily="34" charset="0"/>
              </a:rPr>
              <a:t>The reasonable man adapts himself to the world; </a:t>
            </a:r>
          </a:p>
          <a:p>
            <a:pPr marL="0" lvl="0" indent="0" algn="ctr" eaLnBrk="0" fontAlgn="base" hangingPunct="0">
              <a:spcBef>
                <a:spcPct val="0"/>
              </a:spcBef>
              <a:spcAft>
                <a:spcPct val="0"/>
              </a:spcAft>
              <a:buClrTx/>
              <a:buNone/>
            </a:pPr>
            <a:r>
              <a:rPr lang="en-US" dirty="0">
                <a:solidFill>
                  <a:srgbClr val="0E76BC"/>
                </a:solidFill>
                <a:latin typeface="Myriad Pro" panose="020B0503030403020204" pitchFamily="34" charset="0"/>
              </a:rPr>
              <a:t>the unreasonable one persists in trying to adapt the world to himself (Jesus). </a:t>
            </a:r>
          </a:p>
          <a:p>
            <a:pPr marL="0" lvl="0" indent="0" algn="ctr" eaLnBrk="0" fontAlgn="base" hangingPunct="0">
              <a:spcBef>
                <a:spcPct val="0"/>
              </a:spcBef>
              <a:spcAft>
                <a:spcPct val="0"/>
              </a:spcAft>
              <a:buClrTx/>
              <a:buNone/>
            </a:pPr>
            <a:r>
              <a:rPr lang="en-US" sz="1800" dirty="0">
                <a:solidFill>
                  <a:srgbClr val="0E76BC"/>
                </a:solidFill>
                <a:latin typeface="Myriad Pro" panose="020B0503030403020204" pitchFamily="34" charset="0"/>
              </a:rPr>
              <a:t> </a:t>
            </a:r>
          </a:p>
          <a:p>
            <a:pPr marL="0" lvl="0" indent="0" algn="ctr" eaLnBrk="0" fontAlgn="base" hangingPunct="0">
              <a:spcBef>
                <a:spcPct val="0"/>
              </a:spcBef>
              <a:spcAft>
                <a:spcPct val="0"/>
              </a:spcAft>
              <a:buClrTx/>
              <a:buNone/>
            </a:pPr>
            <a:r>
              <a:rPr lang="en-US" dirty="0">
                <a:solidFill>
                  <a:srgbClr val="0E76BC"/>
                </a:solidFill>
                <a:latin typeface="Myriad Pro" panose="020B0503030403020204" pitchFamily="34" charset="0"/>
              </a:rPr>
              <a:t>Therefore, all progress depends on the unreasonable man (Christ-follower).</a:t>
            </a:r>
          </a:p>
          <a:p>
            <a:pPr marL="0" indent="0" algn="ctr">
              <a:buNone/>
            </a:pPr>
            <a:r>
              <a:rPr lang="en-US" sz="2800" dirty="0">
                <a:solidFill>
                  <a:srgbClr val="0E76BC"/>
                </a:solidFill>
                <a:latin typeface="Myriad Pro" panose="020B0503030403020204" pitchFamily="34" charset="0"/>
              </a:rPr>
              <a:t>                                          </a:t>
            </a:r>
            <a:r>
              <a:rPr lang="en-US" sz="2400" dirty="0">
                <a:solidFill>
                  <a:srgbClr val="0E76BC"/>
                </a:solidFill>
                <a:latin typeface="Myriad Pro" panose="020B0503030403020204" pitchFamily="34" charset="0"/>
              </a:rPr>
              <a:t>- George Bernard Shaw   </a:t>
            </a:r>
          </a:p>
        </p:txBody>
      </p:sp>
    </p:spTree>
    <p:extLst>
      <p:ext uri="{BB962C8B-B14F-4D97-AF65-F5344CB8AC3E}">
        <p14:creationId xmlns:p14="http://schemas.microsoft.com/office/powerpoint/2010/main" val="727370034"/>
      </p:ext>
    </p:extLst>
  </p:cSld>
  <p:clrMapOvr>
    <a:masterClrMapping/>
  </p:clrMapOvr>
</p:sld>
</file>

<file path=ppt/theme/theme1.xml><?xml version="1.0" encoding="utf-8"?>
<a:theme xmlns:a="http://schemas.openxmlformats.org/drawingml/2006/main" name="WMR_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F0444CBD6C1B4D95D689EB8C80F87C" ma:contentTypeVersion="10" ma:contentTypeDescription="Create a new document." ma:contentTypeScope="" ma:versionID="33953e910a325c22cdd6c94b81ea49a4">
  <xsd:schema xmlns:xsd="http://www.w3.org/2001/XMLSchema" xmlns:xs="http://www.w3.org/2001/XMLSchema" xmlns:p="http://schemas.microsoft.com/office/2006/metadata/properties" xmlns:ns3="f9ece07b-fa39-4a23-adee-8191bf66f2a2" xmlns:ns4="224cb02e-5d6b-42e8-937b-de862acbb71c" targetNamespace="http://schemas.microsoft.com/office/2006/metadata/properties" ma:root="true" ma:fieldsID="1007f12ff15c65e11e04ba32f3513378" ns3:_="" ns4:_="">
    <xsd:import namespace="f9ece07b-fa39-4a23-adee-8191bf66f2a2"/>
    <xsd:import namespace="224cb02e-5d6b-42e8-937b-de862acbb71c"/>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ece07b-fa39-4a23-adee-8191bf66f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4cb02e-5d6b-42e8-937b-de862acbb71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B6519C-0884-4653-A325-FB219CDCD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ece07b-fa39-4a23-adee-8191bf66f2a2"/>
    <ds:schemaRef ds:uri="224cb02e-5d6b-42e8-937b-de862acbb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CB1CCA-55D8-4472-BE9B-EAD7C525FF20}">
  <ds:schemaRefs>
    <ds:schemaRef ds:uri="http://schemas.microsoft.com/sharepoint/v3/contenttype/forms"/>
  </ds:schemaRefs>
</ds:datastoreItem>
</file>

<file path=customXml/itemProps3.xml><?xml version="1.0" encoding="utf-8"?>
<ds:datastoreItem xmlns:ds="http://schemas.openxmlformats.org/officeDocument/2006/customXml" ds:itemID="{4B3550CE-9295-4FEA-9F8F-ED47A093E00B}">
  <ds:schemaRefs>
    <ds:schemaRef ds:uri="http://purl.org/dc/dcmitype/"/>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terms/"/>
    <ds:schemaRef ds:uri="224cb02e-5d6b-42e8-937b-de862acbb71c"/>
    <ds:schemaRef ds:uri="http://schemas.microsoft.com/office/infopath/2007/PartnerControls"/>
    <ds:schemaRef ds:uri="f9ece07b-fa39-4a23-adee-8191bf66f2a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1417</TotalTime>
  <Words>1920</Words>
  <Application>Microsoft Office PowerPoint</Application>
  <PresentationFormat>On-screen Show (4:3)</PresentationFormat>
  <Paragraphs>261</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WMR_PPTTemplate</vt:lpstr>
      <vt:lpstr>REVOLUTION NOT  RESOLUTION</vt:lpstr>
      <vt:lpstr>YOU CAN’T AFFORD A RESOLUTION!</vt:lpstr>
      <vt:lpstr>ep·ic  </vt:lpstr>
      <vt:lpstr>RE-FORM</vt:lpstr>
      <vt:lpstr>CHRIST’S MISSION STATEMENT</vt:lpstr>
      <vt:lpstr>THE WORD “LIFE”</vt:lpstr>
      <vt:lpstr>The Word “Abundantly”</vt:lpstr>
      <vt:lpstr>BE UNCOMMON</vt:lpstr>
      <vt:lpstr>BE UNREASONABLE</vt:lpstr>
      <vt:lpstr>God’s Multiple-choice Test</vt:lpstr>
      <vt:lpstr>Food by God Rule #1</vt:lpstr>
      <vt:lpstr>Hormones BECOME A FAT MELTING MACHINE</vt:lpstr>
      <vt:lpstr>3 Basic Steps</vt:lpstr>
      <vt:lpstr>PowerPoint Presentation</vt:lpstr>
      <vt:lpstr>PowerPoint Presentation</vt:lpstr>
      <vt:lpstr>It’s all about the after-burn</vt:lpstr>
      <vt:lpstr>PowerPoint Presentation</vt:lpstr>
      <vt:lpstr>What fits your busy schedule better: exercising for 12 minutes a week or being dead 24 hours a day?  </vt:lpstr>
      <vt:lpstr> Nutrition Plans</vt:lpstr>
      <vt:lpstr>The Solution: Nutrition Plans</vt:lpstr>
      <vt:lpstr>MUST HAVE SUPPLEMENTS!</vt:lpstr>
      <vt:lpstr>THE EDISON PACK</vt:lpstr>
      <vt:lpstr>THE BIG 4</vt:lpstr>
      <vt:lpstr>What is Health?</vt:lpstr>
      <vt:lpstr>Turn Your Power On</vt:lpstr>
      <vt:lpstr>PowerPoint Presentation</vt:lpstr>
      <vt:lpstr>TEXT NECK!</vt:lpstr>
      <vt:lpstr>NORMAL CERVICAL SPINE</vt:lpstr>
      <vt:lpstr>Arc of Life</vt:lpstr>
      <vt:lpstr>PowerPoint Presentation</vt:lpstr>
      <vt:lpstr>PowerPoint Presentation</vt:lpstr>
      <vt:lpstr>The First Step for Lose to Win</vt:lpstr>
      <vt:lpstr>2021 DETOX AND  WEIGHT LOSS PROGRAM</vt:lpstr>
      <vt:lpstr>This is the year to get healthy, get fit, and lose the weight you hate </vt:lpstr>
      <vt:lpstr>THE PROGRAM OPTIONS: </vt:lpstr>
      <vt:lpstr>Weight Loss Testing</vt:lpstr>
      <vt:lpstr>DETOX 2.0</vt:lpstr>
      <vt:lpstr>Detox Pack – Enhanced Formula Heavy Metals</vt:lpstr>
      <vt:lpstr>Detoxing Metals and Hormones</vt:lpstr>
      <vt:lpstr>ERETHISM</vt:lpstr>
      <vt:lpstr>Estrogen Clearance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 NOT RESOLUTION</dc:title>
  <dc:creator>Ryan Miller</dc:creator>
  <cp:lastModifiedBy>Ryan Miller</cp:lastModifiedBy>
  <cp:revision>8</cp:revision>
  <dcterms:created xsi:type="dcterms:W3CDTF">2020-12-23T19:02:20Z</dcterms:created>
  <dcterms:modified xsi:type="dcterms:W3CDTF">2021-01-04T15:28:32Z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0x0101001AF0444CBD6C1B4D95D689EB8C80F87C</vt:lpwstr>
  </property>
</Properties>
</file>