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338" r:id="rId3"/>
    <p:sldId id="259" r:id="rId4"/>
    <p:sldId id="348" r:id="rId5"/>
    <p:sldId id="346" r:id="rId6"/>
    <p:sldId id="416" r:id="rId7"/>
    <p:sldId id="419" r:id="rId8"/>
    <p:sldId id="420" r:id="rId9"/>
    <p:sldId id="423" r:id="rId10"/>
    <p:sldId id="421" r:id="rId11"/>
    <p:sldId id="369" r:id="rId12"/>
    <p:sldId id="370" r:id="rId13"/>
    <p:sldId id="354" r:id="rId14"/>
    <p:sldId id="284" r:id="rId15"/>
    <p:sldId id="1077" r:id="rId16"/>
    <p:sldId id="415" r:id="rId17"/>
    <p:sldId id="424" r:id="rId18"/>
    <p:sldId id="426" r:id="rId19"/>
    <p:sldId id="427" r:id="rId20"/>
    <p:sldId id="1078" r:id="rId21"/>
    <p:sldId id="353" r:id="rId22"/>
    <p:sldId id="371" r:id="rId23"/>
    <p:sldId id="1079" r:id="rId24"/>
    <p:sldId id="276" r:id="rId25"/>
    <p:sldId id="373" r:id="rId26"/>
    <p:sldId id="258" r:id="rId27"/>
    <p:sldId id="352" r:id="rId28"/>
    <p:sldId id="318" r:id="rId29"/>
    <p:sldId id="319" r:id="rId30"/>
    <p:sldId id="323" r:id="rId31"/>
    <p:sldId id="1081" r:id="rId32"/>
    <p:sldId id="10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6376"/>
  </p:normalViewPr>
  <p:slideViewPr>
    <p:cSldViewPr snapToGrid="0">
      <p:cViewPr varScale="1">
        <p:scale>
          <a:sx n="103" d="100"/>
          <a:sy n="103" d="100"/>
        </p:scale>
        <p:origin x="912"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D098E-0AF3-42B9-A4B6-ADDBA3F2A0B0}" type="datetimeFigureOut">
              <a:rPr lang="en-US" smtClean="0"/>
              <a:t>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14743-FA06-4C60-95E4-8EAAA59C27BD}" type="slidenum">
              <a:rPr lang="en-US" smtClean="0"/>
              <a:t>‹#›</a:t>
            </a:fld>
            <a:endParaRPr lang="en-US" dirty="0"/>
          </a:p>
        </p:txBody>
      </p:sp>
    </p:spTree>
    <p:extLst>
      <p:ext uri="{BB962C8B-B14F-4D97-AF65-F5344CB8AC3E}">
        <p14:creationId xmlns:p14="http://schemas.microsoft.com/office/powerpoint/2010/main" val="84286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ncbi.nlm.nih.gov/pubmed/?term=Hu%20FB%5BAuthor%5D&amp;cauthor=true&amp;cauthor_uid=20089734" TargetMode="External"/><Relationship Id="rId3" Type="http://schemas.openxmlformats.org/officeDocument/2006/relationships/hyperlink" Target="https://www.ncbi.nlm.nih.gov/pmc/articles/PMC2824150/" TargetMode="External"/><Relationship Id="rId7" Type="http://schemas.openxmlformats.org/officeDocument/2006/relationships/hyperlink" Target="https://www.ncbi.nlm.nih.gov/pubmed/?term=Sun%20Q%5BAuthor%5D&amp;cauthor=true&amp;cauthor_uid=20089734"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ncbi.nlm.nih.gov/pubmed/?term=Siri-Tarino%20PW%5BAuthor%5D&amp;cauthor=true&amp;cauthor_uid=20089734" TargetMode="External"/><Relationship Id="rId5" Type="http://schemas.openxmlformats.org/officeDocument/2006/relationships/hyperlink" Target="https://www.ncbi.nlm.nih.gov/pubmed/20089734" TargetMode="External"/><Relationship Id="rId4" Type="http://schemas.openxmlformats.org/officeDocument/2006/relationships/hyperlink" Target="https://dx.doi.org/10.3945%2Fajcn.2008.26285" TargetMode="External"/><Relationship Id="rId9" Type="http://schemas.openxmlformats.org/officeDocument/2006/relationships/hyperlink" Target="https://www.ncbi.nlm.nih.gov/pubmed/?term=Krauss%20RM%5BAuthor%5D&amp;cauthor=true&amp;cauthor_uid=2008973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rticles.mercola.com/sites/articles/archive/2015/01/19/magnesium-deficiency.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far and away the #1 killer – killing almost 2x the number of people each year that die from cancer.</a:t>
            </a:r>
          </a:p>
        </p:txBody>
      </p:sp>
      <p:sp>
        <p:nvSpPr>
          <p:cNvPr id="4" name="Slide Number Placeholder 3"/>
          <p:cNvSpPr>
            <a:spLocks noGrp="1"/>
          </p:cNvSpPr>
          <p:nvPr>
            <p:ph type="sldNum" sz="quarter" idx="5"/>
          </p:nvPr>
        </p:nvSpPr>
        <p:spPr/>
        <p:txBody>
          <a:bodyPr/>
          <a:lstStyle/>
          <a:p>
            <a:fld id="{35532161-D2BA-3746-AB27-7CE6BE5D4D9A}" type="slidenum">
              <a:rPr lang="en-US" smtClean="0"/>
              <a:t>2</a:t>
            </a:fld>
            <a:endParaRPr lang="en-US"/>
          </a:p>
        </p:txBody>
      </p:sp>
    </p:spTree>
    <p:extLst>
      <p:ext uri="{BB962C8B-B14F-4D97-AF65-F5344CB8AC3E}">
        <p14:creationId xmlns:p14="http://schemas.microsoft.com/office/powerpoint/2010/main" val="331881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hsCRP</a:t>
            </a:r>
            <a:endParaRPr lang="en-US" dirty="0"/>
          </a:p>
          <a:p>
            <a:r>
              <a:rPr lang="en-US" b="1" dirty="0"/>
              <a:t>Turmeric/Curcumin, Boswellia,</a:t>
            </a:r>
            <a:r>
              <a:rPr lang="en-US" dirty="0"/>
              <a:t> </a:t>
            </a:r>
            <a:r>
              <a:rPr lang="en-US" b="1" dirty="0"/>
              <a:t>Fish Oil</a:t>
            </a:r>
            <a:endParaRPr lang="en-US" dirty="0"/>
          </a:p>
          <a:p>
            <a:r>
              <a:rPr lang="en-US" dirty="0"/>
              <a:t> </a:t>
            </a:r>
          </a:p>
          <a:p>
            <a:r>
              <a:rPr lang="en-US" dirty="0"/>
              <a:t>Curcumin, the primary active component in the spice turmeric, is well studied for its anti-inflammatory properties.  In one of the many double-blind randomized clinical trials on this botanical, a dose of 1,500 mg/day lowered </a:t>
            </a:r>
            <a:r>
              <a:rPr lang="en-US" dirty="0" err="1"/>
              <a:t>hsCRP</a:t>
            </a:r>
            <a:r>
              <a:rPr lang="en-US" dirty="0"/>
              <a:t> and triglycerides in type 2 diabetic patients.</a:t>
            </a:r>
            <a:r>
              <a:rPr lang="en-US" baseline="30000" dirty="0"/>
              <a:t>26</a:t>
            </a:r>
            <a:endParaRPr lang="en-US" dirty="0"/>
          </a:p>
          <a:p>
            <a:r>
              <a:rPr lang="en-US" dirty="0"/>
              <a:t>In rodents, when curcumin was combined with </a:t>
            </a:r>
            <a:r>
              <a:rPr lang="en-US" dirty="0" err="1"/>
              <a:t>boswellia</a:t>
            </a:r>
            <a:r>
              <a:rPr lang="en-US" dirty="0"/>
              <a:t>, it produced a more healthy inflammatory response with reductions in CRP, as well as other inflammation markers.</a:t>
            </a:r>
            <a:r>
              <a:rPr lang="en-US" baseline="30000" dirty="0"/>
              <a:t>27 </a:t>
            </a:r>
            <a:endParaRPr lang="en-US" dirty="0"/>
          </a:p>
          <a:p>
            <a:r>
              <a:rPr lang="en-US" dirty="0"/>
              <a:t> </a:t>
            </a:r>
          </a:p>
          <a:p>
            <a:r>
              <a:rPr lang="en-US" dirty="0"/>
              <a:t>Fish oil is another supplement studied for its effects on CRP. One of the many studies on the topic found a combination of EPA and DHA polyunsaturated fatty acids lowered </a:t>
            </a:r>
            <a:r>
              <a:rPr lang="en-US" dirty="0" err="1"/>
              <a:t>hsCRP</a:t>
            </a:r>
            <a:r>
              <a:rPr lang="en-US" dirty="0"/>
              <a:t> in 201 middle-aged and elderly Chinese people.</a:t>
            </a:r>
            <a:r>
              <a:rPr lang="en-US" baseline="30000" dirty="0"/>
              <a:t>28</a:t>
            </a:r>
            <a:r>
              <a:rPr lang="en-US" dirty="0"/>
              <a:t> In this study, fish oil supplementation for 12 weeks also lowered triglycerides and fasting glucose and raised HDL cholesterol.</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17</a:t>
            </a:fld>
            <a:endParaRPr lang="en-US"/>
          </a:p>
        </p:txBody>
      </p:sp>
    </p:spTree>
    <p:extLst>
      <p:ext uri="{BB962C8B-B14F-4D97-AF65-F5344CB8AC3E}">
        <p14:creationId xmlns:p14="http://schemas.microsoft.com/office/powerpoint/2010/main" val="201099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Sustained-release niacin is an effective way to support healthy cholesterol without the “niacin flush” that occurs with the immediate-release form. Clinically, it has been used extensively for this purpose. </a:t>
            </a:r>
          </a:p>
          <a:p>
            <a:r>
              <a:rPr lang="en-US" dirty="0"/>
              <a:t>An example of a study investigating its effects was a randomized, double-blind, placebo-controlled, crossover trial of 85 participants with hypercholesterolemia greater than 5.82 mmol/L (225 mg/dL).</a:t>
            </a:r>
            <a:r>
              <a:rPr lang="en-US" baseline="30000" dirty="0"/>
              <a:t>31</a:t>
            </a:r>
            <a:r>
              <a:rPr lang="en-US" dirty="0"/>
              <a:t> For eight weeks, the subjects consumed an American Heart Association Step I Diet then were randomized into either a group receiving 1,500 mg/day sustained-release niacin or a placebo for two months. At the end of that time, the subjects were crossed over to the opposite group for two months followed by another two-month period where all the subjects took 2,000 mg/day of sustained-release niacin. Supplementation with either dose of the sustained-release niacin led to reductions in total serum cholesterol, low-density lipoprotein cholesterol, triglycerides, and lipoprotein(a), a marker of heart disease risk. In addition, HDL cholesterol levels increased. </a:t>
            </a:r>
          </a:p>
          <a:p>
            <a:r>
              <a:rPr lang="en-US" dirty="0"/>
              <a:t> </a:t>
            </a:r>
          </a:p>
          <a:p>
            <a:r>
              <a:rPr lang="en-US" dirty="0"/>
              <a:t>High doses of niacin can cause an elevation in liver enzymes in some people, so testing of this parameter is warranted in patients supplementing with this nutrient. </a:t>
            </a:r>
          </a:p>
          <a:p>
            <a:r>
              <a:rPr lang="en-US" dirty="0"/>
              <a:t> </a:t>
            </a:r>
          </a:p>
          <a:p>
            <a:r>
              <a:rPr lang="en-US" dirty="0"/>
              <a:t> </a:t>
            </a:r>
          </a:p>
          <a:p>
            <a:r>
              <a:rPr lang="en-US" dirty="0"/>
              <a:t>High doses of niacin can cause an elevation in liver enzymes in some people, so testing of this parameter is warranted in patients supplementing with this nutrient.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18</a:t>
            </a:fld>
            <a:endParaRPr lang="en-US"/>
          </a:p>
        </p:txBody>
      </p:sp>
    </p:spTree>
    <p:extLst>
      <p:ext uri="{BB962C8B-B14F-4D97-AF65-F5344CB8AC3E}">
        <p14:creationId xmlns:p14="http://schemas.microsoft.com/office/powerpoint/2010/main" val="309873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Adaptogens are botanical substances that protect the adrenal glands, balance cortisol levels, and protect the body from stress. Some of the most effect adaptogens in regards to reducing cortisol are </a:t>
            </a:r>
            <a:r>
              <a:rPr lang="en-US" i="1" dirty="0"/>
              <a:t>Schisandra </a:t>
            </a:r>
            <a:r>
              <a:rPr lang="en-US" i="1" dirty="0" err="1"/>
              <a:t>chinensis</a:t>
            </a:r>
            <a:r>
              <a:rPr lang="en-US" i="1" dirty="0"/>
              <a:t>, Bacopa </a:t>
            </a:r>
            <a:r>
              <a:rPr lang="en-US" i="1" dirty="0" err="1"/>
              <a:t>monnieri</a:t>
            </a:r>
            <a:r>
              <a:rPr lang="en-US" dirty="0"/>
              <a:t>, </a:t>
            </a:r>
            <a:r>
              <a:rPr lang="en-US" i="1" dirty="0" err="1"/>
              <a:t>Rhodiola</a:t>
            </a:r>
            <a:r>
              <a:rPr lang="en-US" i="1" dirty="0"/>
              <a:t> </a:t>
            </a:r>
            <a:r>
              <a:rPr lang="en-US" i="1" dirty="0" err="1"/>
              <a:t>rosea</a:t>
            </a:r>
            <a:r>
              <a:rPr lang="en-US" dirty="0"/>
              <a:t>, </a:t>
            </a:r>
            <a:r>
              <a:rPr lang="en-US" i="1" dirty="0"/>
              <a:t>Magnolia officinalis</a:t>
            </a:r>
            <a:r>
              <a:rPr lang="en-US" dirty="0"/>
              <a:t> and </a:t>
            </a:r>
            <a:r>
              <a:rPr lang="en-US" dirty="0" err="1"/>
              <a:t>Phellodendron</a:t>
            </a:r>
            <a:r>
              <a:rPr lang="en-US" dirty="0"/>
              <a:t> </a:t>
            </a:r>
            <a:r>
              <a:rPr lang="en-US" dirty="0" err="1"/>
              <a:t>amurense</a:t>
            </a:r>
            <a:r>
              <a:rPr lang="en-US" dirty="0"/>
              <a:t> (</a:t>
            </a:r>
            <a:r>
              <a:rPr lang="en-US" dirty="0" err="1"/>
              <a:t>Relora</a:t>
            </a:r>
            <a:r>
              <a:rPr lang="en-US" dirty="0"/>
              <a:t>®), </a:t>
            </a:r>
            <a:r>
              <a:rPr lang="en-US" i="1" dirty="0" err="1"/>
              <a:t>Rehmannia</a:t>
            </a:r>
            <a:r>
              <a:rPr lang="en-US" i="1" dirty="0"/>
              <a:t> </a:t>
            </a:r>
            <a:r>
              <a:rPr lang="en-US" i="1" dirty="0" err="1"/>
              <a:t>glutinosa</a:t>
            </a:r>
            <a:r>
              <a:rPr lang="en-US" i="1" dirty="0"/>
              <a:t>,</a:t>
            </a:r>
            <a:r>
              <a:rPr lang="en-US" dirty="0"/>
              <a:t> </a:t>
            </a:r>
            <a:r>
              <a:rPr lang="en-US" i="1" dirty="0"/>
              <a:t>Bupleurum </a:t>
            </a:r>
            <a:r>
              <a:rPr lang="en-US" i="1" dirty="0" err="1"/>
              <a:t>falcatum</a:t>
            </a:r>
            <a:r>
              <a:rPr lang="en-US" i="1" dirty="0"/>
              <a:t>, and </a:t>
            </a:r>
            <a:r>
              <a:rPr lang="en-US" dirty="0" err="1"/>
              <a:t>Sensoril</a:t>
            </a:r>
            <a:r>
              <a:rPr lang="en-US" baseline="30000" dirty="0"/>
              <a:t>®</a:t>
            </a:r>
            <a:r>
              <a:rPr lang="en-US" dirty="0"/>
              <a:t> Ashwagandha Extract.</a:t>
            </a:r>
            <a:r>
              <a:rPr lang="en-US" baseline="30000" dirty="0"/>
              <a:t>32-37 </a:t>
            </a:r>
            <a:r>
              <a:rPr lang="en-US" i="1" dirty="0" err="1"/>
              <a:t>Eleutherococcus</a:t>
            </a:r>
            <a:r>
              <a:rPr lang="en-US" i="1" dirty="0"/>
              <a:t> </a:t>
            </a:r>
            <a:r>
              <a:rPr lang="en-US" i="1" dirty="0" err="1"/>
              <a:t>senticosus</a:t>
            </a:r>
            <a:r>
              <a:rPr lang="en-US" i="1" dirty="0"/>
              <a:t> </a:t>
            </a:r>
            <a:r>
              <a:rPr lang="en-US" dirty="0"/>
              <a:t>has been shown to both raise or lower cortisol levels, indicating there is “a threshold of stress below which ES [</a:t>
            </a:r>
            <a:r>
              <a:rPr lang="en-US" i="1" dirty="0" err="1"/>
              <a:t>Eleutherococcus</a:t>
            </a:r>
            <a:r>
              <a:rPr lang="en-US" i="1" dirty="0"/>
              <a:t> </a:t>
            </a:r>
            <a:r>
              <a:rPr lang="en-US" i="1" dirty="0" err="1"/>
              <a:t>senticosus</a:t>
            </a:r>
            <a:r>
              <a:rPr lang="en-US" dirty="0"/>
              <a:t>]</a:t>
            </a:r>
            <a:r>
              <a:rPr lang="en-US" i="1" dirty="0"/>
              <a:t> </a:t>
            </a:r>
            <a:r>
              <a:rPr lang="en-US" dirty="0"/>
              <a:t>increases the stress response and above which ES decreases the stress response.”</a:t>
            </a:r>
            <a:r>
              <a:rPr lang="en-US" baseline="30000" dirty="0"/>
              <a:t>38</a:t>
            </a:r>
            <a:endParaRPr lang="en-US" dirty="0"/>
          </a:p>
          <a:p>
            <a:r>
              <a:rPr lang="en-US" dirty="0"/>
              <a:t>Panax ginseng and </a:t>
            </a:r>
            <a:r>
              <a:rPr lang="en-US" i="1" dirty="0"/>
              <a:t>Bupleurum </a:t>
            </a:r>
            <a:r>
              <a:rPr lang="en-US" i="1" dirty="0" err="1"/>
              <a:t>falcatum</a:t>
            </a:r>
            <a:r>
              <a:rPr lang="en-US" dirty="0"/>
              <a:t> also are known for their stress-relieving properties.</a:t>
            </a:r>
            <a:r>
              <a:rPr lang="en-US" baseline="30000" dirty="0"/>
              <a:t>39,40</a:t>
            </a:r>
            <a:endParaRPr lang="en-US" dirty="0"/>
          </a:p>
          <a:p>
            <a:endParaRPr lang="en-US" b="1" dirty="0"/>
          </a:p>
          <a:p>
            <a:r>
              <a:rPr lang="en-US" b="1" dirty="0"/>
              <a:t>Diet</a:t>
            </a:r>
            <a:endParaRPr lang="en-US" dirty="0"/>
          </a:p>
          <a:p>
            <a:r>
              <a:rPr lang="en-US" dirty="0"/>
              <a:t>Consuming a diet low in sugar and refined carbohydrates can maintain healthy triglyceride and HbA1c levels. Eating more fiber can also lower triglycerides and cholesterol. Consumption of fish high in omega-3 fatty acids such as salmon can improve </a:t>
            </a:r>
            <a:r>
              <a:rPr lang="en-US" dirty="0" err="1"/>
              <a:t>hsCRP</a:t>
            </a:r>
            <a:r>
              <a:rPr lang="en-US" dirty="0"/>
              <a:t>. </a:t>
            </a:r>
          </a:p>
          <a:p>
            <a:r>
              <a:rPr lang="en-US" b="1" dirty="0"/>
              <a:t>Exercise</a:t>
            </a:r>
            <a:endParaRPr lang="en-US" dirty="0"/>
          </a:p>
          <a:p>
            <a:r>
              <a:rPr lang="en-US" dirty="0"/>
              <a:t>Regular exercise is known to reduce the risk of heart disease and to eliminate risk factors for heart disease such as high blood pressure.</a:t>
            </a:r>
            <a:r>
              <a:rPr lang="en-US" baseline="30000" dirty="0"/>
              <a:t>41 </a:t>
            </a:r>
            <a:r>
              <a:rPr lang="en-US" dirty="0"/>
              <a:t>Some studies indicate frequent exercise is associated with improved HDL cholesterol.</a:t>
            </a:r>
            <a:r>
              <a:rPr lang="en-US" baseline="30000" dirty="0"/>
              <a:t>42</a:t>
            </a:r>
            <a:endParaRPr lang="en-US" dirty="0"/>
          </a:p>
          <a:p>
            <a:r>
              <a:rPr lang="en-US" b="1" dirty="0"/>
              <a:t>Lifestyle</a:t>
            </a:r>
            <a:endParaRPr lang="en-US" dirty="0"/>
          </a:p>
          <a:p>
            <a:r>
              <a:rPr lang="en-US" dirty="0"/>
              <a:t>Recommend stress-reduction practices such as meditation/prayer and yoga. Also urge patients to receive seven to eight hours of sleep each night.</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19</a:t>
            </a:fld>
            <a:endParaRPr lang="en-US"/>
          </a:p>
        </p:txBody>
      </p:sp>
    </p:spTree>
    <p:extLst>
      <p:ext uri="{BB962C8B-B14F-4D97-AF65-F5344CB8AC3E}">
        <p14:creationId xmlns:p14="http://schemas.microsoft.com/office/powerpoint/2010/main" val="148016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A comprehensive review of the research on carbohydrate intake and cardiovascular disease has concluded that a diet high in refined carbohydrate aggravates atherogenic dyslipidemia and is associated with increased triglycerides and small LDL particles, decreased HDL, insulin resistance, and obesity. (</a:t>
            </a:r>
            <a:r>
              <a:rPr lang="en-US" b="1" u="sng" dirty="0"/>
              <a:t>1</a:t>
            </a:r>
            <a:r>
              <a:rPr lang="en-US" dirty="0"/>
              <a:t>) When the amount of triglycerides and LDL particles rises in the blood, this increases the chance that these particles will become oxidized and damage the walls of blood vessels, ultimately leading to plaque formation and heart disease.</a:t>
            </a:r>
          </a:p>
          <a:p>
            <a:pPr fontAlgn="t"/>
            <a:endParaRPr lang="en-US" dirty="0"/>
          </a:p>
          <a:p>
            <a:pPr fontAlgn="t"/>
            <a:r>
              <a:rPr lang="en-US" dirty="0"/>
              <a:t>1. </a:t>
            </a:r>
            <a:r>
              <a:rPr lang="en-US" sz="1200" b="0" i="0" u="none" strike="noStrike" kern="1200" dirty="0">
                <a:solidFill>
                  <a:schemeClr val="tx1"/>
                </a:solidFill>
                <a:effectLst/>
                <a:latin typeface="+mn-lt"/>
                <a:ea typeface="+mn-ea"/>
                <a:cs typeface="+mn-cs"/>
                <a:hlinkClick r:id="rId3"/>
              </a:rPr>
              <a:t>Am J Clin </a:t>
            </a:r>
            <a:r>
              <a:rPr lang="en-US" sz="1200" b="0" i="0" u="none" strike="noStrike" kern="1200" dirty="0" err="1">
                <a:solidFill>
                  <a:schemeClr val="tx1"/>
                </a:solidFill>
                <a:effectLst/>
                <a:latin typeface="+mn-lt"/>
                <a:ea typeface="+mn-ea"/>
                <a:cs typeface="+mn-cs"/>
                <a:hlinkClick r:id="rId3"/>
              </a:rPr>
              <a:t>Nutr</a:t>
            </a:r>
            <a:r>
              <a:rPr lang="en-US" sz="1200" b="0" i="0" u="none" strike="noStrike" kern="1200" dirty="0">
                <a:solidFill>
                  <a:schemeClr val="tx1"/>
                </a:solidFill>
                <a:effectLst/>
                <a:latin typeface="+mn-lt"/>
                <a:ea typeface="+mn-ea"/>
                <a:cs typeface="+mn-cs"/>
              </a:rPr>
              <a:t>. 2010 Mar; 91(3): 502–509. Published online 2010 Jan 20.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10.3945/ajcn.2008.26285</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PMCID: PMC2824150 PMID: </a:t>
            </a:r>
            <a:r>
              <a:rPr lang="en-US" sz="1200" b="0" i="0" u="none" strike="noStrike" kern="1200" dirty="0">
                <a:solidFill>
                  <a:schemeClr val="tx1"/>
                </a:solidFill>
                <a:effectLst/>
                <a:latin typeface="+mn-lt"/>
                <a:ea typeface="+mn-ea"/>
                <a:cs typeface="+mn-cs"/>
                <a:hlinkClick r:id="rId5"/>
              </a:rPr>
              <a:t>20089734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Saturated fat, carbohydrate, and cardiovascular disease</a:t>
            </a:r>
            <a:r>
              <a:rPr lang="en-US" sz="1200" b="0" i="0" u="none" strike="noStrike" kern="1200" baseline="30000" dirty="0">
                <a:solidFill>
                  <a:schemeClr val="tx1"/>
                </a:solidFill>
                <a:effectLst/>
                <a:latin typeface="+mn-lt"/>
                <a:ea typeface="+mn-ea"/>
                <a:cs typeface="+mn-cs"/>
              </a:rPr>
              <a:t>1,2,3,4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Patty W Siri-</a:t>
            </a:r>
            <a:r>
              <a:rPr lang="en-US" sz="1200" b="0" i="0" u="none" strike="noStrike" kern="1200" dirty="0" err="1">
                <a:solidFill>
                  <a:schemeClr val="tx1"/>
                </a:solidFill>
                <a:effectLst/>
                <a:latin typeface="+mn-lt"/>
                <a:ea typeface="+mn-ea"/>
                <a:cs typeface="+mn-cs"/>
                <a:hlinkClick r:id="rId6"/>
              </a:rPr>
              <a:t>Tarino</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Qi Sun</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Frank B Hu</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9"/>
              </a:rPr>
              <a:t>Ronald M Krauss</a:t>
            </a:r>
            <a:endParaRPr lang="en-US" sz="1200" b="0" i="0" u="none" strike="noStrike" kern="1200" dirty="0">
              <a:solidFill>
                <a:schemeClr val="tx1"/>
              </a:solidFill>
              <a:effectLst/>
              <a:latin typeface="+mn-lt"/>
              <a:ea typeface="+mn-ea"/>
              <a:cs typeface="+mn-cs"/>
            </a:endParaRPr>
          </a:p>
          <a:p>
            <a:r>
              <a:rPr lang="en-US" dirty="0"/>
              <a:t>https://www.ncbi.nlm.nih.gov/pmc/articles/PMC2824150/</a:t>
            </a:r>
          </a:p>
        </p:txBody>
      </p:sp>
      <p:sp>
        <p:nvSpPr>
          <p:cNvPr id="4" name="Slide Number Placeholder 3"/>
          <p:cNvSpPr>
            <a:spLocks noGrp="1"/>
          </p:cNvSpPr>
          <p:nvPr>
            <p:ph type="sldNum" sz="quarter" idx="5"/>
          </p:nvPr>
        </p:nvSpPr>
        <p:spPr/>
        <p:txBody>
          <a:bodyPr/>
          <a:lstStyle/>
          <a:p>
            <a:fld id="{35532161-D2BA-3746-AB27-7CE6BE5D4D9A}" type="slidenum">
              <a:rPr lang="en-US" smtClean="0"/>
              <a:t>21</a:t>
            </a:fld>
            <a:endParaRPr lang="en-US"/>
          </a:p>
        </p:txBody>
      </p:sp>
    </p:spTree>
    <p:extLst>
      <p:ext uri="{BB962C8B-B14F-4D97-AF65-F5344CB8AC3E}">
        <p14:creationId xmlns:p14="http://schemas.microsoft.com/office/powerpoint/2010/main" val="275026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meat, saturated fat is a problem for certain genes when eaten regularly</a:t>
            </a:r>
          </a:p>
        </p:txBody>
      </p:sp>
      <p:sp>
        <p:nvSpPr>
          <p:cNvPr id="4" name="Slide Number Placeholder 3"/>
          <p:cNvSpPr>
            <a:spLocks noGrp="1"/>
          </p:cNvSpPr>
          <p:nvPr>
            <p:ph type="sldNum" sz="quarter" idx="5"/>
          </p:nvPr>
        </p:nvSpPr>
        <p:spPr/>
        <p:txBody>
          <a:bodyPr/>
          <a:lstStyle/>
          <a:p>
            <a:fld id="{35532161-D2BA-3746-AB27-7CE6BE5D4D9A}" type="slidenum">
              <a:rPr lang="en-US" smtClean="0"/>
              <a:t>24</a:t>
            </a:fld>
            <a:endParaRPr lang="en-US"/>
          </a:p>
        </p:txBody>
      </p:sp>
    </p:spTree>
    <p:extLst>
      <p:ext uri="{BB962C8B-B14F-4D97-AF65-F5344CB8AC3E}">
        <p14:creationId xmlns:p14="http://schemas.microsoft.com/office/powerpoint/2010/main" val="293659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healthy HRV is created by a balanced nerve system – there is a proper balance between the SNS and the PNS. </a:t>
            </a:r>
          </a:p>
          <a:p>
            <a:endParaRPr lang="en-US" dirty="0"/>
          </a:p>
          <a:p>
            <a:r>
              <a:rPr lang="en-US" dirty="0"/>
              <a:t>Dr. J. Zhang, MD, PhD. measured the effect of chiropractic care on the autonomic nervous systems measured by way of Heart Rate Variability (HRV).  After one year of chiropractic care he found that there was improved neurological balance through an increase in parasympathetic stimulation; which is associated with a slower heart rate and less anxiety and worry.  This reduced heart rate can potentially reduce heart attack and other cardiovascular diseases by increasing cardiac reserve and nutrient supply to cardiac muscles.</a:t>
            </a:r>
          </a:p>
          <a:p>
            <a:r>
              <a:rPr lang="en-US" dirty="0"/>
              <a:t> </a:t>
            </a:r>
          </a:p>
          <a:p>
            <a:r>
              <a:rPr lang="en-US" dirty="0"/>
              <a:t>Zhang J, Dean D, </a:t>
            </a:r>
            <a:r>
              <a:rPr lang="en-US" dirty="0" err="1"/>
              <a:t>Nosco</a:t>
            </a:r>
            <a:r>
              <a:rPr lang="en-US" dirty="0"/>
              <a:t> D: Effect of Chiropractic Care on Heart Rate Variability and Pain in a Multisite Clinical Study.  Journal of Chiropractic Education, Vol. 19, No. 1, 2005.</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28</a:t>
            </a:fld>
            <a:endParaRPr lang="en-US"/>
          </a:p>
        </p:txBody>
      </p:sp>
    </p:spTree>
    <p:extLst>
      <p:ext uri="{BB962C8B-B14F-4D97-AF65-F5344CB8AC3E}">
        <p14:creationId xmlns:p14="http://schemas.microsoft.com/office/powerpoint/2010/main" val="3310767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Low levels of magnesium</a:t>
            </a:r>
            <a:r>
              <a:rPr lang="en-US" dirty="0"/>
              <a:t> are a culprit in the development of inflammation and may play a role in hardening of your arteries as they inhibit the deposit of lipids on your arterials walls and plaque formation.</a:t>
            </a:r>
            <a:r>
              <a:rPr lang="en-US" baseline="30000" dirty="0"/>
              <a:t> </a:t>
            </a:r>
            <a:endParaRPr lang="en-US" dirty="0"/>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30</a:t>
            </a:fld>
            <a:endParaRPr lang="en-US"/>
          </a:p>
        </p:txBody>
      </p:sp>
    </p:spTree>
    <p:extLst>
      <p:ext uri="{BB962C8B-B14F-4D97-AF65-F5344CB8AC3E}">
        <p14:creationId xmlns:p14="http://schemas.microsoft.com/office/powerpoint/2010/main" val="345866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72CFA8C-C1EF-6344-B7FB-EB9E7E677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435738C-E301-1949-BBB8-BEA0A8E7C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Tendency is to think that Heart Disease is a disease that adults/older people need to watch out for.</a:t>
            </a:r>
          </a:p>
        </p:txBody>
      </p:sp>
      <p:sp>
        <p:nvSpPr>
          <p:cNvPr id="34820" name="Slide Number Placeholder 3">
            <a:extLst>
              <a:ext uri="{FF2B5EF4-FFF2-40B4-BE49-F238E27FC236}">
                <a16:creationId xmlns:a16="http://schemas.microsoft.com/office/drawing/2014/main" id="{7B7EE036-C730-E34E-991B-0B119E8CFD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2928436-791A-8D42-9967-BDE16F7FAC0C}" type="slidenum">
              <a:rPr lang="en-US" altLang="en-US"/>
              <a:pPr/>
              <a:t>3</a:t>
            </a:fld>
            <a:endParaRPr lang="en-US" altLang="en-US"/>
          </a:p>
        </p:txBody>
      </p:sp>
    </p:spTree>
    <p:extLst>
      <p:ext uri="{BB962C8B-B14F-4D97-AF65-F5344CB8AC3E}">
        <p14:creationId xmlns:p14="http://schemas.microsoft.com/office/powerpoint/2010/main" val="305283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study evaluated five lifestyle factors: smoking, weight, exercise, diet, and alcohol consumption. More than 2,000 people were recruited for this study. The results showed that healthy lifestyle choices such as not smoking, exercising regularly, and not consuming alcohol excessively dramatically lowered the risk of developing heart disease. </a:t>
            </a:r>
          </a:p>
          <a:p>
            <a:r>
              <a:rPr lang="en-US" dirty="0"/>
              <a:t> </a:t>
            </a:r>
          </a:p>
          <a:p>
            <a:r>
              <a:rPr lang="en-US" dirty="0"/>
              <a:t>A really important aspect to understand was the more of these lifestyle essentials you addressed, the lower the chance of disease. The risk only decreased by 6 percent for participants who changed just one lifestyle factor such as nutrition, but it decreased by 60 percent (10 times more) for those who made changes to all five lifestyle factors!</a:t>
            </a:r>
            <a:r>
              <a:rPr lang="en-US" baseline="30000" dirty="0"/>
              <a:t> </a:t>
            </a:r>
            <a:endParaRPr lang="en-US" dirty="0"/>
          </a:p>
          <a:p>
            <a:r>
              <a:rPr lang="en-US" dirty="0"/>
              <a:t> </a:t>
            </a:r>
          </a:p>
          <a:p>
            <a:r>
              <a:rPr lang="en-US" dirty="0"/>
              <a:t>“Health behaviors can trump a lot of your genetics,” said Donald Lloyd-Jones, M.D., chair and professor of preventive medicine at Northwestern University Feinberg School of Medicine and a staff cardiologist at Northwestern Memorial Hospital.“ This research shows people have control over their heart health. The earlier they start making healthy choices, the more likely they are to maintain a low-risk profile for heart disease.”</a:t>
            </a:r>
          </a:p>
          <a:p>
            <a:r>
              <a:rPr lang="en-US" dirty="0"/>
              <a:t>Do not miss our heart disease workshop on….  We will cover the lifestyle factors that are most deadly to your heart and the steps to better living that enjoyably give you a 10x greater chance at long life and good health.</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4</a:t>
            </a:fld>
            <a:endParaRPr lang="en-US"/>
          </a:p>
        </p:txBody>
      </p:sp>
    </p:spTree>
    <p:extLst>
      <p:ext uri="{BB962C8B-B14F-4D97-AF65-F5344CB8AC3E}">
        <p14:creationId xmlns:p14="http://schemas.microsoft.com/office/powerpoint/2010/main" val="99659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keep in mind that </a:t>
            </a:r>
            <a:r>
              <a:rPr lang="en-US" sz="1200" kern="1200" dirty="0" err="1">
                <a:solidFill>
                  <a:schemeClr val="tx1"/>
                </a:solidFill>
                <a:effectLst/>
                <a:latin typeface="+mn-lt"/>
                <a:ea typeface="+mn-ea"/>
                <a:cs typeface="+mn-cs"/>
              </a:rPr>
              <a:t>hsCRP</a:t>
            </a:r>
            <a:r>
              <a:rPr lang="en-US" sz="1200" kern="1200" dirty="0">
                <a:solidFill>
                  <a:schemeClr val="tx1"/>
                </a:solidFill>
                <a:effectLst/>
                <a:latin typeface="+mn-lt"/>
                <a:ea typeface="+mn-ea"/>
                <a:cs typeface="+mn-cs"/>
              </a:rPr>
              <a:t> is a non-specific test, as inflammation in areas of the body other than the heart and vascular system may cause an elevated result.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as indicated in the book by Doctors Jonny Bowden and Stephen Sinatra, </a:t>
            </a:r>
            <a:r>
              <a:rPr lang="en-US" i="1" dirty="0"/>
              <a:t>The Great Cholesterol Myth</a:t>
            </a:r>
            <a:r>
              <a:rPr lang="en-US" dirty="0"/>
              <a:t>. As these doctors point out in their book and Harvard Medical School observed on its website, only half the people who have heart attacks have high LDL cholesterol.</a:t>
            </a:r>
            <a:r>
              <a:rPr lang="en-US" baseline="30000" dirty="0"/>
              <a:t>4 </a:t>
            </a:r>
            <a:r>
              <a:rPr lang="en-US" dirty="0"/>
              <a:t> High levels of </a:t>
            </a:r>
            <a:r>
              <a:rPr lang="en-US" dirty="0" err="1"/>
              <a:t>hsCRP</a:t>
            </a:r>
            <a:r>
              <a:rPr lang="en-US" dirty="0"/>
              <a:t> are associated with an increased risk of heart disease,</a:t>
            </a:r>
            <a:r>
              <a:rPr lang="en-US" baseline="30000" dirty="0"/>
              <a:t>5</a:t>
            </a:r>
            <a:r>
              <a:rPr lang="en-US" dirty="0"/>
              <a:t> supporting the damaging role of inflammation in cardiac health. A </a:t>
            </a:r>
            <a:r>
              <a:rPr lang="en-US" dirty="0" err="1"/>
              <a:t>hsCRP</a:t>
            </a:r>
            <a:r>
              <a:rPr lang="en-US" dirty="0"/>
              <a:t> test can also determine if a patient who has already had a heart attack is likely to have another.</a:t>
            </a:r>
            <a:r>
              <a:rPr lang="en-US" baseline="30000" dirty="0"/>
              <a:t>6</a:t>
            </a:r>
            <a:r>
              <a:rPr lang="en-US" dirty="0"/>
              <a:t> People who have had a heart attack whose </a:t>
            </a:r>
            <a:r>
              <a:rPr lang="en-US" dirty="0" err="1"/>
              <a:t>hsCRP</a:t>
            </a:r>
            <a:r>
              <a:rPr lang="en-US" dirty="0"/>
              <a:t> level is high are more likely to have another heart attack compared with people whose </a:t>
            </a:r>
            <a:r>
              <a:rPr lang="en-US" dirty="0" err="1"/>
              <a:t>hsCRP</a:t>
            </a:r>
            <a:r>
              <a:rPr lang="en-US" dirty="0"/>
              <a:t> level is normal.</a:t>
            </a:r>
            <a:r>
              <a:rPr lang="en-US" baseline="30000" dirty="0"/>
              <a:t>6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7</a:t>
            </a:fld>
            <a:endParaRPr lang="en-US"/>
          </a:p>
        </p:txBody>
      </p:sp>
    </p:spTree>
    <p:extLst>
      <p:ext uri="{BB962C8B-B14F-4D97-AF65-F5344CB8AC3E}">
        <p14:creationId xmlns:p14="http://schemas.microsoft.com/office/powerpoint/2010/main" val="240388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analysis of NHANES III 1988 - 1994 found that low vitamin D levels correlated with cardiovascular disease (CVD).</a:t>
            </a:r>
            <a:r>
              <a:rPr lang="en-US" baseline="30000" dirty="0"/>
              <a:t>10</a:t>
            </a:r>
            <a:r>
              <a:rPr lang="en-US" dirty="0"/>
              <a:t> The Health Professionals Follow-Up Study, a prospective nested case-control study of 18,225 US men followed between 1993 and 1999, established a relationship between low vitamin D and an elevated risk of myocardial infarction (heart attack) compared with men who have sufficient 25-hydroxyvitamin D [25(OH)D].</a:t>
            </a:r>
            <a:r>
              <a:rPr lang="en-US" baseline="30000" dirty="0"/>
              <a:t>11</a:t>
            </a:r>
            <a:endParaRPr lang="en-US" dirty="0"/>
          </a:p>
          <a:p>
            <a:r>
              <a:rPr lang="en-US" dirty="0"/>
              <a:t> </a:t>
            </a:r>
          </a:p>
          <a:p>
            <a:r>
              <a:rPr lang="en-US" dirty="0"/>
              <a:t>In the blood, measurements can be taken for 25-hydroxyvitamin D or 1,25-dihydroxyvitamin D. 25-hydroxyvitamin D is the primary form in the blood. It is an inactive precursor to 1,25-dihydroxyvitamin D, the active form. 25-hydroxyvitamin D has a long half-life and higher levels in the blood, so vitamin D testing usually measures this form of vitamin D.</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8</a:t>
            </a:fld>
            <a:endParaRPr lang="en-US"/>
          </a:p>
        </p:txBody>
      </p:sp>
    </p:spTree>
    <p:extLst>
      <p:ext uri="{BB962C8B-B14F-4D97-AF65-F5344CB8AC3E}">
        <p14:creationId xmlns:p14="http://schemas.microsoft.com/office/powerpoint/2010/main" val="352479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cortisol also is linked to elevated CRP.</a:t>
            </a:r>
            <a:r>
              <a:rPr lang="en-US" baseline="30000" dirty="0"/>
              <a:t>16</a:t>
            </a:r>
            <a:r>
              <a:rPr lang="en-US" dirty="0"/>
              <a:t> Psychological stress is a contributor to high cortisol levels, and stress is an independent risk factor for heart disease.</a:t>
            </a:r>
            <a:r>
              <a:rPr lang="en-US" baseline="30000" dirty="0"/>
              <a:t>17,18 </a:t>
            </a:r>
            <a:r>
              <a:rPr lang="en-US" dirty="0"/>
              <a:t>Additionally, stress leads to impaired sleep, which in turn is a heart disease risk factor. </a:t>
            </a:r>
          </a:p>
          <a:p>
            <a:r>
              <a:rPr lang="en-US" dirty="0"/>
              <a:t>Therefore,  low concentrations of cortisol impair the body’s ability to quench inflammation.</a:t>
            </a:r>
            <a:r>
              <a:rPr lang="en-US" baseline="30000" dirty="0"/>
              <a:t> </a:t>
            </a:r>
            <a:r>
              <a:rPr lang="en-US" dirty="0"/>
              <a:t>Salivary cortisol measurement is considered superior to serum cortisol in evaluating adrenal function and is a non-invasive procedure.</a:t>
            </a:r>
            <a:r>
              <a:rPr lang="en-US" baseline="30000" dirty="0"/>
              <a:t>19 </a:t>
            </a:r>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9</a:t>
            </a:fld>
            <a:endParaRPr lang="en-US"/>
          </a:p>
        </p:txBody>
      </p:sp>
    </p:spTree>
    <p:extLst>
      <p:ext uri="{BB962C8B-B14F-4D97-AF65-F5344CB8AC3E}">
        <p14:creationId xmlns:p14="http://schemas.microsoft.com/office/powerpoint/2010/main" val="146960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standard testing among conventional physicians to monitor a patient’s risk of heart disease. However, among integrative and naturopathic doctors, whether high cholesterol is indeed a cardiac risk factor is a controversial topic. As noted earlier, even Harvard Medical School points out that only half the people who have heart attacks have high low-density lipoprotein (LDL) cholesterol, which is considered the harmful form of cholesterol. However, in mapping out a patient’s overall cardiovascular health, a lipid panel can add to your knowledge base. From a conventional perspective, cholesterol is a risk factor for heart disease because excessive amounts of it can lead to fatty deposits on blood vessel walls. This obstructs blood flow through the arteries, which can lead to a heart attack. Cholesterol deposits on the vessels can also detach and lead to a blood clot that causes a heart attack or stroke.</a:t>
            </a:r>
            <a:r>
              <a:rPr lang="en-US" baseline="30000" dirty="0"/>
              <a:t>12</a:t>
            </a:r>
            <a:r>
              <a:rPr lang="en-US" dirty="0"/>
              <a:t> </a:t>
            </a:r>
          </a:p>
          <a:p>
            <a:r>
              <a:rPr lang="en-US" dirty="0"/>
              <a:t> </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10</a:t>
            </a:fld>
            <a:endParaRPr lang="en-US"/>
          </a:p>
        </p:txBody>
      </p:sp>
    </p:spTree>
    <p:extLst>
      <p:ext uri="{BB962C8B-B14F-4D97-AF65-F5344CB8AC3E}">
        <p14:creationId xmlns:p14="http://schemas.microsoft.com/office/powerpoint/2010/main" val="59643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LDL, biggest concern is particle count and particle size (small is bad, large is good)</a:t>
            </a:r>
          </a:p>
        </p:txBody>
      </p:sp>
      <p:sp>
        <p:nvSpPr>
          <p:cNvPr id="4" name="Slide Number Placeholder 3"/>
          <p:cNvSpPr>
            <a:spLocks noGrp="1"/>
          </p:cNvSpPr>
          <p:nvPr>
            <p:ph type="sldNum" sz="quarter" idx="5"/>
          </p:nvPr>
        </p:nvSpPr>
        <p:spPr/>
        <p:txBody>
          <a:bodyPr/>
          <a:lstStyle/>
          <a:p>
            <a:fld id="{35532161-D2BA-3746-AB27-7CE6BE5D4D9A}" type="slidenum">
              <a:rPr lang="en-US" smtClean="0"/>
              <a:t>13</a:t>
            </a:fld>
            <a:endParaRPr lang="en-US"/>
          </a:p>
        </p:txBody>
      </p:sp>
    </p:spTree>
    <p:extLst>
      <p:ext uri="{BB962C8B-B14F-4D97-AF65-F5344CB8AC3E}">
        <p14:creationId xmlns:p14="http://schemas.microsoft.com/office/powerpoint/2010/main" val="324490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 typeface="Arial" panose="020B0604020202020204" pitchFamily="34" charset="0"/>
              <a:buNone/>
            </a:pPr>
            <a:r>
              <a:rPr lang="en-US" altLang="en-US" sz="1200" b="1" dirty="0">
                <a:latin typeface="Cambria" panose="02040503050406030204" pitchFamily="18" charset="0"/>
                <a:cs typeface="Arial" panose="020B0604020202020204" pitchFamily="34" charset="0"/>
              </a:rPr>
              <a:t>PROBLEM 1</a:t>
            </a:r>
            <a:r>
              <a:rPr lang="en-US" altLang="en-US" sz="1200" dirty="0">
                <a:latin typeface="Cambria" panose="02040503050406030204" pitchFamily="18" charset="0"/>
                <a:cs typeface="Arial" panose="020B0604020202020204" pitchFamily="34" charset="0"/>
              </a:rPr>
              <a:t>: </a:t>
            </a:r>
            <a:r>
              <a:rPr lang="en-US" altLang="en-US" sz="1200" b="1" dirty="0">
                <a:latin typeface="Cambria" panose="02040503050406030204" pitchFamily="18" charset="0"/>
                <a:cs typeface="Arial" panose="020B0604020202020204" pitchFamily="34" charset="0"/>
              </a:rPr>
              <a:t>Your brain and nerve tissue is made of 60% cholesterol! </a:t>
            </a:r>
          </a:p>
          <a:p>
            <a:pPr eaLnBrk="1" hangingPunct="1">
              <a:spcBef>
                <a:spcPct val="50000"/>
              </a:spcBef>
              <a:buFont typeface="Arial" panose="020B0604020202020204" pitchFamily="34" charset="0"/>
              <a:buNone/>
            </a:pPr>
            <a:r>
              <a:rPr lang="en-US" altLang="en-US" sz="1200" b="1" dirty="0">
                <a:latin typeface="Cambria" panose="02040503050406030204" pitchFamily="18" charset="0"/>
                <a:cs typeface="Arial" panose="020B0604020202020204" pitchFamily="34" charset="0"/>
              </a:rPr>
              <a:t>PROBLEM 2: CoQ10, </a:t>
            </a:r>
            <a:r>
              <a:rPr lang="en-US" altLang="en-US" sz="1200" dirty="0">
                <a:latin typeface="Cambria" panose="02040503050406030204" pitchFamily="18" charset="0"/>
                <a:cs typeface="Arial" panose="020B0604020202020204" pitchFamily="34" charset="0"/>
              </a:rPr>
              <a:t>an antioxidant needed to transfer energy from food to our cells, is inhibited when taking statin drugs.  DEFICIENCY CAN CAUSE HEART ATTACK OR STROKE.</a:t>
            </a:r>
          </a:p>
          <a:p>
            <a:endParaRPr lang="en-US" dirty="0"/>
          </a:p>
        </p:txBody>
      </p:sp>
      <p:sp>
        <p:nvSpPr>
          <p:cNvPr id="4" name="Slide Number Placeholder 3"/>
          <p:cNvSpPr>
            <a:spLocks noGrp="1"/>
          </p:cNvSpPr>
          <p:nvPr>
            <p:ph type="sldNum" sz="quarter" idx="5"/>
          </p:nvPr>
        </p:nvSpPr>
        <p:spPr/>
        <p:txBody>
          <a:bodyPr/>
          <a:lstStyle/>
          <a:p>
            <a:fld id="{3DF54664-8149-7049-B94C-EB40D1621367}" type="slidenum">
              <a:rPr lang="en-US" smtClean="0"/>
              <a:t>14</a:t>
            </a:fld>
            <a:endParaRPr lang="en-US"/>
          </a:p>
        </p:txBody>
      </p:sp>
    </p:spTree>
    <p:extLst>
      <p:ext uri="{BB962C8B-B14F-4D97-AF65-F5344CB8AC3E}">
        <p14:creationId xmlns:p14="http://schemas.microsoft.com/office/powerpoint/2010/main" val="198857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A59A-8AE5-4515-B7BC-96BB0D4C1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F6EEAE-4D88-419F-8E15-A2CA68118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6EF398-C19B-4116-A285-85E6C89AB4EB}"/>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5" name="Footer Placeholder 4">
            <a:extLst>
              <a:ext uri="{FF2B5EF4-FFF2-40B4-BE49-F238E27FC236}">
                <a16:creationId xmlns:a16="http://schemas.microsoft.com/office/drawing/2014/main" id="{B2652B10-36AB-4F4D-B47B-6F8336F4EC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4D2B31-F8C8-43B9-AAB7-0E035DEAC6AF}"/>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255908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D3F0-2F11-4D0D-B6F0-7B9B08685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B0045A-598D-4BCF-A7FC-3FA0A0C49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E6367-6B0E-43E1-9317-B83DB98C4770}"/>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5" name="Footer Placeholder 4">
            <a:extLst>
              <a:ext uri="{FF2B5EF4-FFF2-40B4-BE49-F238E27FC236}">
                <a16:creationId xmlns:a16="http://schemas.microsoft.com/office/drawing/2014/main" id="{8388F038-2DCD-415D-8FBE-56EC00C267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69B6A6-A347-43A0-8317-A80AA5D185C8}"/>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86104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33296-0CA0-4FBD-8D9A-9A7D4F8450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60E74-5710-4A2E-8BFF-A6A3582A8F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5AC32-E766-43B7-A0FD-AFAA3D3097DA}"/>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5" name="Footer Placeholder 4">
            <a:extLst>
              <a:ext uri="{FF2B5EF4-FFF2-40B4-BE49-F238E27FC236}">
                <a16:creationId xmlns:a16="http://schemas.microsoft.com/office/drawing/2014/main" id="{186A73A5-32CB-41DE-A9B9-80D435AE2B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0F8DB9-8956-476D-94F0-A749CD2F6216}"/>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121118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Content Placeholder 2"/>
          <p:cNvSpPr>
            <a:spLocks noGrp="1"/>
          </p:cNvSpPr>
          <p:nvPr>
            <p:ph idx="10"/>
          </p:nvPr>
        </p:nvSpPr>
        <p:spPr>
          <a:xfrm>
            <a:off x="772800" y="1425602"/>
            <a:ext cx="10972800" cy="4414623"/>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049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6FB2F-2FEF-414A-97DE-8B6E92BF7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E0095-39B6-42F2-ADC6-ACA830AA3B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AEDD8-F774-4434-A716-F9CED63B6F9F}"/>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5" name="Footer Placeholder 4">
            <a:extLst>
              <a:ext uri="{FF2B5EF4-FFF2-40B4-BE49-F238E27FC236}">
                <a16:creationId xmlns:a16="http://schemas.microsoft.com/office/drawing/2014/main" id="{690108B3-8C8A-4A24-B258-19F2CD10A9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C475F1-C9A8-40D8-B289-9B82C23E843C}"/>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9078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2E83-552C-4D07-84D6-E21704E6BB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FC1F24-21FC-4736-9984-E62A849F2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634A3D-AD80-4AC2-A100-E6F31F0C1815}"/>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5" name="Footer Placeholder 4">
            <a:extLst>
              <a:ext uri="{FF2B5EF4-FFF2-40B4-BE49-F238E27FC236}">
                <a16:creationId xmlns:a16="http://schemas.microsoft.com/office/drawing/2014/main" id="{D268E72C-F586-486E-92EC-EB6DA07794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78510E-8501-4500-BFC8-02E3D0B28BB7}"/>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266408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18FF-7AEC-4C3F-96BD-4E8E7200A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10ED2B-57A3-4DC5-8124-7DCB4F145E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732DF5-5B73-4A33-B0DE-CB37524F66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D87036-693F-4CFE-A575-A9A6E4AA5C57}"/>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6" name="Footer Placeholder 5">
            <a:extLst>
              <a:ext uri="{FF2B5EF4-FFF2-40B4-BE49-F238E27FC236}">
                <a16:creationId xmlns:a16="http://schemas.microsoft.com/office/drawing/2014/main" id="{4E78011E-1F44-4ED0-9E67-E735D1A5C0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3005D0-DB57-40F5-80D1-361092EEF844}"/>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4564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19FE-C430-49DD-B800-8467D1A521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70FD4-EAAB-4292-9390-68D2EF373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72CD32-F9CA-4686-A81D-E1BE3C3E5E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1CB49-CB2C-45F3-810D-63EEC3B7A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D312B-327B-47C0-91E7-0ECE27B05C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C0C51-7B05-462A-9729-5B7B78410035}"/>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8" name="Footer Placeholder 7">
            <a:extLst>
              <a:ext uri="{FF2B5EF4-FFF2-40B4-BE49-F238E27FC236}">
                <a16:creationId xmlns:a16="http://schemas.microsoft.com/office/drawing/2014/main" id="{2D76BC0A-DD9E-4FDD-9F32-6B512221501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8346496-288C-4A26-AB2A-E179F465ADB8}"/>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349959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AEA0-32C8-4A38-9147-6EBC9DBCEF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33E0DD-9CF0-4668-9C09-1B21B7DFC11B}"/>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4" name="Footer Placeholder 3">
            <a:extLst>
              <a:ext uri="{FF2B5EF4-FFF2-40B4-BE49-F238E27FC236}">
                <a16:creationId xmlns:a16="http://schemas.microsoft.com/office/drawing/2014/main" id="{B71D957D-C6BF-43F5-8DCC-3DC0804607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A57A264-AFDC-466B-925F-03C722D3175D}"/>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130167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72369-F2EF-46E2-8FBE-1B23366B1376}"/>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3" name="Footer Placeholder 2">
            <a:extLst>
              <a:ext uri="{FF2B5EF4-FFF2-40B4-BE49-F238E27FC236}">
                <a16:creationId xmlns:a16="http://schemas.microsoft.com/office/drawing/2014/main" id="{979B9CFF-EA27-466E-A291-EE65042560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5FF1B34-388D-4528-AAE8-22DFE0127AE9}"/>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10477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3049-7855-41B8-B14E-7CBF7867F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CE070-C27A-44E0-AF13-052B662E8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35D0A-E619-4A41-BE75-1E9E2D237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70404-D217-4CD2-B512-C0C27EA789D6}"/>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6" name="Footer Placeholder 5">
            <a:extLst>
              <a:ext uri="{FF2B5EF4-FFF2-40B4-BE49-F238E27FC236}">
                <a16:creationId xmlns:a16="http://schemas.microsoft.com/office/drawing/2014/main" id="{EF78094A-2348-42D8-AD9C-862577E9EE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90ED98-7E7D-411F-BA4B-090A20C94AAB}"/>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239835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316F-86C9-4533-839A-9A30764F6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FE6C4C-C882-45FF-9600-3850FC617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ABFE49-0099-4BA0-9AED-05B0E254D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D2B5C-A915-4F69-86B0-84B7A4BFF0E9}"/>
              </a:ext>
            </a:extLst>
          </p:cNvPr>
          <p:cNvSpPr>
            <a:spLocks noGrp="1"/>
          </p:cNvSpPr>
          <p:nvPr>
            <p:ph type="dt" sz="half" idx="10"/>
          </p:nvPr>
        </p:nvSpPr>
        <p:spPr/>
        <p:txBody>
          <a:bodyPr/>
          <a:lstStyle/>
          <a:p>
            <a:fld id="{2BA3E113-FCB6-4249-8B50-11307F208361}" type="datetimeFigureOut">
              <a:rPr lang="en-US" smtClean="0"/>
              <a:t>1/13/2021</a:t>
            </a:fld>
            <a:endParaRPr lang="en-US" dirty="0"/>
          </a:p>
        </p:txBody>
      </p:sp>
      <p:sp>
        <p:nvSpPr>
          <p:cNvPr id="6" name="Footer Placeholder 5">
            <a:extLst>
              <a:ext uri="{FF2B5EF4-FFF2-40B4-BE49-F238E27FC236}">
                <a16:creationId xmlns:a16="http://schemas.microsoft.com/office/drawing/2014/main" id="{9B86D25A-E6AA-43AF-AE6D-B9C793E2BB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648497-97F7-48CB-B92E-6B743716CE51}"/>
              </a:ext>
            </a:extLst>
          </p:cNvPr>
          <p:cNvSpPr>
            <a:spLocks noGrp="1"/>
          </p:cNvSpPr>
          <p:nvPr>
            <p:ph type="sldNum" sz="quarter" idx="12"/>
          </p:nvPr>
        </p:nvSpPr>
        <p:spPr/>
        <p:txBody>
          <a:bodyPr/>
          <a:lstStyle/>
          <a:p>
            <a:fld id="{099D4C99-725D-4B64-969D-A168026B3D6E}" type="slidenum">
              <a:rPr lang="en-US" smtClean="0"/>
              <a:t>‹#›</a:t>
            </a:fld>
            <a:endParaRPr lang="en-US" dirty="0"/>
          </a:p>
        </p:txBody>
      </p:sp>
    </p:spTree>
    <p:extLst>
      <p:ext uri="{BB962C8B-B14F-4D97-AF65-F5344CB8AC3E}">
        <p14:creationId xmlns:p14="http://schemas.microsoft.com/office/powerpoint/2010/main" val="218452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E1F0C-8221-48E0-AAD2-0685CA1DE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657A7-8ECE-43BE-B7A8-D3F6D05E3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41D18-C5DE-4181-911A-4F65FFF77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3E113-FCB6-4249-8B50-11307F208361}" type="datetimeFigureOut">
              <a:rPr lang="en-US" smtClean="0"/>
              <a:t>1/13/2021</a:t>
            </a:fld>
            <a:endParaRPr lang="en-US" dirty="0"/>
          </a:p>
        </p:txBody>
      </p:sp>
      <p:sp>
        <p:nvSpPr>
          <p:cNvPr id="5" name="Footer Placeholder 4">
            <a:extLst>
              <a:ext uri="{FF2B5EF4-FFF2-40B4-BE49-F238E27FC236}">
                <a16:creationId xmlns:a16="http://schemas.microsoft.com/office/drawing/2014/main" id="{5AE149D5-BA1F-4175-B5C9-A520A8662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89F736-A93D-4381-B6ED-A23FF0A8D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D4C99-725D-4B64-969D-A168026B3D6E}" type="slidenum">
              <a:rPr lang="en-US" smtClean="0"/>
              <a:t>‹#›</a:t>
            </a:fld>
            <a:endParaRPr lang="en-US" dirty="0"/>
          </a:p>
        </p:txBody>
      </p:sp>
    </p:spTree>
    <p:extLst>
      <p:ext uri="{BB962C8B-B14F-4D97-AF65-F5344CB8AC3E}">
        <p14:creationId xmlns:p14="http://schemas.microsoft.com/office/powerpoint/2010/main" val="3832958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395179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CAF1-5349-B844-AF2C-A805E3FEF4D5}"/>
              </a:ext>
            </a:extLst>
          </p:cNvPr>
          <p:cNvSpPr>
            <a:spLocks noGrp="1"/>
          </p:cNvSpPr>
          <p:nvPr>
            <p:ph type="title"/>
          </p:nvPr>
        </p:nvSpPr>
        <p:spPr/>
        <p:txBody>
          <a:bodyPr>
            <a:normAutofit/>
          </a:bodyPr>
          <a:lstStyle/>
          <a:p>
            <a:pPr algn="ctr"/>
            <a:r>
              <a:rPr lang="en-US" b="1" dirty="0">
                <a:latin typeface="Cambria" panose="02040503050406030204" pitchFamily="18" charset="0"/>
              </a:rPr>
              <a:t>HEART HEALTH</a:t>
            </a:r>
          </a:p>
        </p:txBody>
      </p:sp>
      <p:pic>
        <p:nvPicPr>
          <p:cNvPr id="7" name="Content Placeholder 6">
            <a:extLst>
              <a:ext uri="{FF2B5EF4-FFF2-40B4-BE49-F238E27FC236}">
                <a16:creationId xmlns:a16="http://schemas.microsoft.com/office/drawing/2014/main" id="{9C2E2A36-02A6-4CB7-96D0-589CF217063E}"/>
              </a:ext>
            </a:extLst>
          </p:cNvPr>
          <p:cNvPicPr>
            <a:picLocks noGrp="1" noChangeAspect="1"/>
          </p:cNvPicPr>
          <p:nvPr>
            <p:ph idx="1"/>
          </p:nvPr>
        </p:nvPicPr>
        <p:blipFill>
          <a:blip r:embed="rId2"/>
          <a:stretch>
            <a:fillRect/>
          </a:stretch>
        </p:blipFill>
        <p:spPr>
          <a:xfrm>
            <a:off x="2857500" y="2062480"/>
            <a:ext cx="6477000" cy="3901440"/>
          </a:xfrm>
        </p:spPr>
      </p:pic>
    </p:spTree>
    <p:extLst>
      <p:ext uri="{BB962C8B-B14F-4D97-AF65-F5344CB8AC3E}">
        <p14:creationId xmlns:p14="http://schemas.microsoft.com/office/powerpoint/2010/main" val="320367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6F1B-974D-4368-A6FE-FA6A4983CECF}"/>
              </a:ext>
            </a:extLst>
          </p:cNvPr>
          <p:cNvSpPr>
            <a:spLocks noGrp="1"/>
          </p:cNvSpPr>
          <p:nvPr>
            <p:ph type="title"/>
          </p:nvPr>
        </p:nvSpPr>
        <p:spPr/>
        <p:txBody>
          <a:bodyPr/>
          <a:lstStyle/>
          <a:p>
            <a:r>
              <a:rPr lang="en-US" b="1" dirty="0"/>
              <a:t>Cholesterol/triglycerides/LDL/HDL Lipid Panel</a:t>
            </a:r>
            <a:endParaRPr lang="en-US" dirty="0"/>
          </a:p>
        </p:txBody>
      </p:sp>
      <p:sp>
        <p:nvSpPr>
          <p:cNvPr id="3" name="Content Placeholder 2">
            <a:extLst>
              <a:ext uri="{FF2B5EF4-FFF2-40B4-BE49-F238E27FC236}">
                <a16:creationId xmlns:a16="http://schemas.microsoft.com/office/drawing/2014/main" id="{9E6070D9-A5F3-49F6-A6A9-2131AC5AAABB}"/>
              </a:ext>
            </a:extLst>
          </p:cNvPr>
          <p:cNvSpPr>
            <a:spLocks noGrp="1"/>
          </p:cNvSpPr>
          <p:nvPr>
            <p:ph idx="1"/>
          </p:nvPr>
        </p:nvSpPr>
        <p:spPr/>
        <p:txBody>
          <a:bodyPr>
            <a:normAutofit/>
          </a:bodyPr>
          <a:lstStyle/>
          <a:p>
            <a:r>
              <a:rPr lang="en-US" dirty="0"/>
              <a:t>Harvard Medical School: Only ½ half of people who have heart attacks have high LDL cholesterol.  </a:t>
            </a:r>
          </a:p>
          <a:p>
            <a:endParaRPr lang="en-US" dirty="0"/>
          </a:p>
        </p:txBody>
      </p:sp>
      <p:pic>
        <p:nvPicPr>
          <p:cNvPr id="5" name="Picture 4">
            <a:extLst>
              <a:ext uri="{FF2B5EF4-FFF2-40B4-BE49-F238E27FC236}">
                <a16:creationId xmlns:a16="http://schemas.microsoft.com/office/drawing/2014/main" id="{1833CECD-2C8A-4F84-A5F0-DA7F66FF3E89}"/>
              </a:ext>
            </a:extLst>
          </p:cNvPr>
          <p:cNvPicPr>
            <a:picLocks noChangeAspect="1"/>
          </p:cNvPicPr>
          <p:nvPr/>
        </p:nvPicPr>
        <p:blipFill>
          <a:blip r:embed="rId3"/>
          <a:stretch>
            <a:fillRect/>
          </a:stretch>
        </p:blipFill>
        <p:spPr>
          <a:xfrm>
            <a:off x="1816100" y="2610034"/>
            <a:ext cx="8559800" cy="3799644"/>
          </a:xfrm>
          <a:prstGeom prst="rect">
            <a:avLst/>
          </a:prstGeom>
        </p:spPr>
      </p:pic>
    </p:spTree>
    <p:extLst>
      <p:ext uri="{BB962C8B-B14F-4D97-AF65-F5344CB8AC3E}">
        <p14:creationId xmlns:p14="http://schemas.microsoft.com/office/powerpoint/2010/main" val="302145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8F9B-04F4-4738-9330-A76CBDD86EFB}"/>
              </a:ext>
            </a:extLst>
          </p:cNvPr>
          <p:cNvSpPr>
            <a:spLocks noGrp="1"/>
          </p:cNvSpPr>
          <p:nvPr>
            <p:ph type="title"/>
          </p:nvPr>
        </p:nvSpPr>
        <p:spPr>
          <a:xfrm>
            <a:off x="838200" y="1091953"/>
            <a:ext cx="10515600" cy="825624"/>
          </a:xfrm>
        </p:spPr>
        <p:txBody>
          <a:bodyPr>
            <a:normAutofit fontScale="90000"/>
          </a:bodyPr>
          <a:lstStyle/>
          <a:p>
            <a:pPr algn="ctr"/>
            <a:r>
              <a:rPr lang="en-US" dirty="0"/>
              <a:t>Heart reporting; </a:t>
            </a:r>
            <a:r>
              <a:rPr lang="en-US" u="sng" dirty="0"/>
              <a:t>ALGORITHM</a:t>
            </a:r>
            <a:br>
              <a:rPr lang="en-US" dirty="0"/>
            </a:br>
            <a:endParaRPr lang="en-US" dirty="0"/>
          </a:p>
        </p:txBody>
      </p:sp>
      <p:sp>
        <p:nvSpPr>
          <p:cNvPr id="3" name="Content Placeholder 2">
            <a:extLst>
              <a:ext uri="{FF2B5EF4-FFF2-40B4-BE49-F238E27FC236}">
                <a16:creationId xmlns:a16="http://schemas.microsoft.com/office/drawing/2014/main" id="{1165C618-7FDD-4CD8-93BA-3E21DF715126}"/>
              </a:ext>
            </a:extLst>
          </p:cNvPr>
          <p:cNvSpPr>
            <a:spLocks noGrp="1"/>
          </p:cNvSpPr>
          <p:nvPr>
            <p:ph idx="1"/>
          </p:nvPr>
        </p:nvSpPr>
        <p:spPr/>
        <p:txBody>
          <a:bodyPr>
            <a:normAutofit/>
          </a:bodyPr>
          <a:lstStyle/>
          <a:p>
            <a:pPr marL="0" indent="0">
              <a:buNone/>
            </a:pPr>
            <a:r>
              <a:rPr lang="en-US" b="1" dirty="0"/>
              <a:t>Healthy HDL:</a:t>
            </a:r>
            <a:endParaRPr lang="en-US" dirty="0"/>
          </a:p>
          <a:p>
            <a:pPr marL="0" indent="0">
              <a:buNone/>
            </a:pPr>
            <a:r>
              <a:rPr lang="en-US" dirty="0"/>
              <a:t>MEN &gt; 50</a:t>
            </a:r>
          </a:p>
          <a:p>
            <a:pPr marL="0" indent="0">
              <a:buNone/>
            </a:pPr>
            <a:r>
              <a:rPr lang="en-US" dirty="0"/>
              <a:t>WOMEN &gt; 50</a:t>
            </a:r>
          </a:p>
          <a:p>
            <a:pPr marL="0" indent="0">
              <a:buNone/>
            </a:pPr>
            <a:endParaRPr lang="en-US" b="1" dirty="0"/>
          </a:p>
          <a:p>
            <a:pPr marL="0" indent="0">
              <a:buNone/>
            </a:pPr>
            <a:r>
              <a:rPr lang="en-US" b="1" dirty="0"/>
              <a:t>Healthy LDL: </a:t>
            </a:r>
            <a:r>
              <a:rPr lang="en-US" dirty="0"/>
              <a:t>&lt; 3X HDL</a:t>
            </a:r>
          </a:p>
          <a:p>
            <a:pPr marL="0" indent="0">
              <a:buNone/>
            </a:pPr>
            <a:endParaRPr lang="en-US" b="1" dirty="0"/>
          </a:p>
          <a:p>
            <a:pPr marL="0" indent="0">
              <a:buNone/>
            </a:pPr>
            <a:r>
              <a:rPr lang="en-US" b="1" dirty="0"/>
              <a:t>HEALTHY TRIGLYCERIDES:</a:t>
            </a:r>
            <a:r>
              <a:rPr lang="en-US" dirty="0"/>
              <a:t> &lt; 150</a:t>
            </a:r>
          </a:p>
          <a:p>
            <a:pPr marL="0" indent="0">
              <a:buNone/>
            </a:pPr>
            <a:endParaRPr lang="en-US" b="1" dirty="0"/>
          </a:p>
          <a:p>
            <a:endParaRPr lang="en-US" dirty="0"/>
          </a:p>
        </p:txBody>
      </p:sp>
    </p:spTree>
    <p:extLst>
      <p:ext uri="{BB962C8B-B14F-4D97-AF65-F5344CB8AC3E}">
        <p14:creationId xmlns:p14="http://schemas.microsoft.com/office/powerpoint/2010/main" val="194547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0DAE-38E2-486B-9257-3410A2DDD8C7}"/>
              </a:ext>
            </a:extLst>
          </p:cNvPr>
          <p:cNvSpPr>
            <a:spLocks noGrp="1"/>
          </p:cNvSpPr>
          <p:nvPr>
            <p:ph type="title"/>
          </p:nvPr>
        </p:nvSpPr>
        <p:spPr/>
        <p:txBody>
          <a:bodyPr/>
          <a:lstStyle/>
          <a:p>
            <a:pPr algn="ctr"/>
            <a:r>
              <a:rPr lang="en-US" b="1" dirty="0"/>
              <a:t>HEALTH RATIOS</a:t>
            </a:r>
          </a:p>
        </p:txBody>
      </p:sp>
      <p:sp>
        <p:nvSpPr>
          <p:cNvPr id="3" name="Content Placeholder 2">
            <a:extLst>
              <a:ext uri="{FF2B5EF4-FFF2-40B4-BE49-F238E27FC236}">
                <a16:creationId xmlns:a16="http://schemas.microsoft.com/office/drawing/2014/main" id="{483B23B8-081D-48FB-8539-5ECAF4488AD5}"/>
              </a:ext>
            </a:extLst>
          </p:cNvPr>
          <p:cNvSpPr>
            <a:spLocks noGrp="1"/>
          </p:cNvSpPr>
          <p:nvPr>
            <p:ph idx="1"/>
          </p:nvPr>
        </p:nvSpPr>
        <p:spPr/>
        <p:txBody>
          <a:bodyPr>
            <a:normAutofit fontScale="85000" lnSpcReduction="20000"/>
          </a:bodyPr>
          <a:lstStyle/>
          <a:p>
            <a:pPr marL="0" indent="0">
              <a:buNone/>
            </a:pPr>
            <a:r>
              <a:rPr lang="en-US" b="1" dirty="0"/>
              <a:t>CHOLESTEROL:HDL RATIO</a:t>
            </a:r>
            <a:endParaRPr lang="en-US" dirty="0"/>
          </a:p>
          <a:p>
            <a:pPr marL="0" indent="0">
              <a:buNone/>
            </a:pPr>
            <a:r>
              <a:rPr lang="en-US" dirty="0"/>
              <a:t>Total cholesterol divided by your HDL number. </a:t>
            </a:r>
          </a:p>
          <a:p>
            <a:pPr marL="0" indent="0">
              <a:buNone/>
            </a:pPr>
            <a:r>
              <a:rPr lang="en-US" u="sng" dirty="0"/>
              <a:t>HEALTHY RANGE</a:t>
            </a:r>
            <a:endParaRPr lang="en-US" dirty="0"/>
          </a:p>
          <a:p>
            <a:pPr marL="0" indent="0">
              <a:buNone/>
            </a:pPr>
            <a:r>
              <a:rPr lang="en-US" dirty="0"/>
              <a:t>3.4 or under for men </a:t>
            </a:r>
          </a:p>
          <a:p>
            <a:pPr marL="0" indent="0">
              <a:buNone/>
            </a:pPr>
            <a:r>
              <a:rPr lang="en-US" dirty="0"/>
              <a:t>3.3 or under for women </a:t>
            </a:r>
          </a:p>
          <a:p>
            <a:pPr marL="0" indent="0">
              <a:buNone/>
            </a:pPr>
            <a:endParaRPr lang="en-US" dirty="0"/>
          </a:p>
          <a:p>
            <a:pPr marL="0" indent="0">
              <a:buNone/>
            </a:pPr>
            <a:r>
              <a:rPr lang="en-US" b="1" dirty="0"/>
              <a:t>Triglyceride/HDL ratio (High is bad)</a:t>
            </a:r>
            <a:endParaRPr lang="en-US" dirty="0"/>
          </a:p>
          <a:p>
            <a:pPr marL="0" lvl="0" indent="0">
              <a:buNone/>
            </a:pPr>
            <a:r>
              <a:rPr lang="en-US" dirty="0"/>
              <a:t>Divide your triglyceride total by your HDL. </a:t>
            </a:r>
          </a:p>
          <a:p>
            <a:pPr marL="0" indent="0">
              <a:buNone/>
            </a:pPr>
            <a:r>
              <a:rPr lang="en-US" dirty="0"/>
              <a:t>HEALTHY RANGE: &lt;2 (The closer to one, the better.)  </a:t>
            </a:r>
          </a:p>
          <a:p>
            <a:pPr marL="0" indent="0">
              <a:buNone/>
            </a:pPr>
            <a:r>
              <a:rPr lang="en-US" dirty="0"/>
              <a:t>Example: TG = 120 mg/dL and </a:t>
            </a:r>
            <a:r>
              <a:rPr lang="en-US" b="1" dirty="0"/>
              <a:t>HDL</a:t>
            </a:r>
            <a:r>
              <a:rPr lang="en-US" dirty="0"/>
              <a:t>=40 mg/dL. </a:t>
            </a:r>
          </a:p>
          <a:p>
            <a:pPr marL="0" indent="0">
              <a:buNone/>
            </a:pPr>
            <a:r>
              <a:rPr lang="en-US" dirty="0"/>
              <a:t>120 / 40 = 3.0 and is an elevated risk of heart attack and stroke</a:t>
            </a:r>
          </a:p>
          <a:p>
            <a:endParaRPr lang="en-US" dirty="0"/>
          </a:p>
        </p:txBody>
      </p:sp>
    </p:spTree>
    <p:extLst>
      <p:ext uri="{BB962C8B-B14F-4D97-AF65-F5344CB8AC3E}">
        <p14:creationId xmlns:p14="http://schemas.microsoft.com/office/powerpoint/2010/main" val="278932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D4734-FA81-4149-9D87-ABD75F714F81}"/>
              </a:ext>
            </a:extLst>
          </p:cNvPr>
          <p:cNvSpPr>
            <a:spLocks noGrp="1"/>
          </p:cNvSpPr>
          <p:nvPr>
            <p:ph type="title"/>
          </p:nvPr>
        </p:nvSpPr>
        <p:spPr>
          <a:xfrm>
            <a:off x="839787" y="2002221"/>
            <a:ext cx="3932237" cy="629920"/>
          </a:xfrm>
        </p:spPr>
        <p:txBody>
          <a:bodyPr>
            <a:normAutofit/>
          </a:bodyPr>
          <a:lstStyle/>
          <a:p>
            <a:r>
              <a:rPr lang="en-US" sz="2800" b="1" dirty="0">
                <a:latin typeface="Cambria" panose="02040503050406030204" pitchFamily="18" charset="0"/>
              </a:rPr>
              <a:t>IMPORTANT NUMBERS</a:t>
            </a:r>
          </a:p>
        </p:txBody>
      </p:sp>
      <p:pic>
        <p:nvPicPr>
          <p:cNvPr id="7" name="Picture Placeholder 6">
            <a:extLst>
              <a:ext uri="{FF2B5EF4-FFF2-40B4-BE49-F238E27FC236}">
                <a16:creationId xmlns:a16="http://schemas.microsoft.com/office/drawing/2014/main" id="{D79B2E97-1550-4688-9445-B247F6D644A6}"/>
              </a:ext>
            </a:extLst>
          </p:cNvPr>
          <p:cNvPicPr>
            <a:picLocks noGrp="1" noChangeAspect="1"/>
          </p:cNvPicPr>
          <p:nvPr>
            <p:ph type="pic" idx="1"/>
          </p:nvPr>
        </p:nvPicPr>
        <p:blipFill>
          <a:blip r:embed="rId3"/>
          <a:srcRect l="2528" r="2528"/>
          <a:stretch>
            <a:fillRect/>
          </a:stretch>
        </p:blipFill>
        <p:spPr>
          <a:xfrm>
            <a:off x="5797415" y="1373001"/>
            <a:ext cx="5221641" cy="4123055"/>
          </a:xfrm>
        </p:spPr>
      </p:pic>
      <p:sp>
        <p:nvSpPr>
          <p:cNvPr id="3" name="Content Placeholder 2">
            <a:extLst>
              <a:ext uri="{FF2B5EF4-FFF2-40B4-BE49-F238E27FC236}">
                <a16:creationId xmlns:a16="http://schemas.microsoft.com/office/drawing/2014/main" id="{406E0F32-DF8F-41DD-A5CD-0CB176C75503}"/>
              </a:ext>
            </a:extLst>
          </p:cNvPr>
          <p:cNvSpPr>
            <a:spLocks noGrp="1"/>
          </p:cNvSpPr>
          <p:nvPr>
            <p:ph type="body" sz="half" idx="2"/>
          </p:nvPr>
        </p:nvSpPr>
        <p:spPr>
          <a:xfrm>
            <a:off x="558800" y="3257549"/>
            <a:ext cx="4494212" cy="2238507"/>
          </a:xfrm>
        </p:spPr>
        <p:txBody>
          <a:bodyPr>
            <a:noAutofit/>
          </a:bodyPr>
          <a:lstStyle/>
          <a:p>
            <a:r>
              <a:rPr lang="en-US" sz="2000" dirty="0">
                <a:latin typeface="Cambria" panose="02040503050406030204" pitchFamily="18" charset="0"/>
              </a:rPr>
              <a:t>When the amount of triglycerides and LDL particles rises in the blood, this increases the chance that these particles will become oxidized and damage the walls of blood vessels, ultimately leading to plaque formation and heart disease.</a:t>
            </a:r>
          </a:p>
          <a:p>
            <a:endParaRPr lang="en-US" sz="2800" dirty="0"/>
          </a:p>
        </p:txBody>
      </p:sp>
    </p:spTree>
    <p:extLst>
      <p:ext uri="{BB962C8B-B14F-4D97-AF65-F5344CB8AC3E}">
        <p14:creationId xmlns:p14="http://schemas.microsoft.com/office/powerpoint/2010/main" val="389431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F45259-EB70-1244-923F-A196C0BD9947}"/>
              </a:ext>
            </a:extLst>
          </p:cNvPr>
          <p:cNvSpPr/>
          <p:nvPr/>
        </p:nvSpPr>
        <p:spPr>
          <a:xfrm flipV="1">
            <a:off x="1905000" y="5897881"/>
            <a:ext cx="8763000" cy="45719"/>
          </a:xfrm>
          <a:prstGeom prst="rect">
            <a:avLst/>
          </a:prstGeom>
          <a:solidFill>
            <a:srgbClr val="E82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12291" name="Content Placeholder 2">
            <a:extLst>
              <a:ext uri="{FF2B5EF4-FFF2-40B4-BE49-F238E27FC236}">
                <a16:creationId xmlns:a16="http://schemas.microsoft.com/office/drawing/2014/main" id="{91E84B64-5F37-4242-A3E2-04342F003E69}"/>
              </a:ext>
            </a:extLst>
          </p:cNvPr>
          <p:cNvSpPr txBox="1">
            <a:spLocks/>
          </p:cNvSpPr>
          <p:nvPr/>
        </p:nvSpPr>
        <p:spPr bwMode="auto">
          <a:xfrm>
            <a:off x="1905000" y="2479199"/>
            <a:ext cx="3810000" cy="28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Liver Damage</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Neuropathy</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Severe joint pain and ligament rupture</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Muscle wasting/atrophy</a:t>
            </a:r>
          </a:p>
        </p:txBody>
      </p:sp>
      <p:sp>
        <p:nvSpPr>
          <p:cNvPr id="6" name="Title 1">
            <a:extLst>
              <a:ext uri="{FF2B5EF4-FFF2-40B4-BE49-F238E27FC236}">
                <a16:creationId xmlns:a16="http://schemas.microsoft.com/office/drawing/2014/main" id="{65CE92CF-0D2B-BA46-8471-39B8A94A1B50}"/>
              </a:ext>
            </a:extLst>
          </p:cNvPr>
          <p:cNvSpPr>
            <a:spLocks noGrp="1"/>
          </p:cNvSpPr>
          <p:nvPr>
            <p:ph type="title"/>
          </p:nvPr>
        </p:nvSpPr>
        <p:spPr>
          <a:xfrm>
            <a:off x="1905000" y="1162762"/>
            <a:ext cx="8451850" cy="1143000"/>
          </a:xfrm>
        </p:spPr>
        <p:txBody>
          <a:bodyPr rtlCol="0">
            <a:normAutofit/>
          </a:bodyPr>
          <a:lstStyle/>
          <a:p>
            <a:pPr>
              <a:defRPr/>
            </a:pPr>
            <a:r>
              <a:rPr lang="en-US" sz="4000" b="1" dirty="0">
                <a:latin typeface="Cambria" panose="02040503050406030204" pitchFamily="18" charset="0"/>
              </a:rPr>
              <a:t>Dangers of Cholesterol Medication</a:t>
            </a:r>
          </a:p>
        </p:txBody>
      </p:sp>
      <p:sp>
        <p:nvSpPr>
          <p:cNvPr id="12293" name="Content Placeholder 2">
            <a:extLst>
              <a:ext uri="{FF2B5EF4-FFF2-40B4-BE49-F238E27FC236}">
                <a16:creationId xmlns:a16="http://schemas.microsoft.com/office/drawing/2014/main" id="{798D10F4-F799-6643-824D-ACCE2B08053C}"/>
              </a:ext>
            </a:extLst>
          </p:cNvPr>
          <p:cNvSpPr txBox="1">
            <a:spLocks/>
          </p:cNvSpPr>
          <p:nvPr/>
        </p:nvSpPr>
        <p:spPr bwMode="auto">
          <a:xfrm>
            <a:off x="6286500" y="1897538"/>
            <a:ext cx="3962400" cy="400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buFont typeface="Arial" panose="020B0604020202020204" pitchFamily="34" charset="0"/>
              <a:buNone/>
            </a:pPr>
            <a:r>
              <a:rPr lang="en-US" altLang="en-US" sz="2400" b="1" dirty="0">
                <a:solidFill>
                  <a:srgbClr val="E82C24"/>
                </a:solidFill>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Heart failure (heart is a muscle)</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Limits protection from           cholesterol against cancer</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Depression</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r>
              <a:rPr lang="en-US" altLang="en-US" sz="2400" dirty="0">
                <a:latin typeface="Cambria" panose="02040503050406030204" pitchFamily="18" charset="0"/>
                <a:cs typeface="Arial" panose="020B0604020202020204" pitchFamily="34" charset="0"/>
              </a:rPr>
              <a:t>CoQ10 deficiency</a:t>
            </a:r>
          </a:p>
          <a:p>
            <a:pPr eaLnBrk="1" hangingPunct="1">
              <a:lnSpc>
                <a:spcPct val="90000"/>
              </a:lnSpc>
              <a:buFont typeface="Arial" panose="020B0604020202020204" pitchFamily="34" charset="0"/>
              <a:buNone/>
            </a:pPr>
            <a:endParaRPr lang="en-US" altLang="en-US" sz="2400" b="1" dirty="0">
              <a:latin typeface="Cambria" panose="02040503050406030204" pitchFamily="18" charset="0"/>
              <a:cs typeface="Arial" panose="020B0604020202020204" pitchFamily="34" charset="0"/>
            </a:endParaRPr>
          </a:p>
          <a:p>
            <a:pPr>
              <a:lnSpc>
                <a:spcPct val="90000"/>
              </a:lnSpc>
            </a:pPr>
            <a:r>
              <a:rPr lang="en-US" altLang="en-US" sz="2400" b="1" dirty="0">
                <a:latin typeface="Cambria" panose="02040503050406030204" pitchFamily="18" charset="0"/>
                <a:cs typeface="Arial" panose="020B0604020202020204" pitchFamily="34" charset="0"/>
              </a:rPr>
              <a:t> ▪ </a:t>
            </a:r>
            <a:r>
              <a:rPr lang="en-US" altLang="en-US" sz="2400" dirty="0">
                <a:latin typeface="Cambria" panose="02040503050406030204" pitchFamily="18" charset="0"/>
                <a:cs typeface="Arial" panose="020B0604020202020204" pitchFamily="34" charset="0"/>
              </a:rPr>
              <a:t>Memory Loss</a:t>
            </a:r>
          </a:p>
          <a:p>
            <a:pPr eaLnBrk="1" hangingPunct="1">
              <a:lnSpc>
                <a:spcPct val="90000"/>
              </a:lnSpc>
              <a:buFont typeface="Arial" panose="020B0604020202020204" pitchFamily="34" charset="0"/>
              <a:buNone/>
            </a:pPr>
            <a:endParaRPr lang="en-US" altLang="en-US" sz="2400" dirty="0">
              <a:latin typeface="Cambria" panose="02040503050406030204" pitchFamily="18" charset="0"/>
              <a:cs typeface="Arial" panose="020B0604020202020204" pitchFamily="34" charset="0"/>
            </a:endParaRPr>
          </a:p>
          <a:p>
            <a:pPr eaLnBrk="1" hangingPunct="1">
              <a:lnSpc>
                <a:spcPct val="90000"/>
              </a:lnSpc>
              <a:buFont typeface="Arial" panose="020B0604020202020204" pitchFamily="34" charset="0"/>
              <a:buNone/>
            </a:pPr>
            <a:r>
              <a:rPr lang="en-US" altLang="en-US" sz="2400" b="1" dirty="0">
                <a:latin typeface="Cambria" panose="02040503050406030204" pitchFamily="18" charset="0"/>
                <a:cs typeface="Arial" panose="020B0604020202020204" pitchFamily="34" charset="0"/>
              </a:rPr>
              <a:t> </a:t>
            </a:r>
          </a:p>
          <a:p>
            <a:pPr eaLnBrk="1" hangingPunct="1">
              <a:lnSpc>
                <a:spcPct val="90000"/>
              </a:lnSpc>
              <a:buFont typeface="Arial" panose="020B0604020202020204" pitchFamily="34" charset="0"/>
              <a:buNone/>
            </a:pPr>
            <a:endParaRPr lang="en-US" altLang="en-US" sz="2000" dirty="0">
              <a:solidFill>
                <a:srgbClr val="40404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3529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DAC4-2647-424E-A15C-36C9F5F68CF9}"/>
              </a:ext>
            </a:extLst>
          </p:cNvPr>
          <p:cNvSpPr>
            <a:spLocks noGrp="1"/>
          </p:cNvSpPr>
          <p:nvPr>
            <p:ph type="title"/>
          </p:nvPr>
        </p:nvSpPr>
        <p:spPr/>
        <p:txBody>
          <a:bodyPr/>
          <a:lstStyle/>
          <a:p>
            <a:pPr algn="ctr"/>
            <a:r>
              <a:rPr lang="en-US" b="1" dirty="0"/>
              <a:t>Functional Wellness To Address Results </a:t>
            </a:r>
          </a:p>
        </p:txBody>
      </p:sp>
      <p:pic>
        <p:nvPicPr>
          <p:cNvPr id="5" name="Content Placeholder 4">
            <a:extLst>
              <a:ext uri="{FF2B5EF4-FFF2-40B4-BE49-F238E27FC236}">
                <a16:creationId xmlns:a16="http://schemas.microsoft.com/office/drawing/2014/main" id="{94525CF5-3F5D-46DE-B550-8976DD6EFD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943" y="1690689"/>
            <a:ext cx="7190071" cy="4180722"/>
          </a:xfrm>
        </p:spPr>
      </p:pic>
    </p:spTree>
    <p:extLst>
      <p:ext uri="{BB962C8B-B14F-4D97-AF65-F5344CB8AC3E}">
        <p14:creationId xmlns:p14="http://schemas.microsoft.com/office/powerpoint/2010/main" val="390861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99B1-3AE2-400F-86BE-3E41A9B0F488}"/>
              </a:ext>
            </a:extLst>
          </p:cNvPr>
          <p:cNvSpPr>
            <a:spLocks noGrp="1"/>
          </p:cNvSpPr>
          <p:nvPr>
            <p:ph type="title"/>
          </p:nvPr>
        </p:nvSpPr>
        <p:spPr/>
        <p:txBody>
          <a:bodyPr/>
          <a:lstStyle/>
          <a:p>
            <a:pPr algn="ctr"/>
            <a:br>
              <a:rPr lang="en-US" b="1" dirty="0"/>
            </a:br>
            <a:r>
              <a:rPr lang="en-US" b="1" dirty="0"/>
              <a:t>High HbA1C &amp; Triglycerides</a:t>
            </a:r>
          </a:p>
        </p:txBody>
      </p:sp>
      <p:sp>
        <p:nvSpPr>
          <p:cNvPr id="3" name="Content Placeholder 2">
            <a:extLst>
              <a:ext uri="{FF2B5EF4-FFF2-40B4-BE49-F238E27FC236}">
                <a16:creationId xmlns:a16="http://schemas.microsoft.com/office/drawing/2014/main" id="{4356CE99-D79D-45BC-AD4D-CFB657D46332}"/>
              </a:ext>
            </a:extLst>
          </p:cNvPr>
          <p:cNvSpPr>
            <a:spLocks noGrp="1"/>
          </p:cNvSpPr>
          <p:nvPr>
            <p:ph idx="1"/>
          </p:nvPr>
        </p:nvSpPr>
        <p:spPr/>
        <p:txBody>
          <a:bodyPr>
            <a:normAutofit fontScale="85000" lnSpcReduction="20000"/>
          </a:bodyPr>
          <a:lstStyle/>
          <a:p>
            <a:pPr marL="0" indent="0">
              <a:buNone/>
            </a:pPr>
            <a:r>
              <a:rPr lang="en-US" b="1" dirty="0" err="1"/>
              <a:t>Gluco</a:t>
            </a:r>
            <a:r>
              <a:rPr lang="en-US" b="1" dirty="0"/>
              <a:t> Adapt:</a:t>
            </a:r>
            <a:endParaRPr lang="en-US" dirty="0"/>
          </a:p>
          <a:p>
            <a:r>
              <a:rPr lang="en-US" dirty="0"/>
              <a:t>Chromium (as chromium </a:t>
            </a:r>
            <a:r>
              <a:rPr lang="en-US" dirty="0" err="1"/>
              <a:t>polynicotinate</a:t>
            </a:r>
            <a:r>
              <a:rPr lang="en-US" dirty="0"/>
              <a:t>)200 mcg</a:t>
            </a:r>
          </a:p>
          <a:p>
            <a:r>
              <a:rPr lang="en-US" i="1" dirty="0"/>
              <a:t>Garcinia </a:t>
            </a:r>
            <a:r>
              <a:rPr lang="en-US" i="1" dirty="0" err="1"/>
              <a:t>cambogia</a:t>
            </a:r>
            <a:r>
              <a:rPr lang="en-US" dirty="0"/>
              <a:t> Fruit Extract995 mg</a:t>
            </a:r>
          </a:p>
          <a:p>
            <a:pPr lvl="1"/>
            <a:r>
              <a:rPr lang="en-US" dirty="0"/>
              <a:t>(Supplying 500 mg of (-) </a:t>
            </a:r>
            <a:r>
              <a:rPr lang="en-US" dirty="0" err="1"/>
              <a:t>hydroxycitric</a:t>
            </a:r>
            <a:r>
              <a:rPr lang="en-US" dirty="0"/>
              <a:t> acid (HCA))</a:t>
            </a:r>
          </a:p>
          <a:p>
            <a:r>
              <a:rPr lang="en-US" i="1" dirty="0" err="1"/>
              <a:t>Gymnema</a:t>
            </a:r>
            <a:r>
              <a:rPr lang="en-US" i="1" dirty="0"/>
              <a:t> </a:t>
            </a:r>
            <a:r>
              <a:rPr lang="en-US" i="1" dirty="0" err="1"/>
              <a:t>sylvestre</a:t>
            </a:r>
            <a:r>
              <a:rPr lang="en-US" dirty="0"/>
              <a:t> Leaf extract200 mg</a:t>
            </a:r>
          </a:p>
          <a:p>
            <a:r>
              <a:rPr lang="en-US" dirty="0"/>
              <a:t>Bitter Melon Fruit (</a:t>
            </a:r>
            <a:r>
              <a:rPr lang="en-US" i="1" dirty="0"/>
              <a:t>Momordica </a:t>
            </a:r>
            <a:r>
              <a:rPr lang="en-US" i="1" dirty="0" err="1"/>
              <a:t>charantia</a:t>
            </a:r>
            <a:r>
              <a:rPr lang="en-US" dirty="0"/>
              <a:t>)200 mg</a:t>
            </a:r>
          </a:p>
          <a:p>
            <a:r>
              <a:rPr lang="en-US" dirty="0"/>
              <a:t>Fenugreek Seed150 mg</a:t>
            </a:r>
          </a:p>
          <a:p>
            <a:r>
              <a:rPr lang="en-US" dirty="0"/>
              <a:t>Alpha Lipoic Acid100 mg</a:t>
            </a:r>
          </a:p>
          <a:p>
            <a:r>
              <a:rPr lang="en-US" dirty="0"/>
              <a:t>Vanadium (from vanadyl sulfate)2.5 mg</a:t>
            </a:r>
          </a:p>
          <a:p>
            <a:r>
              <a:rPr lang="en-US" dirty="0"/>
              <a:t>Other ingredients: Hydroxypropyl methylcellulose (capsule) and vegetable stearate.</a:t>
            </a:r>
          </a:p>
          <a:p>
            <a:r>
              <a:rPr lang="en-US" dirty="0"/>
              <a:t>Suggested Usage: 3 daily</a:t>
            </a:r>
          </a:p>
          <a:p>
            <a:endParaRPr lang="en-US" dirty="0"/>
          </a:p>
        </p:txBody>
      </p:sp>
    </p:spTree>
    <p:extLst>
      <p:ext uri="{BB962C8B-B14F-4D97-AF65-F5344CB8AC3E}">
        <p14:creationId xmlns:p14="http://schemas.microsoft.com/office/powerpoint/2010/main" val="96019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7CA1-44AB-456D-B11F-CB1B6DE697F8}"/>
              </a:ext>
            </a:extLst>
          </p:cNvPr>
          <p:cNvSpPr>
            <a:spLocks noGrp="1"/>
          </p:cNvSpPr>
          <p:nvPr>
            <p:ph type="title"/>
          </p:nvPr>
        </p:nvSpPr>
        <p:spPr/>
        <p:txBody>
          <a:bodyPr>
            <a:normAutofit fontScale="90000"/>
          </a:bodyPr>
          <a:lstStyle/>
          <a:p>
            <a:pPr algn="ctr"/>
            <a:br>
              <a:rPr lang="en-US" b="1" dirty="0"/>
            </a:br>
            <a:r>
              <a:rPr lang="en-US" b="1" dirty="0"/>
              <a:t>High </a:t>
            </a:r>
            <a:r>
              <a:rPr lang="en-US" b="1" dirty="0" err="1"/>
              <a:t>hsCRP</a:t>
            </a:r>
            <a:br>
              <a:rPr lang="en-US" dirty="0"/>
            </a:br>
            <a:endParaRPr lang="en-US" dirty="0"/>
          </a:p>
        </p:txBody>
      </p:sp>
      <p:sp>
        <p:nvSpPr>
          <p:cNvPr id="3" name="Content Placeholder 2">
            <a:extLst>
              <a:ext uri="{FF2B5EF4-FFF2-40B4-BE49-F238E27FC236}">
                <a16:creationId xmlns:a16="http://schemas.microsoft.com/office/drawing/2014/main" id="{9EBD4A99-4260-4B9B-A278-E0BB82014FED}"/>
              </a:ext>
            </a:extLst>
          </p:cNvPr>
          <p:cNvSpPr>
            <a:spLocks noGrp="1"/>
          </p:cNvSpPr>
          <p:nvPr>
            <p:ph idx="1"/>
          </p:nvPr>
        </p:nvSpPr>
        <p:spPr/>
        <p:txBody>
          <a:bodyPr>
            <a:normAutofit fontScale="92500" lnSpcReduction="10000"/>
          </a:bodyPr>
          <a:lstStyle/>
          <a:p>
            <a:pPr marL="0" indent="0" algn="ctr">
              <a:buNone/>
            </a:pPr>
            <a:r>
              <a:rPr lang="en-US" b="1" dirty="0"/>
              <a:t> Curcumin, Boswellia,</a:t>
            </a:r>
            <a:r>
              <a:rPr lang="en-US" dirty="0"/>
              <a:t> </a:t>
            </a:r>
            <a:r>
              <a:rPr lang="en-US" b="1" dirty="0"/>
              <a:t>Fish Oil</a:t>
            </a:r>
            <a:endParaRPr lang="en-US" dirty="0"/>
          </a:p>
          <a:p>
            <a:pPr marL="0" indent="0" algn="ctr">
              <a:buNone/>
            </a:pPr>
            <a:r>
              <a:rPr lang="en-US" b="1" dirty="0"/>
              <a:t> (Edison, E-</a:t>
            </a:r>
            <a:r>
              <a:rPr lang="en-US" b="1" dirty="0" err="1"/>
              <a:t>flamX</a:t>
            </a:r>
            <a:r>
              <a:rPr lang="en-US" b="1" dirty="0"/>
              <a:t>, and E+)</a:t>
            </a:r>
          </a:p>
          <a:p>
            <a:r>
              <a:rPr lang="en-US" dirty="0"/>
              <a:t>Curcumin, the primary active component in the spice turmeric, is well studied for its anti-inflammatory properties lowering </a:t>
            </a:r>
            <a:r>
              <a:rPr lang="en-US" dirty="0" err="1"/>
              <a:t>hsCRP</a:t>
            </a:r>
            <a:r>
              <a:rPr lang="en-US" dirty="0"/>
              <a:t> and triglycerides in type 2 diabetic patients.</a:t>
            </a:r>
            <a:r>
              <a:rPr lang="en-US" baseline="30000" dirty="0"/>
              <a:t>26</a:t>
            </a:r>
            <a:endParaRPr lang="en-US" dirty="0"/>
          </a:p>
          <a:p>
            <a:endParaRPr lang="en-US" dirty="0"/>
          </a:p>
          <a:p>
            <a:r>
              <a:rPr lang="en-US" dirty="0"/>
              <a:t>With Boswellia; it produced a more healthy inflammatory response with reductions in CRP, as well as other inflammation markers.</a:t>
            </a:r>
            <a:r>
              <a:rPr lang="en-US" baseline="30000" dirty="0"/>
              <a:t>27 </a:t>
            </a:r>
            <a:endParaRPr lang="en-US" dirty="0"/>
          </a:p>
          <a:p>
            <a:endParaRPr lang="en-US" dirty="0"/>
          </a:p>
          <a:p>
            <a:r>
              <a:rPr lang="en-US" dirty="0"/>
              <a:t>Fish oil is another supplement studied for its effects on CRP, also lowering triglycerides and fasting glucose and raising HDL cholesterol.</a:t>
            </a:r>
          </a:p>
          <a:p>
            <a:endParaRPr lang="en-US" dirty="0"/>
          </a:p>
          <a:p>
            <a:endParaRPr lang="en-US" dirty="0"/>
          </a:p>
        </p:txBody>
      </p:sp>
    </p:spTree>
    <p:extLst>
      <p:ext uri="{BB962C8B-B14F-4D97-AF65-F5344CB8AC3E}">
        <p14:creationId xmlns:p14="http://schemas.microsoft.com/office/powerpoint/2010/main" val="28965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08BD-7283-4D9A-AD5C-2ABF8BB5664B}"/>
              </a:ext>
            </a:extLst>
          </p:cNvPr>
          <p:cNvSpPr>
            <a:spLocks noGrp="1"/>
          </p:cNvSpPr>
          <p:nvPr>
            <p:ph type="title"/>
          </p:nvPr>
        </p:nvSpPr>
        <p:spPr/>
        <p:txBody>
          <a:bodyPr>
            <a:normAutofit/>
          </a:bodyPr>
          <a:lstStyle/>
          <a:p>
            <a:pPr algn="ctr"/>
            <a:r>
              <a:rPr lang="en-US" sz="3600" b="1" dirty="0"/>
              <a:t>Lower LDL, Up-HDL cholesterol, and Reduce Triglycerides</a:t>
            </a:r>
          </a:p>
        </p:txBody>
      </p:sp>
      <p:sp>
        <p:nvSpPr>
          <p:cNvPr id="3" name="Content Placeholder 2">
            <a:extLst>
              <a:ext uri="{FF2B5EF4-FFF2-40B4-BE49-F238E27FC236}">
                <a16:creationId xmlns:a16="http://schemas.microsoft.com/office/drawing/2014/main" id="{925E7791-C2F6-4A44-AC2A-B75A8AE3D3D8}"/>
              </a:ext>
            </a:extLst>
          </p:cNvPr>
          <p:cNvSpPr>
            <a:spLocks noGrp="1"/>
          </p:cNvSpPr>
          <p:nvPr>
            <p:ph idx="1"/>
          </p:nvPr>
        </p:nvSpPr>
        <p:spPr/>
        <p:txBody>
          <a:bodyPr>
            <a:normAutofit/>
          </a:bodyPr>
          <a:lstStyle/>
          <a:p>
            <a:pPr marL="0" indent="0" algn="ctr">
              <a:buNone/>
            </a:pPr>
            <a:r>
              <a:rPr lang="en-US" b="1" dirty="0"/>
              <a:t>Sustained-Release Niacin</a:t>
            </a:r>
            <a:endParaRPr lang="en-US" dirty="0"/>
          </a:p>
          <a:p>
            <a:r>
              <a:rPr lang="en-US" dirty="0"/>
              <a:t>An example of a study investigating its effects was randomized, double-blind, placebo-controlled. Supplementation with niacin led to reductions in total cholesterol,  LDL, triglycerides, and lipoprotein(a), a marker of heart disease risk. HDL cholesterol levels increased. </a:t>
            </a:r>
          </a:p>
          <a:p>
            <a:endParaRPr lang="en-US" dirty="0"/>
          </a:p>
        </p:txBody>
      </p:sp>
    </p:spTree>
    <p:extLst>
      <p:ext uri="{BB962C8B-B14F-4D97-AF65-F5344CB8AC3E}">
        <p14:creationId xmlns:p14="http://schemas.microsoft.com/office/powerpoint/2010/main" val="141303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7264-7C14-4F4D-8760-35A4D5B677EC}"/>
              </a:ext>
            </a:extLst>
          </p:cNvPr>
          <p:cNvSpPr>
            <a:spLocks noGrp="1"/>
          </p:cNvSpPr>
          <p:nvPr>
            <p:ph type="title"/>
          </p:nvPr>
        </p:nvSpPr>
        <p:spPr/>
        <p:txBody>
          <a:bodyPr>
            <a:normAutofit fontScale="90000"/>
          </a:bodyPr>
          <a:lstStyle/>
          <a:p>
            <a:pPr algn="ctr"/>
            <a:br>
              <a:rPr lang="en-US" b="1" dirty="0"/>
            </a:br>
            <a:r>
              <a:rPr lang="en-US" b="1" dirty="0"/>
              <a:t>Cortisol Imbalances and Adrenal Support</a:t>
            </a:r>
            <a:br>
              <a:rPr lang="en-US" dirty="0"/>
            </a:br>
            <a:endParaRPr lang="en-US" dirty="0"/>
          </a:p>
        </p:txBody>
      </p:sp>
      <p:sp>
        <p:nvSpPr>
          <p:cNvPr id="3" name="Content Placeholder 2">
            <a:extLst>
              <a:ext uri="{FF2B5EF4-FFF2-40B4-BE49-F238E27FC236}">
                <a16:creationId xmlns:a16="http://schemas.microsoft.com/office/drawing/2014/main" id="{92BE1710-D963-4BED-980B-E2CF6043E48E}"/>
              </a:ext>
            </a:extLst>
          </p:cNvPr>
          <p:cNvSpPr>
            <a:spLocks noGrp="1"/>
          </p:cNvSpPr>
          <p:nvPr>
            <p:ph idx="1"/>
          </p:nvPr>
        </p:nvSpPr>
        <p:spPr/>
        <p:txBody>
          <a:bodyPr>
            <a:normAutofit lnSpcReduction="10000"/>
          </a:bodyPr>
          <a:lstStyle/>
          <a:p>
            <a:pPr marL="0" indent="0" algn="ctr">
              <a:buNone/>
            </a:pPr>
            <a:r>
              <a:rPr lang="en-US" sz="1800" b="1" dirty="0"/>
              <a:t>ADRENOCARE</a:t>
            </a:r>
          </a:p>
          <a:p>
            <a:pPr algn="ctr"/>
            <a:r>
              <a:rPr lang="en-US" sz="1800" i="1" dirty="0"/>
              <a:t>Schisandra </a:t>
            </a:r>
            <a:r>
              <a:rPr lang="en-US" sz="1800" i="1" dirty="0" err="1"/>
              <a:t>chinensis</a:t>
            </a:r>
            <a:r>
              <a:rPr lang="en-US" sz="1800" dirty="0"/>
              <a:t>, </a:t>
            </a:r>
            <a:r>
              <a:rPr lang="en-US" sz="1800" i="1" dirty="0"/>
              <a:t>Bacopa </a:t>
            </a:r>
            <a:r>
              <a:rPr lang="en-US" sz="1800" i="1" dirty="0" err="1"/>
              <a:t>monnieri</a:t>
            </a:r>
            <a:r>
              <a:rPr lang="en-US" sz="1800" dirty="0"/>
              <a:t>, </a:t>
            </a:r>
            <a:r>
              <a:rPr lang="en-US" sz="1800" i="1" dirty="0" err="1"/>
              <a:t>Rhodiola</a:t>
            </a:r>
            <a:r>
              <a:rPr lang="en-US" sz="1800" i="1" dirty="0"/>
              <a:t> </a:t>
            </a:r>
            <a:r>
              <a:rPr lang="en-US" sz="1800" i="1" dirty="0" err="1"/>
              <a:t>rosea</a:t>
            </a:r>
            <a:r>
              <a:rPr lang="en-US" sz="1800" dirty="0"/>
              <a:t>,</a:t>
            </a:r>
            <a:r>
              <a:rPr lang="en-US" sz="1800" i="1" dirty="0"/>
              <a:t> </a:t>
            </a:r>
            <a:r>
              <a:rPr lang="en-US" sz="1800" i="1" dirty="0" err="1"/>
              <a:t>Eleutherococcus</a:t>
            </a:r>
            <a:r>
              <a:rPr lang="en-US" sz="1800" i="1" dirty="0"/>
              <a:t> </a:t>
            </a:r>
            <a:r>
              <a:rPr lang="en-US" sz="1800" i="1" dirty="0" err="1"/>
              <a:t>senticosus</a:t>
            </a:r>
            <a:r>
              <a:rPr lang="en-US" sz="1800" dirty="0"/>
              <a:t>, </a:t>
            </a:r>
            <a:r>
              <a:rPr lang="en-US" sz="1800" i="1" dirty="0"/>
              <a:t>Magnolia officinalis</a:t>
            </a:r>
            <a:r>
              <a:rPr lang="en-US" sz="1800" dirty="0"/>
              <a:t>,</a:t>
            </a:r>
            <a:r>
              <a:rPr lang="en-US" sz="1800" i="1" dirty="0"/>
              <a:t> </a:t>
            </a:r>
            <a:r>
              <a:rPr lang="en-US" sz="1800" i="1" dirty="0" err="1"/>
              <a:t>Rehmannia</a:t>
            </a:r>
            <a:r>
              <a:rPr lang="en-US" sz="1800" i="1" dirty="0"/>
              <a:t> </a:t>
            </a:r>
            <a:r>
              <a:rPr lang="en-US" sz="1800" i="1" dirty="0" err="1"/>
              <a:t>glutinosa</a:t>
            </a:r>
            <a:r>
              <a:rPr lang="en-US" sz="1800" dirty="0"/>
              <a:t>(root),</a:t>
            </a:r>
            <a:r>
              <a:rPr lang="en-US" sz="1800" i="1" dirty="0"/>
              <a:t> Bupleurum </a:t>
            </a:r>
            <a:r>
              <a:rPr lang="en-US" sz="1800" i="1" dirty="0" err="1"/>
              <a:t>falcatum</a:t>
            </a:r>
            <a:r>
              <a:rPr lang="en-US" sz="1800" i="1" dirty="0"/>
              <a:t> </a:t>
            </a:r>
            <a:r>
              <a:rPr lang="en-US" sz="1800" dirty="0"/>
              <a:t>(root),</a:t>
            </a:r>
            <a:r>
              <a:rPr lang="en-US" sz="1800" i="1" dirty="0"/>
              <a:t> Panax ginseng </a:t>
            </a:r>
            <a:r>
              <a:rPr lang="en-US" sz="1800" dirty="0"/>
              <a:t>(root), </a:t>
            </a:r>
            <a:r>
              <a:rPr lang="en-US" sz="1800" i="1" dirty="0"/>
              <a:t>Coleus </a:t>
            </a:r>
            <a:r>
              <a:rPr lang="en-US" sz="1800" i="1" dirty="0" err="1"/>
              <a:t>forskohlii</a:t>
            </a:r>
            <a:r>
              <a:rPr lang="en-US" sz="1800" dirty="0"/>
              <a:t>, </a:t>
            </a:r>
            <a:r>
              <a:rPr lang="en-US" sz="1800" dirty="0" err="1"/>
              <a:t>Sensoril</a:t>
            </a:r>
            <a:r>
              <a:rPr lang="en-US" sz="1800" baseline="30000" dirty="0"/>
              <a:t>®</a:t>
            </a:r>
            <a:r>
              <a:rPr lang="en-US" sz="1800" dirty="0"/>
              <a:t> Ashwagandha Extract (</a:t>
            </a:r>
            <a:r>
              <a:rPr lang="en-US" sz="1800" i="1" dirty="0" err="1"/>
              <a:t>Withania</a:t>
            </a:r>
            <a:r>
              <a:rPr lang="en-US" sz="1800" i="1" dirty="0"/>
              <a:t> </a:t>
            </a:r>
            <a:r>
              <a:rPr lang="en-US" sz="1800" i="1" dirty="0" err="1"/>
              <a:t>somnifera</a:t>
            </a:r>
            <a:r>
              <a:rPr lang="en-US" sz="1800" dirty="0"/>
              <a:t>).</a:t>
            </a:r>
            <a:r>
              <a:rPr lang="en-US" dirty="0"/>
              <a:t> </a:t>
            </a:r>
          </a:p>
          <a:p>
            <a:pPr algn="ctr"/>
            <a:endParaRPr lang="en-US" dirty="0"/>
          </a:p>
          <a:p>
            <a:r>
              <a:rPr lang="en-US" dirty="0"/>
              <a:t>Adaptogens are botanical substances that protect the adrenal glands, balance cortisol levels, and protect the body from stress. Some of the most effect adaptogens in regards to reducing cortisol  </a:t>
            </a:r>
          </a:p>
          <a:p>
            <a:pPr marL="0" indent="0">
              <a:buNone/>
            </a:pPr>
            <a:endParaRPr lang="en-US" dirty="0"/>
          </a:p>
          <a:p>
            <a:r>
              <a:rPr lang="en-US" dirty="0"/>
              <a:t>Panax ginseng and </a:t>
            </a:r>
            <a:r>
              <a:rPr lang="en-US" i="1" dirty="0"/>
              <a:t>Bupleurum </a:t>
            </a:r>
            <a:r>
              <a:rPr lang="en-US" i="1" dirty="0" err="1"/>
              <a:t>falcatum</a:t>
            </a:r>
            <a:r>
              <a:rPr lang="en-US" dirty="0"/>
              <a:t> also are known for their stress-relieving properties.</a:t>
            </a:r>
            <a:r>
              <a:rPr lang="en-US" baseline="30000" dirty="0"/>
              <a:t>39,40</a:t>
            </a:r>
            <a:endParaRPr lang="en-US" b="1" dirty="0"/>
          </a:p>
          <a:p>
            <a:pPr marL="0" indent="0">
              <a:buNone/>
            </a:pPr>
            <a:endParaRPr lang="en-US" dirty="0"/>
          </a:p>
          <a:p>
            <a:endParaRPr lang="en-US" dirty="0"/>
          </a:p>
        </p:txBody>
      </p:sp>
    </p:spTree>
    <p:extLst>
      <p:ext uri="{BB962C8B-B14F-4D97-AF65-F5344CB8AC3E}">
        <p14:creationId xmlns:p14="http://schemas.microsoft.com/office/powerpoint/2010/main" val="8517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C9EB-C6F3-48A2-821C-ABD2757B23DE}"/>
              </a:ext>
            </a:extLst>
          </p:cNvPr>
          <p:cNvSpPr>
            <a:spLocks noGrp="1"/>
          </p:cNvSpPr>
          <p:nvPr>
            <p:ph type="title"/>
          </p:nvPr>
        </p:nvSpPr>
        <p:spPr>
          <a:xfrm>
            <a:off x="838199" y="1269014"/>
            <a:ext cx="10515600" cy="1483995"/>
          </a:xfrm>
        </p:spPr>
        <p:txBody>
          <a:bodyPr>
            <a:normAutofit fontScale="90000"/>
          </a:bodyPr>
          <a:lstStyle/>
          <a:p>
            <a:pPr marL="285750" indent="-285750" algn="ctr"/>
            <a:br>
              <a:rPr lang="en-US" dirty="0">
                <a:solidFill>
                  <a:srgbClr val="222222"/>
                </a:solidFill>
                <a:latin typeface="Roboto" panose="02000000000000000000" pitchFamily="2" charset="0"/>
              </a:rPr>
            </a:br>
            <a:r>
              <a:rPr lang="en-US" sz="3100" b="1" u="sng" dirty="0">
                <a:solidFill>
                  <a:srgbClr val="222222"/>
                </a:solidFill>
                <a:latin typeface="Cambria" panose="02040503050406030204" pitchFamily="18" charset="0"/>
              </a:rPr>
              <a:t>#1Killer</a:t>
            </a:r>
            <a:r>
              <a:rPr lang="en-US" sz="3100" dirty="0">
                <a:solidFill>
                  <a:srgbClr val="222222"/>
                </a:solidFill>
                <a:latin typeface="Cambria" panose="02040503050406030204" pitchFamily="18" charset="0"/>
              </a:rPr>
              <a:t>:</a:t>
            </a:r>
            <a:r>
              <a:rPr lang="en-US" sz="3100" b="1" dirty="0">
                <a:solidFill>
                  <a:srgbClr val="222222"/>
                </a:solidFill>
                <a:latin typeface="Cambria" panose="02040503050406030204" pitchFamily="18" charset="0"/>
              </a:rPr>
              <a:t>8-900,000 Deaths In The US Each Year</a:t>
            </a:r>
            <a:br>
              <a:rPr lang="en-US" sz="3100" b="1" dirty="0">
                <a:solidFill>
                  <a:srgbClr val="222222"/>
                </a:solidFill>
                <a:latin typeface="Cambria" panose="02040503050406030204" pitchFamily="18" charset="0"/>
              </a:rPr>
            </a:br>
            <a:r>
              <a:rPr lang="en-US" sz="3100" b="1" dirty="0">
                <a:solidFill>
                  <a:srgbClr val="222222"/>
                </a:solidFill>
                <a:latin typeface="Cambria" panose="02040503050406030204" pitchFamily="18" charset="0"/>
              </a:rPr>
              <a:t>One person dies from CVD every 40 seconds </a:t>
            </a:r>
            <a:br>
              <a:rPr lang="en-US" dirty="0">
                <a:solidFill>
                  <a:srgbClr val="222222"/>
                </a:solidFill>
                <a:latin typeface="Roboto" panose="02000000000000000000" pitchFamily="2" charset="0"/>
              </a:rPr>
            </a:br>
            <a:endParaRPr lang="en-US" dirty="0"/>
          </a:p>
        </p:txBody>
      </p:sp>
      <p:pic>
        <p:nvPicPr>
          <p:cNvPr id="5" name="Content Placeholder 4">
            <a:extLst>
              <a:ext uri="{FF2B5EF4-FFF2-40B4-BE49-F238E27FC236}">
                <a16:creationId xmlns:a16="http://schemas.microsoft.com/office/drawing/2014/main" id="{FB455379-4A69-45AA-88E2-68FFC35B34EB}"/>
              </a:ext>
            </a:extLst>
          </p:cNvPr>
          <p:cNvPicPr>
            <a:picLocks noGrp="1" noChangeAspect="1"/>
          </p:cNvPicPr>
          <p:nvPr>
            <p:ph idx="1"/>
          </p:nvPr>
        </p:nvPicPr>
        <p:blipFill>
          <a:blip r:embed="rId3"/>
          <a:stretch>
            <a:fillRect/>
          </a:stretch>
        </p:blipFill>
        <p:spPr>
          <a:xfrm>
            <a:off x="3156997" y="2753009"/>
            <a:ext cx="5878003" cy="3610688"/>
          </a:xfrm>
        </p:spPr>
      </p:pic>
    </p:spTree>
    <p:extLst>
      <p:ext uri="{BB962C8B-B14F-4D97-AF65-F5344CB8AC3E}">
        <p14:creationId xmlns:p14="http://schemas.microsoft.com/office/powerpoint/2010/main" val="376039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C071-28C1-49A5-99E3-82CC55AD8AFC}"/>
              </a:ext>
            </a:extLst>
          </p:cNvPr>
          <p:cNvSpPr>
            <a:spLocks noGrp="1"/>
          </p:cNvSpPr>
          <p:nvPr>
            <p:ph type="title"/>
          </p:nvPr>
        </p:nvSpPr>
        <p:spPr>
          <a:xfrm>
            <a:off x="838200" y="558265"/>
            <a:ext cx="10515600" cy="1132423"/>
          </a:xfrm>
        </p:spPr>
        <p:txBody>
          <a:bodyPr>
            <a:normAutofit fontScale="90000"/>
          </a:bodyPr>
          <a:lstStyle/>
          <a:p>
            <a:pPr algn="ctr"/>
            <a:r>
              <a:rPr lang="en-US" b="1" dirty="0"/>
              <a:t>&gt;25 = 5,000</a:t>
            </a:r>
            <a:br>
              <a:rPr lang="en-US" b="1" dirty="0"/>
            </a:br>
            <a:r>
              <a:rPr lang="en-US" b="1" dirty="0"/>
              <a:t>&lt; 25 = 10-50,000</a:t>
            </a:r>
          </a:p>
        </p:txBody>
      </p:sp>
      <p:pic>
        <p:nvPicPr>
          <p:cNvPr id="5" name="Content Placeholder 4">
            <a:extLst>
              <a:ext uri="{FF2B5EF4-FFF2-40B4-BE49-F238E27FC236}">
                <a16:creationId xmlns:a16="http://schemas.microsoft.com/office/drawing/2014/main" id="{96DC3AC0-2400-49DA-8BC4-4DDE4A56E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0237" y="1934678"/>
            <a:ext cx="5801784" cy="4107348"/>
          </a:xfrm>
        </p:spPr>
      </p:pic>
    </p:spTree>
    <p:extLst>
      <p:ext uri="{BB962C8B-B14F-4D97-AF65-F5344CB8AC3E}">
        <p14:creationId xmlns:p14="http://schemas.microsoft.com/office/powerpoint/2010/main" val="291801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CB55-A290-4D1E-A5E9-D5A06FF8206F}"/>
              </a:ext>
            </a:extLst>
          </p:cNvPr>
          <p:cNvSpPr>
            <a:spLocks noGrp="1"/>
          </p:cNvSpPr>
          <p:nvPr>
            <p:ph type="title"/>
          </p:nvPr>
        </p:nvSpPr>
        <p:spPr/>
        <p:txBody>
          <a:bodyPr/>
          <a:lstStyle/>
          <a:p>
            <a:pPr algn="ctr"/>
            <a:r>
              <a:rPr lang="en-US" b="1" dirty="0"/>
              <a:t>Modified Mediterranean Diet</a:t>
            </a:r>
          </a:p>
        </p:txBody>
      </p:sp>
      <p:sp>
        <p:nvSpPr>
          <p:cNvPr id="3" name="Content Placeholder 2">
            <a:extLst>
              <a:ext uri="{FF2B5EF4-FFF2-40B4-BE49-F238E27FC236}">
                <a16:creationId xmlns:a16="http://schemas.microsoft.com/office/drawing/2014/main" id="{290D674C-6304-4D18-8ABC-389F86D823C3}"/>
              </a:ext>
            </a:extLst>
          </p:cNvPr>
          <p:cNvSpPr>
            <a:spLocks noGrp="1"/>
          </p:cNvSpPr>
          <p:nvPr>
            <p:ph idx="1"/>
          </p:nvPr>
        </p:nvSpPr>
        <p:spPr/>
        <p:txBody>
          <a:bodyPr>
            <a:normAutofit fontScale="92500" lnSpcReduction="10000"/>
          </a:bodyPr>
          <a:lstStyle/>
          <a:p>
            <a:pPr marL="0" indent="0">
              <a:buNone/>
            </a:pPr>
            <a:r>
              <a:rPr lang="en-US" sz="4300" b="1" dirty="0"/>
              <a:t>Research on carbohydrate intake and cardiovascular disease:</a:t>
            </a:r>
            <a:endParaRPr lang="en-US" sz="4300" dirty="0"/>
          </a:p>
          <a:p>
            <a:r>
              <a:rPr lang="en-US" sz="3200" dirty="0"/>
              <a:t>Cause atherogenic dyslipidemia (Atherosclerosis) </a:t>
            </a:r>
          </a:p>
          <a:p>
            <a:r>
              <a:rPr lang="en-US" sz="3200" dirty="0"/>
              <a:t>Increased triglycerides a</a:t>
            </a:r>
          </a:p>
          <a:p>
            <a:r>
              <a:rPr lang="en-US" sz="3200" dirty="0"/>
              <a:t>Increase small LDL particles</a:t>
            </a:r>
          </a:p>
          <a:p>
            <a:r>
              <a:rPr lang="en-US" sz="3200" dirty="0"/>
              <a:t>Decreased HDL,</a:t>
            </a:r>
          </a:p>
          <a:p>
            <a:r>
              <a:rPr lang="en-US" sz="3200" dirty="0"/>
              <a:t>Decrease insulin resistance</a:t>
            </a:r>
          </a:p>
          <a:p>
            <a:r>
              <a:rPr lang="en-US" sz="3200" dirty="0"/>
              <a:t>Increase obesity  </a:t>
            </a:r>
          </a:p>
        </p:txBody>
      </p:sp>
    </p:spTree>
    <p:extLst>
      <p:ext uri="{BB962C8B-B14F-4D97-AF65-F5344CB8AC3E}">
        <p14:creationId xmlns:p14="http://schemas.microsoft.com/office/powerpoint/2010/main" val="423210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8981-FDA3-470F-8EA5-4070E9381631}"/>
              </a:ext>
            </a:extLst>
          </p:cNvPr>
          <p:cNvSpPr>
            <a:spLocks noGrp="1"/>
          </p:cNvSpPr>
          <p:nvPr>
            <p:ph type="title"/>
          </p:nvPr>
        </p:nvSpPr>
        <p:spPr/>
        <p:txBody>
          <a:bodyPr>
            <a:normAutofit/>
          </a:bodyPr>
          <a:lstStyle/>
          <a:p>
            <a:pPr algn="ctr"/>
            <a:r>
              <a:rPr lang="en-US" sz="4000" dirty="0">
                <a:solidFill>
                  <a:srgbClr val="231F20"/>
                </a:solidFill>
                <a:latin typeface="Times New Roman" panose="02020603050405020304" pitchFamily="18" charset="0"/>
                <a:ea typeface="Times New Roman" panose="02020603050405020304" pitchFamily="18" charset="0"/>
                <a:cs typeface="Arial" panose="020B0604020202020204" pitchFamily="34" charset="0"/>
              </a:rPr>
              <a:t>A</a:t>
            </a:r>
            <a:r>
              <a:rPr lang="en-US" sz="4000" dirty="0">
                <a:solidFill>
                  <a:srgbClr val="231F20"/>
                </a:solidFill>
                <a:effectLst/>
                <a:latin typeface="Times New Roman" panose="02020603050405020304" pitchFamily="18" charset="0"/>
                <a:ea typeface="Times New Roman" panose="02020603050405020304" pitchFamily="18" charset="0"/>
                <a:cs typeface="Arial" panose="020B0604020202020204" pitchFamily="34" charset="0"/>
              </a:rPr>
              <a:t>nti-inflammatory, (Ketogenic) Modified Mediterranean diet</a:t>
            </a:r>
            <a:endParaRPr lang="en-US" sz="4000" dirty="0"/>
          </a:p>
        </p:txBody>
      </p:sp>
      <p:sp>
        <p:nvSpPr>
          <p:cNvPr id="3" name="Content Placeholder 2">
            <a:extLst>
              <a:ext uri="{FF2B5EF4-FFF2-40B4-BE49-F238E27FC236}">
                <a16:creationId xmlns:a16="http://schemas.microsoft.com/office/drawing/2014/main" id="{44F00A7C-0AC5-4682-91EA-821D06DDC3FD}"/>
              </a:ext>
            </a:extLst>
          </p:cNvPr>
          <p:cNvSpPr>
            <a:spLocks noGrp="1"/>
          </p:cNvSpPr>
          <p:nvPr>
            <p:ph idx="1"/>
          </p:nvPr>
        </p:nvSpPr>
        <p:spPr/>
        <p:txBody>
          <a:bodyPr>
            <a:normAutofit/>
          </a:bodyPr>
          <a:lstStyle/>
          <a:p>
            <a:pPr marL="0" marR="0" lvl="0" indent="0" algn="ctr">
              <a:buNone/>
            </a:pPr>
            <a:r>
              <a:rPr lang="en-US" sz="3600" dirty="0">
                <a:solidFill>
                  <a:srgbClr val="444444"/>
                </a:solidFill>
                <a:effectLst/>
                <a:latin typeface="Calibri" panose="020F0502020204030204" pitchFamily="34" charset="0"/>
                <a:ea typeface="Calibri" panose="020F0502020204030204" pitchFamily="34" charset="0"/>
                <a:cs typeface="Arial" panose="020B0604020202020204" pitchFamily="34" charset="0"/>
              </a:rPr>
              <a:t>A focus of the Mediterranean diet is Extra virgin olive oil; also found to raise HDLs.  </a:t>
            </a:r>
          </a:p>
          <a:p>
            <a:r>
              <a:rPr lang="en-US" sz="3600" i="1" dirty="0">
                <a:solidFill>
                  <a:srgbClr val="444444"/>
                </a:solidFill>
                <a:effectLst/>
                <a:latin typeface="Calibri" panose="020F0502020204030204" pitchFamily="34" charset="0"/>
                <a:ea typeface="Calibri" panose="020F0502020204030204" pitchFamily="34" charset="0"/>
                <a:cs typeface="Arial" panose="020B0604020202020204" pitchFamily="34" charset="0"/>
              </a:rPr>
              <a:t>An evaluation of multiple studies involving over 800,000 subjects discovered that olive oil was the best monounsaturated fat to reduce heart disease. </a:t>
            </a:r>
            <a:r>
              <a:rPr lang="en-US" sz="3600" i="1" baseline="30000" dirty="0">
                <a:solidFill>
                  <a:srgbClr val="444444"/>
                </a:solidFill>
                <a:effectLst/>
                <a:latin typeface="Calibri" panose="020F0502020204030204" pitchFamily="34" charset="0"/>
                <a:ea typeface="Calibri" panose="020F0502020204030204" pitchFamily="34" charset="0"/>
                <a:cs typeface="Arial" panose="020B0604020202020204" pitchFamily="34" charset="0"/>
              </a:rPr>
              <a:t>2 </a:t>
            </a:r>
          </a:p>
          <a:p>
            <a:r>
              <a:rPr lang="en-US" sz="3600" i="1" dirty="0">
                <a:solidFill>
                  <a:srgbClr val="444444"/>
                </a:solidFill>
                <a:effectLst/>
                <a:latin typeface="Calibri" panose="020F0502020204030204" pitchFamily="34" charset="0"/>
                <a:ea typeface="Calibri" panose="020F0502020204030204" pitchFamily="34" charset="0"/>
                <a:cs typeface="Arial" panose="020B0604020202020204" pitchFamily="34" charset="0"/>
              </a:rPr>
              <a:t>Olive oil contains antioxidants known as polyphenols believed to provide heart benefits and create the increase in HDL.</a:t>
            </a:r>
            <a:r>
              <a:rPr lang="en-US" sz="3600" i="1" baseline="30000" dirty="0">
                <a:solidFill>
                  <a:srgbClr val="444444"/>
                </a:solidFill>
                <a:effectLst/>
                <a:latin typeface="Calibri" panose="020F0502020204030204" pitchFamily="34" charset="0"/>
                <a:ea typeface="Calibri" panose="020F0502020204030204" pitchFamily="34" charset="0"/>
                <a:cs typeface="Arial" panose="020B0604020202020204" pitchFamily="34" charset="0"/>
              </a:rPr>
              <a:t>3</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23953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4A78-D930-4052-848F-7D5204C336A7}"/>
              </a:ext>
            </a:extLst>
          </p:cNvPr>
          <p:cNvSpPr>
            <a:spLocks noGrp="1"/>
          </p:cNvSpPr>
          <p:nvPr>
            <p:ph type="title"/>
          </p:nvPr>
        </p:nvSpPr>
        <p:spPr/>
        <p:txBody>
          <a:bodyPr/>
          <a:lstStyle/>
          <a:p>
            <a:pPr algn="ctr"/>
            <a:r>
              <a:rPr lang="en-US" b="1" dirty="0"/>
              <a:t>CHANGE YOUR OIL</a:t>
            </a:r>
          </a:p>
        </p:txBody>
      </p:sp>
      <p:sp>
        <p:nvSpPr>
          <p:cNvPr id="3" name="Content Placeholder 2">
            <a:extLst>
              <a:ext uri="{FF2B5EF4-FFF2-40B4-BE49-F238E27FC236}">
                <a16:creationId xmlns:a16="http://schemas.microsoft.com/office/drawing/2014/main" id="{BAF86FCA-6D7C-4311-878E-72B67123F7A1}"/>
              </a:ext>
            </a:extLst>
          </p:cNvPr>
          <p:cNvSpPr>
            <a:spLocks noGrp="1"/>
          </p:cNvSpPr>
          <p:nvPr>
            <p:ph idx="1"/>
          </p:nvPr>
        </p:nvSpPr>
        <p:spPr/>
        <p:txBody>
          <a:bodyPr>
            <a:normAutofit/>
          </a:bodyPr>
          <a:lstStyle/>
          <a:p>
            <a:pPr marL="342900" marR="0" lvl="0" indent="-342900">
              <a:buFont typeface="+mj-lt"/>
              <a:buAutoNum type="arabicPeriod"/>
            </a:pPr>
            <a:r>
              <a:rPr lang="en-US" sz="2800" dirty="0">
                <a:solidFill>
                  <a:srgbClr val="231F20"/>
                </a:solidFill>
                <a:effectLst/>
                <a:latin typeface="Times New Roman" panose="02020603050405020304" pitchFamily="18" charset="0"/>
                <a:ea typeface="Times New Roman" panose="02020603050405020304" pitchFamily="18" charset="0"/>
                <a:cs typeface="Arial" panose="020B0604020202020204" pitchFamily="34" charset="0"/>
              </a:rPr>
              <a:t>Use coconut oil.  A</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randomized, double-blind, clinical trial involved 40 women aged 20-40 years found that it lowered HDL while other studies also revealed that it improves the LDL to HDL ratio important in preventing heart disease.</a:t>
            </a:r>
            <a:r>
              <a:rPr lang="en-US" sz="2800" baseline="30000" dirty="0">
                <a:effectLst/>
                <a:latin typeface="Times New Roman" panose="02020603050405020304" pitchFamily="18" charset="0"/>
                <a:ea typeface="Times New Roman" panose="02020603050405020304" pitchFamily="18" charset="0"/>
                <a:cs typeface="Arial" panose="020B0604020202020204" pitchFamily="34" charset="0"/>
              </a:rPr>
              <a:t>4</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a:t>
            </a:r>
          </a:p>
          <a:p>
            <a:pPr marL="342900" marR="0" lvl="0" indent="-342900">
              <a:buFont typeface="+mj-lt"/>
              <a:buAutoNum type="arabicPeriod"/>
            </a:pPr>
            <a:r>
              <a:rPr lang="en-US" sz="2800" dirty="0">
                <a:solidFill>
                  <a:srgbClr val="231F20"/>
                </a:solidFill>
                <a:effectLst/>
                <a:latin typeface="Times New Roman" panose="02020603050405020304" pitchFamily="18" charset="0"/>
                <a:ea typeface="Times New Roman" panose="02020603050405020304" pitchFamily="18" charset="0"/>
                <a:cs typeface="Arial" panose="020B0604020202020204" pitchFamily="34" charset="0"/>
              </a:rPr>
              <a:t>Up your Omega-3 fatty acids.  Eating healthy types of fish or taking fish oil can help to elevate HDL levels, decrease inflammation, and improve cardiovascular function. </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buFont typeface="+mj-lt"/>
              <a:buAutoNum type="arabicPeriod"/>
            </a:pPr>
            <a:r>
              <a:rPr lang="en-US" sz="2800" dirty="0">
                <a:solidFill>
                  <a:srgbClr val="231F20"/>
                </a:solidFill>
                <a:effectLst/>
                <a:latin typeface="Times New Roman" panose="02020603050405020304" pitchFamily="18" charset="0"/>
                <a:ea typeface="Times New Roman" panose="02020603050405020304" pitchFamily="18" charset="0"/>
                <a:cs typeface="Arial" panose="020B0604020202020204" pitchFamily="34" charset="0"/>
              </a:rPr>
              <a:t>Eliminate trans fats.  Rancid fats from vegetable, nut, and see oils along with added trans fats or hydrogenated oil negatively affect cholesterol ratios, cause inflammation, and promote heart disease. </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42882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129F132-659E-D647-AC18-6F070AD58274}"/>
              </a:ext>
            </a:extLst>
          </p:cNvPr>
          <p:cNvSpPr>
            <a:spLocks noGrp="1"/>
          </p:cNvSpPr>
          <p:nvPr>
            <p:ph type="title"/>
          </p:nvPr>
        </p:nvSpPr>
        <p:spPr>
          <a:xfrm>
            <a:off x="1981200" y="731838"/>
            <a:ext cx="8229600" cy="1143000"/>
          </a:xfrm>
        </p:spPr>
        <p:txBody>
          <a:bodyPr/>
          <a:lstStyle/>
          <a:p>
            <a:pPr algn="ctr" eaLnBrk="1" hangingPunct="1"/>
            <a:r>
              <a:rPr lang="en-US" altLang="en-US" b="1" dirty="0">
                <a:ea typeface="ＭＳ Ｐゴシック" panose="020B0600070205080204" pitchFamily="34" charset="-128"/>
              </a:rPr>
              <a:t>Healthy Fats vs. Damaged Fats</a:t>
            </a:r>
          </a:p>
        </p:txBody>
      </p:sp>
      <p:sp>
        <p:nvSpPr>
          <p:cNvPr id="24579" name="Content Placeholder 2">
            <a:extLst>
              <a:ext uri="{FF2B5EF4-FFF2-40B4-BE49-F238E27FC236}">
                <a16:creationId xmlns:a16="http://schemas.microsoft.com/office/drawing/2014/main" id="{74B8C02A-C88F-E84E-BDD0-582EFFBCA327}"/>
              </a:ext>
            </a:extLst>
          </p:cNvPr>
          <p:cNvSpPr txBox="1">
            <a:spLocks/>
          </p:cNvSpPr>
          <p:nvPr/>
        </p:nvSpPr>
        <p:spPr bwMode="auto">
          <a:xfrm>
            <a:off x="2209800" y="1828800"/>
            <a:ext cx="449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Healthy Fats</a:t>
            </a:r>
          </a:p>
          <a:p>
            <a:pPr eaLnBrk="1" hangingPunct="1">
              <a:buFont typeface="Arial" panose="020B0604020202020204" pitchFamily="34" charset="0"/>
              <a:buNone/>
            </a:pPr>
            <a:endParaRPr lang="en-US" altLang="en-US" sz="800" b="1"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Olive Oil</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Fish Oil</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Coconut Products</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Raw Nuts                     </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4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Organic, grass-fed meats* and free-range chicken.</a:t>
            </a:r>
          </a:p>
          <a:p>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Avocado</a:t>
            </a:r>
          </a:p>
          <a:p>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Flax &amp; Chia Seeds</a:t>
            </a:r>
          </a:p>
        </p:txBody>
      </p:sp>
      <p:sp>
        <p:nvSpPr>
          <p:cNvPr id="24580" name="Content Placeholder 2">
            <a:extLst>
              <a:ext uri="{FF2B5EF4-FFF2-40B4-BE49-F238E27FC236}">
                <a16:creationId xmlns:a16="http://schemas.microsoft.com/office/drawing/2014/main" id="{09C594DA-E214-D94F-9462-68A1316D74C0}"/>
              </a:ext>
            </a:extLst>
          </p:cNvPr>
          <p:cNvSpPr txBox="1">
            <a:spLocks/>
          </p:cNvSpPr>
          <p:nvPr/>
        </p:nvSpPr>
        <p:spPr bwMode="auto">
          <a:xfrm>
            <a:off x="6492240" y="1865312"/>
            <a:ext cx="3947160" cy="44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Damaged Fats</a:t>
            </a:r>
          </a:p>
          <a:p>
            <a:pPr eaLnBrk="1" hangingPunct="1">
              <a:buFont typeface="Arial" panose="020B0604020202020204" pitchFamily="34" charset="0"/>
              <a:buNone/>
            </a:pPr>
            <a:endParaRPr lang="en-US" altLang="en-US" sz="800" b="1"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Trans Fats</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Canola/Vegetable Oil</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Commercial Meat &amp; Dairy  </a:t>
            </a:r>
          </a:p>
        </p:txBody>
      </p:sp>
    </p:spTree>
    <p:extLst>
      <p:ext uri="{BB962C8B-B14F-4D97-AF65-F5344CB8AC3E}">
        <p14:creationId xmlns:p14="http://schemas.microsoft.com/office/powerpoint/2010/main" val="261431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3399-687E-4A4D-A1D1-4C32E3F1782F}"/>
              </a:ext>
            </a:extLst>
          </p:cNvPr>
          <p:cNvSpPr>
            <a:spLocks noGrp="1"/>
          </p:cNvSpPr>
          <p:nvPr>
            <p:ph type="title"/>
          </p:nvPr>
        </p:nvSpPr>
        <p:spPr/>
        <p:txBody>
          <a:bodyPr/>
          <a:lstStyle/>
          <a:p>
            <a:pPr algn="ctr"/>
            <a:r>
              <a:rPr lang="en-US" b="1" dirty="0"/>
              <a:t>GREAT NEWS</a:t>
            </a:r>
          </a:p>
        </p:txBody>
      </p:sp>
      <p:sp>
        <p:nvSpPr>
          <p:cNvPr id="3" name="Content Placeholder 2">
            <a:extLst>
              <a:ext uri="{FF2B5EF4-FFF2-40B4-BE49-F238E27FC236}">
                <a16:creationId xmlns:a16="http://schemas.microsoft.com/office/drawing/2014/main" id="{E0CE5C96-B0A7-49CC-8911-121A7784632A}"/>
              </a:ext>
            </a:extLst>
          </p:cNvPr>
          <p:cNvSpPr>
            <a:spLocks noGrp="1"/>
          </p:cNvSpPr>
          <p:nvPr>
            <p:ph idx="1"/>
          </p:nvPr>
        </p:nvSpPr>
        <p:spPr/>
        <p:txBody>
          <a:bodyPr/>
          <a:lstStyle/>
          <a:p>
            <a:pPr marL="0" marR="0" indent="0" algn="ctr">
              <a:spcBef>
                <a:spcPts val="0"/>
              </a:spcBef>
              <a:spcAft>
                <a:spcPts val="0"/>
              </a:spcAft>
              <a:buNone/>
            </a:pPr>
            <a:r>
              <a:rPr lang="en-US" sz="3200" dirty="0">
                <a:effectLst/>
                <a:latin typeface="Calibri" panose="020F0502020204030204" pitchFamily="34" charset="0"/>
                <a:ea typeface="Calibri" panose="020F0502020204030204" pitchFamily="34" charset="0"/>
                <a:cs typeface="Calibri" panose="020F0502020204030204" pitchFamily="34" charset="0"/>
              </a:rPr>
              <a:t>Immediately following a drop in carbs, triglycerides and HDL raises very quickly.</a:t>
            </a:r>
            <a:r>
              <a:rPr lang="en-US" sz="3200" baseline="30000" dirty="0">
                <a:effectLst/>
                <a:latin typeface="Calibri" panose="020F0502020204030204" pitchFamily="34" charset="0"/>
                <a:ea typeface="Calibri" panose="020F0502020204030204" pitchFamily="34" charset="0"/>
                <a:cs typeface="Calibri" panose="020F0502020204030204" pitchFamily="34" charset="0"/>
              </a:rPr>
              <a:t>(7-9)</a:t>
            </a:r>
            <a:r>
              <a:rPr lang="en-US" sz="32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gn="ctr">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indent="0" algn="ctr">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1689198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2CA4-CD75-0F4B-A72E-E562D2A64F8F}"/>
              </a:ext>
            </a:extLst>
          </p:cNvPr>
          <p:cNvSpPr>
            <a:spLocks noGrp="1"/>
          </p:cNvSpPr>
          <p:nvPr>
            <p:ph type="title"/>
          </p:nvPr>
        </p:nvSpPr>
        <p:spPr>
          <a:xfrm>
            <a:off x="2611808" y="797896"/>
            <a:ext cx="7958331" cy="720493"/>
          </a:xfrm>
        </p:spPr>
        <p:txBody>
          <a:bodyPr/>
          <a:lstStyle/>
          <a:p>
            <a:pPr algn="l"/>
            <a:r>
              <a:rPr lang="en-US" b="1" dirty="0"/>
              <a:t>Top Inflammatory Foods</a:t>
            </a:r>
          </a:p>
        </p:txBody>
      </p:sp>
      <p:sp>
        <p:nvSpPr>
          <p:cNvPr id="3" name="Content Placeholder 2">
            <a:extLst>
              <a:ext uri="{FF2B5EF4-FFF2-40B4-BE49-F238E27FC236}">
                <a16:creationId xmlns:a16="http://schemas.microsoft.com/office/drawing/2014/main" id="{8B667C9F-F0BB-B24C-A760-E8F90CE89A58}"/>
              </a:ext>
            </a:extLst>
          </p:cNvPr>
          <p:cNvSpPr>
            <a:spLocks noGrp="1"/>
          </p:cNvSpPr>
          <p:nvPr>
            <p:ph idx="1"/>
          </p:nvPr>
        </p:nvSpPr>
        <p:spPr>
          <a:xfrm>
            <a:off x="2773599" y="1433014"/>
            <a:ext cx="7796540" cy="4616929"/>
          </a:xfrm>
        </p:spPr>
        <p:txBody>
          <a:bodyPr>
            <a:normAutofit/>
          </a:bodyPr>
          <a:lstStyle/>
          <a:p>
            <a:r>
              <a:rPr lang="en-US" dirty="0"/>
              <a:t>Sugar (Sodas and fruit juices).</a:t>
            </a:r>
          </a:p>
          <a:p>
            <a:r>
              <a:rPr lang="en-US" dirty="0"/>
              <a:t>Vegetable-Oil.</a:t>
            </a:r>
          </a:p>
          <a:p>
            <a:r>
              <a:rPr lang="en-US" dirty="0"/>
              <a:t>Fried Foods.</a:t>
            </a:r>
          </a:p>
          <a:p>
            <a:r>
              <a:rPr lang="en-US" dirty="0"/>
              <a:t>Refined Flour.</a:t>
            </a:r>
          </a:p>
          <a:p>
            <a:r>
              <a:rPr lang="en-US" dirty="0"/>
              <a:t>Grain-Fed Meat</a:t>
            </a:r>
          </a:p>
          <a:p>
            <a:r>
              <a:rPr lang="en-US" dirty="0"/>
              <a:t>Artificial Sweeteners.</a:t>
            </a:r>
          </a:p>
          <a:p>
            <a:r>
              <a:rPr lang="en-US" dirty="0"/>
              <a:t>Artificial Additives.</a:t>
            </a:r>
          </a:p>
          <a:p>
            <a:r>
              <a:rPr lang="en-US" dirty="0"/>
              <a:t>Processed Meats (Cold Cuts)</a:t>
            </a:r>
          </a:p>
          <a:p>
            <a:r>
              <a:rPr lang="en-US" dirty="0"/>
              <a:t>Gluten</a:t>
            </a:r>
          </a:p>
          <a:p>
            <a:endParaRPr lang="en-US" dirty="0"/>
          </a:p>
        </p:txBody>
      </p:sp>
    </p:spTree>
    <p:extLst>
      <p:ext uri="{BB962C8B-B14F-4D97-AF65-F5344CB8AC3E}">
        <p14:creationId xmlns:p14="http://schemas.microsoft.com/office/powerpoint/2010/main" val="4255973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2F94-DB55-4E58-9B78-D02FF0A93A5D}"/>
              </a:ext>
            </a:extLst>
          </p:cNvPr>
          <p:cNvSpPr>
            <a:spLocks noGrp="1"/>
          </p:cNvSpPr>
          <p:nvPr>
            <p:ph type="title"/>
          </p:nvPr>
        </p:nvSpPr>
        <p:spPr/>
        <p:txBody>
          <a:bodyPr/>
          <a:lstStyle/>
          <a:p>
            <a:pPr algn="ctr"/>
            <a:r>
              <a:rPr lang="en-US" b="1" dirty="0"/>
              <a:t>*Foods that combat inflammation</a:t>
            </a:r>
            <a:br>
              <a:rPr lang="en-US" b="1" dirty="0"/>
            </a:br>
            <a:endParaRPr lang="en-US" dirty="0"/>
          </a:p>
        </p:txBody>
      </p:sp>
      <p:sp>
        <p:nvSpPr>
          <p:cNvPr id="3" name="Content Placeholder 2">
            <a:extLst>
              <a:ext uri="{FF2B5EF4-FFF2-40B4-BE49-F238E27FC236}">
                <a16:creationId xmlns:a16="http://schemas.microsoft.com/office/drawing/2014/main" id="{AEF14383-DDDF-4A78-9060-02F4610290D9}"/>
              </a:ext>
            </a:extLst>
          </p:cNvPr>
          <p:cNvSpPr>
            <a:spLocks noGrp="1"/>
          </p:cNvSpPr>
          <p:nvPr>
            <p:ph idx="1"/>
          </p:nvPr>
        </p:nvSpPr>
        <p:spPr/>
        <p:txBody>
          <a:bodyPr/>
          <a:lstStyle/>
          <a:p>
            <a:pPr marL="0" indent="0">
              <a:buNone/>
            </a:pPr>
            <a:r>
              <a:rPr lang="en-US" dirty="0"/>
              <a:t>Include plenty of these anti-inflammatory foods in your diet:</a:t>
            </a:r>
          </a:p>
          <a:p>
            <a:r>
              <a:rPr lang="en-US" b="1" dirty="0"/>
              <a:t>Fish, Coconut, Olive, and Avocado Oil</a:t>
            </a:r>
            <a:endParaRPr lang="en-US" dirty="0"/>
          </a:p>
          <a:p>
            <a:r>
              <a:rPr lang="en-US" b="1" dirty="0"/>
              <a:t>Green leafy vegetables</a:t>
            </a:r>
            <a:r>
              <a:rPr lang="en-US" dirty="0"/>
              <a:t>, such as spinach, kale, and collards</a:t>
            </a:r>
          </a:p>
          <a:p>
            <a:r>
              <a:rPr lang="en-US" b="1" dirty="0"/>
              <a:t>Raw nuts and seeds</a:t>
            </a:r>
            <a:r>
              <a:rPr lang="en-US" dirty="0"/>
              <a:t> like chia, flax, almonds and Macadamias</a:t>
            </a:r>
          </a:p>
          <a:p>
            <a:r>
              <a:rPr lang="en-US" b="1" dirty="0"/>
              <a:t>Low Glycemic Fruits: </a:t>
            </a:r>
            <a:r>
              <a:rPr lang="en-US" dirty="0"/>
              <a:t>strawberries, blueberries, cherries, and raspberries</a:t>
            </a:r>
          </a:p>
          <a:p>
            <a:pPr marL="0" indent="0">
              <a:buNone/>
            </a:pPr>
            <a:endParaRPr lang="en-US" dirty="0"/>
          </a:p>
          <a:p>
            <a:pPr marL="0" indent="0">
              <a:buNone/>
            </a:pPr>
            <a:r>
              <a:rPr lang="en-US" dirty="0"/>
              <a:t>*Assuming there are no Food Sensitivities to the above</a:t>
            </a:r>
          </a:p>
          <a:p>
            <a:endParaRPr lang="en-US" dirty="0"/>
          </a:p>
          <a:p>
            <a:endParaRPr lang="en-US" dirty="0"/>
          </a:p>
        </p:txBody>
      </p:sp>
    </p:spTree>
    <p:extLst>
      <p:ext uri="{BB962C8B-B14F-4D97-AF65-F5344CB8AC3E}">
        <p14:creationId xmlns:p14="http://schemas.microsoft.com/office/powerpoint/2010/main" val="1433219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6D30-CC66-4FF4-BFE9-4D733A5BD883}"/>
              </a:ext>
            </a:extLst>
          </p:cNvPr>
          <p:cNvSpPr>
            <a:spLocks noGrp="1"/>
          </p:cNvSpPr>
          <p:nvPr>
            <p:ph type="title"/>
          </p:nvPr>
        </p:nvSpPr>
        <p:spPr>
          <a:xfrm>
            <a:off x="838200" y="1237484"/>
            <a:ext cx="10515600" cy="1642351"/>
          </a:xfrm>
        </p:spPr>
        <p:txBody>
          <a:bodyPr/>
          <a:lstStyle/>
          <a:p>
            <a:pPr algn="ctr"/>
            <a:r>
              <a:rPr lang="en-US" sz="3200" b="1" dirty="0">
                <a:latin typeface="Cambria" panose="02040503050406030204" pitchFamily="18" charset="0"/>
              </a:rPr>
              <a:t>CHIROPRACTIC AND THE #1 KILLER</a:t>
            </a:r>
            <a:br>
              <a:rPr lang="en-US" dirty="0"/>
            </a:br>
            <a:endParaRPr lang="en-US" dirty="0"/>
          </a:p>
        </p:txBody>
      </p:sp>
      <p:sp>
        <p:nvSpPr>
          <p:cNvPr id="3" name="Content Placeholder 2">
            <a:extLst>
              <a:ext uri="{FF2B5EF4-FFF2-40B4-BE49-F238E27FC236}">
                <a16:creationId xmlns:a16="http://schemas.microsoft.com/office/drawing/2014/main" id="{DB78434F-27C7-4770-8AEE-A27D8B4B88A6}"/>
              </a:ext>
            </a:extLst>
          </p:cNvPr>
          <p:cNvSpPr>
            <a:spLocks noGrp="1"/>
          </p:cNvSpPr>
          <p:nvPr>
            <p:ph idx="1"/>
          </p:nvPr>
        </p:nvSpPr>
        <p:spPr>
          <a:xfrm>
            <a:off x="838200" y="2506662"/>
            <a:ext cx="10515600" cy="4351338"/>
          </a:xfrm>
        </p:spPr>
        <p:txBody>
          <a:bodyPr>
            <a:normAutofit/>
          </a:bodyPr>
          <a:lstStyle/>
          <a:p>
            <a:r>
              <a:rPr lang="en-US" sz="2400" dirty="0">
                <a:latin typeface="Cambria" panose="02040503050406030204" pitchFamily="18" charset="0"/>
              </a:rPr>
              <a:t>Heart rate variability (HRV) is a vital health indicator like blood pressure, cholesterol, or heart Rate.  </a:t>
            </a:r>
          </a:p>
          <a:p>
            <a:r>
              <a:rPr lang="en-US" sz="2400" dirty="0">
                <a:latin typeface="Cambria" panose="02040503050406030204" pitchFamily="18" charset="0"/>
              </a:rPr>
              <a:t>HRV: Measures how well the heart </a:t>
            </a:r>
            <a:r>
              <a:rPr lang="en-US" sz="2400" i="1" u="sng" dirty="0">
                <a:latin typeface="Cambria" panose="02040503050406030204" pitchFamily="18" charset="0"/>
              </a:rPr>
              <a:t>adapts</a:t>
            </a:r>
            <a:r>
              <a:rPr lang="en-US" sz="2400" dirty="0">
                <a:latin typeface="Cambria" panose="02040503050406030204" pitchFamily="18" charset="0"/>
              </a:rPr>
              <a:t> to changes and challenges.  </a:t>
            </a:r>
          </a:p>
          <a:p>
            <a:r>
              <a:rPr lang="en-US" sz="2400" dirty="0">
                <a:latin typeface="Cambria" panose="02040503050406030204" pitchFamily="18" charset="0"/>
              </a:rPr>
              <a:t>This adaptive response is managed through the nervous system.  </a:t>
            </a:r>
          </a:p>
          <a:p>
            <a:r>
              <a:rPr lang="en-US" sz="2400" dirty="0">
                <a:latin typeface="Cambria" panose="02040503050406030204" pitchFamily="18" charset="0"/>
              </a:rPr>
              <a:t>Research by Zhang, MD, PhD proves chiropractic significantly improved HRV after only 1 year of care</a:t>
            </a:r>
          </a:p>
          <a:p>
            <a:endParaRPr lang="en-US" dirty="0"/>
          </a:p>
        </p:txBody>
      </p:sp>
    </p:spTree>
    <p:extLst>
      <p:ext uri="{BB962C8B-B14F-4D97-AF65-F5344CB8AC3E}">
        <p14:creationId xmlns:p14="http://schemas.microsoft.com/office/powerpoint/2010/main" val="739733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4E30-AFA1-40F6-BC96-60FC87F23E34}"/>
              </a:ext>
            </a:extLst>
          </p:cNvPr>
          <p:cNvSpPr>
            <a:spLocks noGrp="1"/>
          </p:cNvSpPr>
          <p:nvPr>
            <p:ph type="title"/>
          </p:nvPr>
        </p:nvSpPr>
        <p:spPr>
          <a:xfrm>
            <a:off x="838200" y="1374118"/>
            <a:ext cx="10515600" cy="1325563"/>
          </a:xfrm>
        </p:spPr>
        <p:txBody>
          <a:bodyPr/>
          <a:lstStyle/>
          <a:p>
            <a:pPr algn="ctr"/>
            <a:r>
              <a:rPr lang="en-US" sz="3600" b="1" dirty="0">
                <a:latin typeface="Cambria" panose="02040503050406030204" pitchFamily="18" charset="0"/>
              </a:rPr>
              <a:t>Organ Function and Subluxation</a:t>
            </a:r>
            <a:br>
              <a:rPr lang="en-US" dirty="0"/>
            </a:br>
            <a:endParaRPr lang="en-US" dirty="0"/>
          </a:p>
        </p:txBody>
      </p:sp>
      <p:sp>
        <p:nvSpPr>
          <p:cNvPr id="3" name="Content Placeholder 2">
            <a:extLst>
              <a:ext uri="{FF2B5EF4-FFF2-40B4-BE49-F238E27FC236}">
                <a16:creationId xmlns:a16="http://schemas.microsoft.com/office/drawing/2014/main" id="{4AB2C883-38AF-4895-ADFD-4A62E72C1EB5}"/>
              </a:ext>
            </a:extLst>
          </p:cNvPr>
          <p:cNvSpPr>
            <a:spLocks noGrp="1"/>
          </p:cNvSpPr>
          <p:nvPr>
            <p:ph idx="1"/>
          </p:nvPr>
        </p:nvSpPr>
        <p:spPr>
          <a:xfrm>
            <a:off x="838200" y="2372163"/>
            <a:ext cx="10515600" cy="4351338"/>
          </a:xfrm>
        </p:spPr>
        <p:txBody>
          <a:bodyPr>
            <a:normAutofit/>
          </a:bodyPr>
          <a:lstStyle/>
          <a:p>
            <a:pPr marL="0" indent="0">
              <a:buNone/>
            </a:pPr>
            <a:r>
              <a:rPr lang="en-US" sz="2400" b="1" dirty="0">
                <a:latin typeface="Cambria" panose="02040503050406030204" pitchFamily="18" charset="0"/>
              </a:rPr>
              <a:t>“</a:t>
            </a:r>
            <a:r>
              <a:rPr lang="en-US" sz="2400" dirty="0">
                <a:latin typeface="Cambria" panose="02040503050406030204" pitchFamily="18" charset="0"/>
              </a:rPr>
              <a:t>Records of numerous cases including myocardial ischemia showed </a:t>
            </a:r>
            <a:r>
              <a:rPr lang="en-US" sz="2400" u="sng" dirty="0">
                <a:latin typeface="Cambria" panose="02040503050406030204" pitchFamily="18" charset="0"/>
              </a:rPr>
              <a:t>lesions of the spinal column </a:t>
            </a:r>
            <a:r>
              <a:rPr lang="en-US" sz="2400" dirty="0">
                <a:latin typeface="Cambria" panose="02040503050406030204" pitchFamily="18" charset="0"/>
              </a:rPr>
              <a:t>are perfectly capable of stimulating accentuating, or making a major contribution to (organic ) disorders. There can, in fact, be no doubt that the state of the spinal column does have a bearing on the functional status of the internal organs”</a:t>
            </a:r>
          </a:p>
          <a:p>
            <a:pPr marL="0" indent="0">
              <a:buNone/>
            </a:pPr>
            <a:endParaRPr lang="en-US" sz="2400" dirty="0">
              <a:latin typeface="Cambria" panose="02040503050406030204" pitchFamily="18" charset="0"/>
            </a:endParaRPr>
          </a:p>
          <a:p>
            <a:pPr marL="0" indent="0">
              <a:buNone/>
            </a:pPr>
            <a:r>
              <a:rPr lang="en-US" sz="2400" dirty="0">
                <a:latin typeface="Cambria" panose="02040503050406030204" pitchFamily="18" charset="0"/>
              </a:rPr>
              <a:t>W. </a:t>
            </a:r>
            <a:r>
              <a:rPr lang="en-US" sz="2400" dirty="0" err="1">
                <a:latin typeface="Cambria" panose="02040503050406030204" pitchFamily="18" charset="0"/>
              </a:rPr>
              <a:t>Kunert</a:t>
            </a:r>
            <a:r>
              <a:rPr lang="en-US" sz="2400" dirty="0">
                <a:latin typeface="Cambria" panose="02040503050406030204" pitchFamily="18" charset="0"/>
              </a:rPr>
              <a:t> MD (1965) Functional Disorders of Internal Organs Due to Vertebral </a:t>
            </a:r>
            <a:r>
              <a:rPr lang="en-US" sz="2400" dirty="0" err="1">
                <a:latin typeface="Cambria" panose="02040503050406030204" pitchFamily="18" charset="0"/>
              </a:rPr>
              <a:t>Lesions,CIBA</a:t>
            </a:r>
            <a:r>
              <a:rPr lang="en-US" sz="2400" dirty="0">
                <a:latin typeface="Cambria" panose="02040503050406030204" pitchFamily="18" charset="0"/>
              </a:rPr>
              <a:t> Symposium 13 (3) :85-96</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57413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8F7D685-0306-F542-97A7-B017F7484424}"/>
              </a:ext>
            </a:extLst>
          </p:cNvPr>
          <p:cNvSpPr>
            <a:spLocks noGrp="1"/>
          </p:cNvSpPr>
          <p:nvPr>
            <p:ph type="title"/>
          </p:nvPr>
        </p:nvSpPr>
        <p:spPr>
          <a:xfrm>
            <a:off x="1981200" y="731838"/>
            <a:ext cx="8229600" cy="1143000"/>
          </a:xfrm>
        </p:spPr>
        <p:txBody>
          <a:bodyPr/>
          <a:lstStyle/>
          <a:p>
            <a:pPr algn="ctr" eaLnBrk="1" hangingPunct="1"/>
            <a:r>
              <a:rPr lang="en-US" altLang="en-US" b="1" dirty="0">
                <a:latin typeface="Cambria" panose="02040503050406030204" pitchFamily="18" charset="0"/>
                <a:ea typeface="ＭＳ Ｐゴシック" panose="020B0600070205080204" pitchFamily="34" charset="-128"/>
              </a:rPr>
              <a:t>STARTING YOUNG</a:t>
            </a:r>
          </a:p>
        </p:txBody>
      </p:sp>
      <p:sp>
        <p:nvSpPr>
          <p:cNvPr id="6147" name="Content Placeholder 2">
            <a:extLst>
              <a:ext uri="{FF2B5EF4-FFF2-40B4-BE49-F238E27FC236}">
                <a16:creationId xmlns:a16="http://schemas.microsoft.com/office/drawing/2014/main" id="{0FDA97D5-6359-A04E-B67A-9ED75D82C68F}"/>
              </a:ext>
            </a:extLst>
          </p:cNvPr>
          <p:cNvSpPr>
            <a:spLocks noGrp="1"/>
          </p:cNvSpPr>
          <p:nvPr>
            <p:ph idx="1"/>
          </p:nvPr>
        </p:nvSpPr>
        <p:spPr>
          <a:xfrm>
            <a:off x="1531938" y="1786759"/>
            <a:ext cx="9136062" cy="3352800"/>
          </a:xfrm>
        </p:spPr>
        <p:txBody>
          <a:bodyPr>
            <a:normAutofit/>
          </a:bodyPr>
          <a:lstStyle/>
          <a:p>
            <a:pPr marL="0" indent="0" algn="ctr">
              <a:lnSpc>
                <a:spcPct val="90000"/>
              </a:lnSpc>
              <a:buNone/>
            </a:pPr>
            <a:r>
              <a:rPr lang="en-US" altLang="en-US" sz="3000" dirty="0">
                <a:latin typeface="Cambria" panose="02040503050406030204" pitchFamily="18" charset="0"/>
                <a:ea typeface="ＭＳ Ｐゴシック" panose="020B0600070205080204" pitchFamily="34" charset="-128"/>
              </a:rPr>
              <a:t> </a:t>
            </a:r>
            <a:r>
              <a:rPr lang="en-US" altLang="en-US" b="1" dirty="0">
                <a:latin typeface="Cambria" panose="02040503050406030204" pitchFamily="18" charset="0"/>
                <a:ea typeface="ＭＳ Ｐゴシック" panose="020B0600070205080204" pitchFamily="34" charset="-128"/>
              </a:rPr>
              <a:t> </a:t>
            </a:r>
            <a:r>
              <a:rPr lang="en-US" altLang="en-US" sz="2400" b="1" dirty="0">
                <a:latin typeface="Cambria" panose="02040503050406030204" pitchFamily="18" charset="0"/>
                <a:ea typeface="ＭＳ Ｐゴシック" panose="020B0600070205080204" pitchFamily="34" charset="-128"/>
              </a:rPr>
              <a:t>1 OUT OF 3 DEATHS IS FROM CVD</a:t>
            </a:r>
          </a:p>
          <a:p>
            <a:pPr marL="0" indent="0" algn="ctr">
              <a:lnSpc>
                <a:spcPct val="90000"/>
              </a:lnSpc>
              <a:buNone/>
            </a:pPr>
            <a:endParaRPr lang="en-US" altLang="en-US" sz="2400" b="1" dirty="0">
              <a:latin typeface="Cambria" panose="02040503050406030204" pitchFamily="18" charset="0"/>
              <a:ea typeface="ＭＳ Ｐゴシック" panose="020B0600070205080204" pitchFamily="34" charset="-128"/>
            </a:endParaRPr>
          </a:p>
          <a:p>
            <a:pPr marL="400050" lvl="1" indent="0">
              <a:lnSpc>
                <a:spcPct val="90000"/>
              </a:lnSpc>
              <a:spcBef>
                <a:spcPct val="0"/>
              </a:spcBef>
              <a:buNone/>
            </a:pPr>
            <a:r>
              <a:rPr lang="en-US" altLang="en-US" b="1" dirty="0">
                <a:latin typeface="Cambria" panose="02040503050406030204" pitchFamily="18" charset="0"/>
                <a:ea typeface="Arial" panose="020B0604020202020204" pitchFamily="34" charset="0"/>
              </a:rPr>
              <a:t>*25% of children </a:t>
            </a:r>
            <a:r>
              <a:rPr lang="en-US" altLang="en-US" dirty="0">
                <a:latin typeface="Cambria" panose="02040503050406030204" pitchFamily="18" charset="0"/>
                <a:ea typeface="Arial" panose="020B0604020202020204" pitchFamily="34" charset="0"/>
              </a:rPr>
              <a:t>5 and older already have plaque building up in the arteries! (US News and World Report)</a:t>
            </a:r>
          </a:p>
          <a:p>
            <a:pPr marL="400050" lvl="1" indent="0">
              <a:lnSpc>
                <a:spcPct val="90000"/>
              </a:lnSpc>
              <a:spcBef>
                <a:spcPct val="0"/>
              </a:spcBef>
              <a:buNone/>
            </a:pPr>
            <a:endParaRPr lang="en-US" altLang="en-US" dirty="0">
              <a:latin typeface="Cambria" panose="02040503050406030204" pitchFamily="18" charset="0"/>
              <a:ea typeface="Arial" panose="020B0604020202020204" pitchFamily="34" charset="0"/>
            </a:endParaRPr>
          </a:p>
          <a:p>
            <a:pPr marL="400050" lvl="1" indent="0">
              <a:lnSpc>
                <a:spcPct val="90000"/>
              </a:lnSpc>
              <a:spcBef>
                <a:spcPct val="0"/>
              </a:spcBef>
              <a:buNone/>
            </a:pPr>
            <a:r>
              <a:rPr lang="en-US" altLang="en-US" b="1" dirty="0">
                <a:latin typeface="Cambria" panose="02040503050406030204" pitchFamily="18" charset="0"/>
                <a:ea typeface="Arial" panose="020B0604020202020204" pitchFamily="34" charset="0"/>
              </a:rPr>
              <a:t>*60% of 15-19 year </a:t>
            </a:r>
            <a:r>
              <a:rPr lang="en-US" altLang="en-US" b="1" dirty="0" err="1">
                <a:latin typeface="Cambria" panose="02040503050406030204" pitchFamily="18" charset="0"/>
                <a:ea typeface="Arial" panose="020B0604020202020204" pitchFamily="34" charset="0"/>
              </a:rPr>
              <a:t>olds</a:t>
            </a:r>
            <a:r>
              <a:rPr lang="en-US" altLang="en-US" b="1" dirty="0">
                <a:latin typeface="Cambria" panose="02040503050406030204" pitchFamily="18" charset="0"/>
                <a:ea typeface="Arial" panose="020B0604020202020204" pitchFamily="34" charset="0"/>
              </a:rPr>
              <a:t> </a:t>
            </a:r>
            <a:r>
              <a:rPr lang="en-US" altLang="en-US" dirty="0">
                <a:latin typeface="Cambria" panose="02040503050406030204" pitchFamily="18" charset="0"/>
                <a:ea typeface="Arial" panose="020B0604020202020204" pitchFamily="34" charset="0"/>
              </a:rPr>
              <a:t>have plaque building up in their coronary artery which supplies the heart!</a:t>
            </a:r>
          </a:p>
          <a:p>
            <a:pPr marL="400050" lvl="1" indent="0">
              <a:spcBef>
                <a:spcPct val="0"/>
              </a:spcBef>
              <a:buNone/>
            </a:pPr>
            <a:r>
              <a:rPr lang="en-US" dirty="0">
                <a:latin typeface="Cambria" panose="02040503050406030204" pitchFamily="18" charset="0"/>
                <a:hlinkClick r:id="rId3"/>
              </a:rPr>
              <a:t>https://www.ncbi.nlm.nih.gov/pmc/articles/PMC3951799/</a:t>
            </a:r>
            <a:endParaRPr lang="en-US" altLang="en-US" dirty="0">
              <a:latin typeface="Cambria" panose="02040503050406030204" pitchFamily="18" charset="0"/>
              <a:ea typeface="Arial" panose="020B0604020202020204" pitchFamily="34" charset="0"/>
            </a:endParaRPr>
          </a:p>
          <a:p>
            <a:pPr marL="400050" lvl="1" indent="0">
              <a:lnSpc>
                <a:spcPct val="90000"/>
              </a:lnSpc>
              <a:spcBef>
                <a:spcPct val="0"/>
              </a:spcBef>
              <a:buNone/>
            </a:pPr>
            <a:endParaRPr lang="en-US" altLang="en-US" sz="1500" b="1" dirty="0">
              <a:latin typeface="Tahoma" panose="020B0604030504040204" pitchFamily="34" charset="0"/>
              <a:ea typeface="Arial" panose="020B0604020202020204" pitchFamily="34" charset="0"/>
            </a:endParaRPr>
          </a:p>
          <a:p>
            <a:pPr marL="400050" lvl="1" indent="0">
              <a:lnSpc>
                <a:spcPct val="90000"/>
              </a:lnSpc>
              <a:spcBef>
                <a:spcPct val="0"/>
              </a:spcBef>
              <a:buNone/>
            </a:pPr>
            <a:r>
              <a:rPr lang="en-US" altLang="en-US" sz="1500" b="1" dirty="0">
                <a:latin typeface="Tahoma" panose="020B0604030504040204" pitchFamily="34" charset="0"/>
                <a:ea typeface="Arial" panose="020B0604020202020204" pitchFamily="34" charset="0"/>
              </a:rPr>
              <a:t> </a:t>
            </a:r>
            <a:endParaRPr lang="en-US" altLang="en-US" sz="1500" dirty="0">
              <a:latin typeface="Tahoma" panose="020B0604030504040204" pitchFamily="34" charset="0"/>
              <a:ea typeface="Arial" panose="020B0604020202020204" pitchFamily="34" charset="0"/>
            </a:endParaRPr>
          </a:p>
          <a:p>
            <a:pPr marL="400050" lvl="1" indent="0">
              <a:lnSpc>
                <a:spcPct val="90000"/>
              </a:lnSpc>
              <a:spcBef>
                <a:spcPct val="0"/>
              </a:spcBef>
              <a:buNone/>
            </a:pPr>
            <a:endParaRPr lang="en-US" altLang="en-US" sz="1500" dirty="0">
              <a:latin typeface="Tahoma" panose="020B0604030504040204" pitchFamily="34" charset="0"/>
              <a:ea typeface="Arial" panose="020B0604020202020204" pitchFamily="34" charset="0"/>
            </a:endParaRPr>
          </a:p>
          <a:p>
            <a:pPr marL="0" indent="0">
              <a:lnSpc>
                <a:spcPct val="90000"/>
              </a:lnSpc>
              <a:buNone/>
            </a:pPr>
            <a:endParaRPr lang="en-US" altLang="en-US" sz="3000" dirty="0">
              <a:latin typeface="Tahoma" panose="020B0604030504040204" pitchFamily="34" charset="0"/>
              <a:ea typeface="ＭＳ Ｐゴシック" panose="020B0600070205080204" pitchFamily="34" charset="-128"/>
            </a:endParaRPr>
          </a:p>
        </p:txBody>
      </p:sp>
      <p:sp>
        <p:nvSpPr>
          <p:cNvPr id="4" name="Rectangle 3">
            <a:extLst>
              <a:ext uri="{FF2B5EF4-FFF2-40B4-BE49-F238E27FC236}">
                <a16:creationId xmlns:a16="http://schemas.microsoft.com/office/drawing/2014/main" id="{400E8C37-D849-A14C-9F66-6FE293FCD5A9}"/>
              </a:ext>
            </a:extLst>
          </p:cNvPr>
          <p:cNvSpPr/>
          <p:nvPr/>
        </p:nvSpPr>
        <p:spPr>
          <a:xfrm>
            <a:off x="1905000" y="4983163"/>
            <a:ext cx="8763000" cy="317310"/>
          </a:xfrm>
          <a:prstGeom prst="rect">
            <a:avLst/>
          </a:prstGeom>
          <a:solidFill>
            <a:srgbClr val="E82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Tree>
    <p:extLst>
      <p:ext uri="{BB962C8B-B14F-4D97-AF65-F5344CB8AC3E}">
        <p14:creationId xmlns:p14="http://schemas.microsoft.com/office/powerpoint/2010/main" val="781714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1244-11D0-4474-8743-C09D77FD2D0F}"/>
              </a:ext>
            </a:extLst>
          </p:cNvPr>
          <p:cNvSpPr>
            <a:spLocks noGrp="1"/>
          </p:cNvSpPr>
          <p:nvPr>
            <p:ph type="title"/>
          </p:nvPr>
        </p:nvSpPr>
        <p:spPr>
          <a:xfrm>
            <a:off x="838200" y="827580"/>
            <a:ext cx="10515600" cy="1325563"/>
          </a:xfrm>
        </p:spPr>
        <p:txBody>
          <a:bodyPr>
            <a:normAutofit/>
          </a:bodyPr>
          <a:lstStyle/>
          <a:p>
            <a:pPr algn="ctr"/>
            <a:r>
              <a:rPr lang="en-US" sz="4000" b="1" dirty="0">
                <a:latin typeface="Cambria" panose="02040503050406030204" pitchFamily="18" charset="0"/>
              </a:rPr>
              <a:t>Maximize Magnesium</a:t>
            </a:r>
          </a:p>
        </p:txBody>
      </p:sp>
      <p:sp>
        <p:nvSpPr>
          <p:cNvPr id="3" name="Content Placeholder 2">
            <a:extLst>
              <a:ext uri="{FF2B5EF4-FFF2-40B4-BE49-F238E27FC236}">
                <a16:creationId xmlns:a16="http://schemas.microsoft.com/office/drawing/2014/main" id="{85792BBC-2426-40C5-AEE2-EAB2BADB74A5}"/>
              </a:ext>
            </a:extLst>
          </p:cNvPr>
          <p:cNvSpPr>
            <a:spLocks noGrp="1"/>
          </p:cNvSpPr>
          <p:nvPr>
            <p:ph idx="1"/>
          </p:nvPr>
        </p:nvSpPr>
        <p:spPr>
          <a:xfrm>
            <a:off x="838200" y="2506662"/>
            <a:ext cx="10515600" cy="4351338"/>
          </a:xfrm>
        </p:spPr>
        <p:txBody>
          <a:bodyPr>
            <a:normAutofit/>
          </a:bodyPr>
          <a:lstStyle/>
          <a:p>
            <a:r>
              <a:rPr lang="en-US" b="1" dirty="0">
                <a:latin typeface="Cambria" panose="02040503050406030204" pitchFamily="18" charset="0"/>
              </a:rPr>
              <a:t>Magnesium Plays Substantial Role in Reducing Inflammation</a:t>
            </a:r>
          </a:p>
          <a:p>
            <a:r>
              <a:rPr lang="en-US" dirty="0">
                <a:latin typeface="Cambria" panose="02040503050406030204" pitchFamily="18" charset="0"/>
              </a:rPr>
              <a:t>More than 3,750 magnesium-binding sites and more than 500 enzymes in your body rely on magnesium  </a:t>
            </a:r>
          </a:p>
          <a:p>
            <a:r>
              <a:rPr lang="en-US" dirty="0">
                <a:latin typeface="Cambria" panose="02040503050406030204" pitchFamily="18" charset="0"/>
              </a:rPr>
              <a:t>Low levels of magnesium are associated with cardiovascular disease and death from all causes.</a:t>
            </a:r>
          </a:p>
          <a:p>
            <a:endParaRPr lang="en-US" dirty="0"/>
          </a:p>
        </p:txBody>
      </p:sp>
    </p:spTree>
    <p:extLst>
      <p:ext uri="{BB962C8B-B14F-4D97-AF65-F5344CB8AC3E}">
        <p14:creationId xmlns:p14="http://schemas.microsoft.com/office/powerpoint/2010/main" val="226511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0E49-813B-4122-8898-CDF9B7F81D93}"/>
              </a:ext>
            </a:extLst>
          </p:cNvPr>
          <p:cNvSpPr>
            <a:spLocks noGrp="1"/>
          </p:cNvSpPr>
          <p:nvPr>
            <p:ph type="title"/>
          </p:nvPr>
        </p:nvSpPr>
        <p:spPr/>
        <p:txBody>
          <a:bodyPr/>
          <a:lstStyle/>
          <a:p>
            <a:pPr algn="ctr"/>
            <a:r>
              <a:rPr lang="en-US" b="1" dirty="0"/>
              <a:t>Testing Considerations</a:t>
            </a:r>
            <a:br>
              <a:rPr lang="en-US" dirty="0"/>
            </a:br>
            <a:endParaRPr lang="en-US" dirty="0"/>
          </a:p>
        </p:txBody>
      </p:sp>
      <p:sp>
        <p:nvSpPr>
          <p:cNvPr id="3" name="Content Placeholder 2">
            <a:extLst>
              <a:ext uri="{FF2B5EF4-FFF2-40B4-BE49-F238E27FC236}">
                <a16:creationId xmlns:a16="http://schemas.microsoft.com/office/drawing/2014/main" id="{3401EEA9-F656-45FE-92DE-5DDE72CFF9BC}"/>
              </a:ext>
            </a:extLst>
          </p:cNvPr>
          <p:cNvSpPr>
            <a:spLocks noGrp="1"/>
          </p:cNvSpPr>
          <p:nvPr>
            <p:ph idx="1"/>
          </p:nvPr>
        </p:nvSpPr>
        <p:spPr/>
        <p:txBody>
          <a:bodyPr/>
          <a:lstStyle/>
          <a:p>
            <a:r>
              <a:rPr lang="en-US" dirty="0"/>
              <a:t>HbA1c</a:t>
            </a:r>
          </a:p>
          <a:p>
            <a:r>
              <a:rPr lang="en-US" dirty="0" err="1"/>
              <a:t>hsCRP</a:t>
            </a:r>
            <a:endParaRPr lang="en-US" dirty="0"/>
          </a:p>
          <a:p>
            <a:r>
              <a:rPr lang="en-US" dirty="0"/>
              <a:t>Vitamin D</a:t>
            </a:r>
          </a:p>
          <a:p>
            <a:r>
              <a:rPr lang="en-US" dirty="0"/>
              <a:t>Total Cholesterol (TC), LDL, HDL, and Triglycerides</a:t>
            </a:r>
          </a:p>
          <a:p>
            <a:r>
              <a:rPr lang="en-US" dirty="0"/>
              <a:t>Cortisol</a:t>
            </a:r>
          </a:p>
        </p:txBody>
      </p:sp>
    </p:spTree>
    <p:extLst>
      <p:ext uri="{BB962C8B-B14F-4D97-AF65-F5344CB8AC3E}">
        <p14:creationId xmlns:p14="http://schemas.microsoft.com/office/powerpoint/2010/main" val="3394689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6439-DFAD-4F25-8A03-E8EEAD4FBD0D}"/>
              </a:ext>
            </a:extLst>
          </p:cNvPr>
          <p:cNvSpPr>
            <a:spLocks noGrp="1"/>
          </p:cNvSpPr>
          <p:nvPr>
            <p:ph type="title"/>
          </p:nvPr>
        </p:nvSpPr>
        <p:spPr/>
        <p:txBody>
          <a:bodyPr/>
          <a:lstStyle/>
          <a:p>
            <a:pPr algn="ctr"/>
            <a:r>
              <a:rPr lang="en-US" b="1" dirty="0"/>
              <a:t>Supplement for the Heart</a:t>
            </a:r>
          </a:p>
        </p:txBody>
      </p:sp>
      <p:sp>
        <p:nvSpPr>
          <p:cNvPr id="3" name="Content Placeholder 2">
            <a:extLst>
              <a:ext uri="{FF2B5EF4-FFF2-40B4-BE49-F238E27FC236}">
                <a16:creationId xmlns:a16="http://schemas.microsoft.com/office/drawing/2014/main" id="{AAE1F72C-2844-4033-9C97-371C0DD7E21F}"/>
              </a:ext>
            </a:extLst>
          </p:cNvPr>
          <p:cNvSpPr>
            <a:spLocks noGrp="1"/>
          </p:cNvSpPr>
          <p:nvPr>
            <p:ph idx="1"/>
          </p:nvPr>
        </p:nvSpPr>
        <p:spPr/>
        <p:txBody>
          <a:bodyPr/>
          <a:lstStyle/>
          <a:p>
            <a:r>
              <a:rPr lang="en-US" dirty="0"/>
              <a:t>Edison Pack</a:t>
            </a:r>
          </a:p>
          <a:p>
            <a:r>
              <a:rPr lang="en-US" dirty="0"/>
              <a:t>E+</a:t>
            </a:r>
          </a:p>
          <a:p>
            <a:r>
              <a:rPr lang="en-US" dirty="0"/>
              <a:t>Vitamin D</a:t>
            </a:r>
          </a:p>
          <a:p>
            <a:r>
              <a:rPr lang="en-US" dirty="0" err="1"/>
              <a:t>GlucoPro</a:t>
            </a:r>
            <a:r>
              <a:rPr lang="en-US" dirty="0"/>
              <a:t> for controlling blood sugar and </a:t>
            </a:r>
            <a:r>
              <a:rPr lang="en-US" dirty="0" err="1"/>
              <a:t>triglcyerides</a:t>
            </a:r>
            <a:endParaRPr lang="en-US" dirty="0"/>
          </a:p>
          <a:p>
            <a:r>
              <a:rPr lang="en-US" dirty="0" err="1"/>
              <a:t>BeCalm</a:t>
            </a:r>
            <a:r>
              <a:rPr lang="en-US" dirty="0"/>
              <a:t> for inflammation, sleep, and stress </a:t>
            </a:r>
          </a:p>
        </p:txBody>
      </p:sp>
    </p:spTree>
    <p:extLst>
      <p:ext uri="{BB962C8B-B14F-4D97-AF65-F5344CB8AC3E}">
        <p14:creationId xmlns:p14="http://schemas.microsoft.com/office/powerpoint/2010/main" val="253010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F464-B87C-4332-8030-67A251DA0109}"/>
              </a:ext>
            </a:extLst>
          </p:cNvPr>
          <p:cNvSpPr>
            <a:spLocks noGrp="1"/>
          </p:cNvSpPr>
          <p:nvPr>
            <p:ph type="title"/>
          </p:nvPr>
        </p:nvSpPr>
        <p:spPr>
          <a:xfrm>
            <a:off x="838200" y="962517"/>
            <a:ext cx="10515600" cy="1325563"/>
          </a:xfrm>
        </p:spPr>
        <p:txBody>
          <a:bodyPr>
            <a:normAutofit/>
          </a:bodyPr>
          <a:lstStyle/>
          <a:p>
            <a:pPr algn="ctr"/>
            <a:r>
              <a:rPr lang="en-US" sz="4000" b="1" dirty="0">
                <a:latin typeface="Cambria" panose="02040503050406030204" pitchFamily="18" charset="0"/>
              </a:rPr>
              <a:t>YOU CAN 10X YOUR CHANCES</a:t>
            </a:r>
            <a:endParaRPr lang="en-US" sz="4000" dirty="0">
              <a:latin typeface="Cambria" panose="02040503050406030204" pitchFamily="18" charset="0"/>
            </a:endParaRPr>
          </a:p>
        </p:txBody>
      </p:sp>
      <p:sp>
        <p:nvSpPr>
          <p:cNvPr id="3" name="Content Placeholder 2">
            <a:extLst>
              <a:ext uri="{FF2B5EF4-FFF2-40B4-BE49-F238E27FC236}">
                <a16:creationId xmlns:a16="http://schemas.microsoft.com/office/drawing/2014/main" id="{53DF7A49-2067-484D-91E0-4D19019F3913}"/>
              </a:ext>
            </a:extLst>
          </p:cNvPr>
          <p:cNvSpPr>
            <a:spLocks noGrp="1"/>
          </p:cNvSpPr>
          <p:nvPr>
            <p:ph idx="1"/>
          </p:nvPr>
        </p:nvSpPr>
        <p:spPr>
          <a:xfrm>
            <a:off x="838200" y="2288080"/>
            <a:ext cx="10515600" cy="4351338"/>
          </a:xfrm>
        </p:spPr>
        <p:txBody>
          <a:bodyPr>
            <a:normAutofit/>
          </a:bodyPr>
          <a:lstStyle/>
          <a:p>
            <a:pPr marL="0" indent="0" algn="ctr">
              <a:buNone/>
            </a:pPr>
            <a:r>
              <a:rPr lang="en-US" sz="2400" b="1" dirty="0">
                <a:latin typeface="Cambria" panose="02040503050406030204" pitchFamily="18" charset="0"/>
              </a:rPr>
              <a:t>Northwestern Medical Study on 2000 people: The impact of smoking, weight, exercise, diet, and alcohol on heart disease. </a:t>
            </a:r>
          </a:p>
          <a:p>
            <a:r>
              <a:rPr lang="en-US" sz="2400" dirty="0">
                <a:latin typeface="Cambria" panose="02040503050406030204" pitchFamily="18" charset="0"/>
              </a:rPr>
              <a:t>The more of these lifestyle areas you addressed, the lower the chance of disease. </a:t>
            </a:r>
          </a:p>
          <a:p>
            <a:r>
              <a:rPr lang="en-US" sz="2400" dirty="0">
                <a:latin typeface="Cambria" panose="02040503050406030204" pitchFamily="18" charset="0"/>
              </a:rPr>
              <a:t>The risk only decreased by 6 percent for participants who changed just one lifestyle factor such as nutrition</a:t>
            </a:r>
          </a:p>
          <a:p>
            <a:r>
              <a:rPr lang="en-US" sz="2400" dirty="0">
                <a:latin typeface="Cambria" panose="02040503050406030204" pitchFamily="18" charset="0"/>
              </a:rPr>
              <a:t>The decreased by 60 percent (10 times more) for those who made changes to all five lifestyle factors!</a:t>
            </a:r>
            <a:r>
              <a:rPr lang="en-US" sz="2400" baseline="30000" dirty="0">
                <a:latin typeface="Cambria" panose="02040503050406030204" pitchFamily="18" charset="0"/>
              </a:rPr>
              <a:t> </a:t>
            </a:r>
            <a:endParaRPr lang="en-US" sz="2400" dirty="0">
              <a:latin typeface="Cambria" panose="020405030504060302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397297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9C69-4F2D-4C69-B6D4-E3DDE66367D0}"/>
              </a:ext>
            </a:extLst>
          </p:cNvPr>
          <p:cNvSpPr>
            <a:spLocks noGrp="1"/>
          </p:cNvSpPr>
          <p:nvPr>
            <p:ph type="title"/>
          </p:nvPr>
        </p:nvSpPr>
        <p:spPr>
          <a:xfrm>
            <a:off x="838200" y="1048639"/>
            <a:ext cx="10515600" cy="1325563"/>
          </a:xfrm>
        </p:spPr>
        <p:txBody>
          <a:bodyPr>
            <a:normAutofit/>
          </a:bodyPr>
          <a:lstStyle/>
          <a:p>
            <a:pPr algn="ctr"/>
            <a:r>
              <a:rPr lang="en-US" sz="3600" b="1" dirty="0">
                <a:solidFill>
                  <a:srgbClr val="FF0000"/>
                </a:solidFill>
                <a:latin typeface="Cambria" panose="02040503050406030204" pitchFamily="18" charset="0"/>
              </a:rPr>
              <a:t>HEART SAFETY: START WITH TESTING</a:t>
            </a:r>
          </a:p>
        </p:txBody>
      </p:sp>
      <p:pic>
        <p:nvPicPr>
          <p:cNvPr id="5" name="Content Placeholder 4">
            <a:extLst>
              <a:ext uri="{FF2B5EF4-FFF2-40B4-BE49-F238E27FC236}">
                <a16:creationId xmlns:a16="http://schemas.microsoft.com/office/drawing/2014/main" id="{E15CF290-2A9A-41AE-9840-84D838F65B48}"/>
              </a:ext>
            </a:extLst>
          </p:cNvPr>
          <p:cNvPicPr>
            <a:picLocks noGrp="1" noChangeAspect="1"/>
          </p:cNvPicPr>
          <p:nvPr>
            <p:ph idx="1"/>
          </p:nvPr>
        </p:nvPicPr>
        <p:blipFill>
          <a:blip r:embed="rId2"/>
          <a:stretch>
            <a:fillRect/>
          </a:stretch>
        </p:blipFill>
        <p:spPr>
          <a:xfrm>
            <a:off x="2764196" y="2374202"/>
            <a:ext cx="6663608" cy="3748280"/>
          </a:xfrm>
        </p:spPr>
      </p:pic>
    </p:spTree>
    <p:extLst>
      <p:ext uri="{BB962C8B-B14F-4D97-AF65-F5344CB8AC3E}">
        <p14:creationId xmlns:p14="http://schemas.microsoft.com/office/powerpoint/2010/main" val="407532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0E49-813B-4122-8898-CDF9B7F81D93}"/>
              </a:ext>
            </a:extLst>
          </p:cNvPr>
          <p:cNvSpPr>
            <a:spLocks noGrp="1"/>
          </p:cNvSpPr>
          <p:nvPr>
            <p:ph type="title"/>
          </p:nvPr>
        </p:nvSpPr>
        <p:spPr/>
        <p:txBody>
          <a:bodyPr/>
          <a:lstStyle/>
          <a:p>
            <a:pPr algn="ctr"/>
            <a:r>
              <a:rPr lang="en-US" b="1" dirty="0"/>
              <a:t>Testing Considerations</a:t>
            </a:r>
            <a:br>
              <a:rPr lang="en-US" dirty="0"/>
            </a:br>
            <a:endParaRPr lang="en-US" dirty="0"/>
          </a:p>
        </p:txBody>
      </p:sp>
      <p:sp>
        <p:nvSpPr>
          <p:cNvPr id="3" name="Content Placeholder 2">
            <a:extLst>
              <a:ext uri="{FF2B5EF4-FFF2-40B4-BE49-F238E27FC236}">
                <a16:creationId xmlns:a16="http://schemas.microsoft.com/office/drawing/2014/main" id="{3401EEA9-F656-45FE-92DE-5DDE72CFF9BC}"/>
              </a:ext>
            </a:extLst>
          </p:cNvPr>
          <p:cNvSpPr>
            <a:spLocks noGrp="1"/>
          </p:cNvSpPr>
          <p:nvPr>
            <p:ph idx="1"/>
          </p:nvPr>
        </p:nvSpPr>
        <p:spPr/>
        <p:txBody>
          <a:bodyPr/>
          <a:lstStyle/>
          <a:p>
            <a:r>
              <a:rPr lang="en-US" dirty="0"/>
              <a:t>HbA1c</a:t>
            </a:r>
          </a:p>
          <a:p>
            <a:r>
              <a:rPr lang="en-US" dirty="0" err="1"/>
              <a:t>hsCRP</a:t>
            </a:r>
            <a:endParaRPr lang="en-US" dirty="0"/>
          </a:p>
          <a:p>
            <a:r>
              <a:rPr lang="en-US" dirty="0"/>
              <a:t>Vitamin D</a:t>
            </a:r>
          </a:p>
          <a:p>
            <a:r>
              <a:rPr lang="en-US" dirty="0"/>
              <a:t>Total Cholesterol (TC), LDL, HDL, and Triglycerides</a:t>
            </a:r>
          </a:p>
          <a:p>
            <a:r>
              <a:rPr lang="en-US" dirty="0"/>
              <a:t>Cortisol</a:t>
            </a:r>
          </a:p>
        </p:txBody>
      </p:sp>
    </p:spTree>
    <p:extLst>
      <p:ext uri="{BB962C8B-B14F-4D97-AF65-F5344CB8AC3E}">
        <p14:creationId xmlns:p14="http://schemas.microsoft.com/office/powerpoint/2010/main" val="409203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FF84-10DF-40BE-BEB4-B95070DD273F}"/>
              </a:ext>
            </a:extLst>
          </p:cNvPr>
          <p:cNvSpPr>
            <a:spLocks noGrp="1"/>
          </p:cNvSpPr>
          <p:nvPr>
            <p:ph type="title"/>
          </p:nvPr>
        </p:nvSpPr>
        <p:spPr/>
        <p:txBody>
          <a:bodyPr/>
          <a:lstStyle/>
          <a:p>
            <a:pPr algn="ctr"/>
            <a:r>
              <a:rPr lang="en-US" b="1" dirty="0" err="1"/>
              <a:t>hsCRP</a:t>
            </a:r>
            <a:endParaRPr lang="en-US" dirty="0"/>
          </a:p>
        </p:txBody>
      </p:sp>
      <p:sp>
        <p:nvSpPr>
          <p:cNvPr id="3" name="Content Placeholder 2">
            <a:extLst>
              <a:ext uri="{FF2B5EF4-FFF2-40B4-BE49-F238E27FC236}">
                <a16:creationId xmlns:a16="http://schemas.microsoft.com/office/drawing/2014/main" id="{E8E57892-8D82-4330-9DE2-7049B491133B}"/>
              </a:ext>
            </a:extLst>
          </p:cNvPr>
          <p:cNvSpPr>
            <a:spLocks noGrp="1"/>
          </p:cNvSpPr>
          <p:nvPr>
            <p:ph idx="1"/>
          </p:nvPr>
        </p:nvSpPr>
        <p:spPr/>
        <p:txBody>
          <a:bodyPr>
            <a:normAutofit/>
          </a:bodyPr>
          <a:lstStyle/>
          <a:p>
            <a:r>
              <a:rPr lang="en-US" dirty="0" err="1"/>
              <a:t>hsCRP</a:t>
            </a:r>
            <a:r>
              <a:rPr lang="en-US" dirty="0"/>
              <a:t> levels are an indicator of inflammation and aging (</a:t>
            </a:r>
            <a:r>
              <a:rPr lang="en-US" dirty="0" err="1"/>
              <a:t>inflamm</a:t>
            </a:r>
            <a:r>
              <a:rPr lang="en-US" dirty="0"/>
              <a:t>-aging). Elevated concentrations of CRP are a marker of damage to the lining of blood vessels. Chronic inflammation is associated with coronary artery disease risk, even more so than high cholesterol levels</a:t>
            </a:r>
          </a:p>
        </p:txBody>
      </p:sp>
      <p:pic>
        <p:nvPicPr>
          <p:cNvPr id="5" name="Picture 4">
            <a:extLst>
              <a:ext uri="{FF2B5EF4-FFF2-40B4-BE49-F238E27FC236}">
                <a16:creationId xmlns:a16="http://schemas.microsoft.com/office/drawing/2014/main" id="{2D24894D-43D7-48A4-82B0-67415302C54F}"/>
              </a:ext>
            </a:extLst>
          </p:cNvPr>
          <p:cNvPicPr>
            <a:picLocks noChangeAspect="1"/>
          </p:cNvPicPr>
          <p:nvPr/>
        </p:nvPicPr>
        <p:blipFill>
          <a:blip r:embed="rId3"/>
          <a:stretch>
            <a:fillRect/>
          </a:stretch>
        </p:blipFill>
        <p:spPr>
          <a:xfrm>
            <a:off x="3131968" y="3684233"/>
            <a:ext cx="5715000" cy="2917100"/>
          </a:xfrm>
          <a:prstGeom prst="rect">
            <a:avLst/>
          </a:prstGeom>
        </p:spPr>
      </p:pic>
    </p:spTree>
    <p:extLst>
      <p:ext uri="{BB962C8B-B14F-4D97-AF65-F5344CB8AC3E}">
        <p14:creationId xmlns:p14="http://schemas.microsoft.com/office/powerpoint/2010/main" val="378761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E004-E9A9-47E0-8C82-0560095F717A}"/>
              </a:ext>
            </a:extLst>
          </p:cNvPr>
          <p:cNvSpPr>
            <a:spLocks noGrp="1"/>
          </p:cNvSpPr>
          <p:nvPr>
            <p:ph type="title"/>
          </p:nvPr>
        </p:nvSpPr>
        <p:spPr/>
        <p:txBody>
          <a:bodyPr/>
          <a:lstStyle/>
          <a:p>
            <a:pPr algn="ctr"/>
            <a:r>
              <a:rPr lang="en-US" b="1" dirty="0"/>
              <a:t>Vitamin D</a:t>
            </a:r>
            <a:r>
              <a:rPr lang="en-US" dirty="0"/>
              <a:t> </a:t>
            </a:r>
          </a:p>
        </p:txBody>
      </p:sp>
      <p:sp>
        <p:nvSpPr>
          <p:cNvPr id="3" name="Content Placeholder 2">
            <a:extLst>
              <a:ext uri="{FF2B5EF4-FFF2-40B4-BE49-F238E27FC236}">
                <a16:creationId xmlns:a16="http://schemas.microsoft.com/office/drawing/2014/main" id="{734FBCF6-3D04-4C06-8BDC-115EDF39353E}"/>
              </a:ext>
            </a:extLst>
          </p:cNvPr>
          <p:cNvSpPr>
            <a:spLocks noGrp="1"/>
          </p:cNvSpPr>
          <p:nvPr>
            <p:ph idx="1"/>
          </p:nvPr>
        </p:nvSpPr>
        <p:spPr/>
        <p:txBody>
          <a:bodyPr>
            <a:normAutofit/>
          </a:bodyPr>
          <a:lstStyle/>
          <a:p>
            <a:r>
              <a:rPr lang="en-US" sz="2400" dirty="0"/>
              <a:t>Low vitamin D levels are a risk factor for heart attacks, congestive heart failure, peripheral arterial disease, strokes, high blood pressure,  and cardiovascular-related conditions including diabetes.</a:t>
            </a:r>
            <a:r>
              <a:rPr lang="en-US" sz="2400" baseline="30000" dirty="0"/>
              <a:t>7-9</a:t>
            </a:r>
            <a:endParaRPr lang="en-US" sz="2400" dirty="0"/>
          </a:p>
        </p:txBody>
      </p:sp>
      <p:pic>
        <p:nvPicPr>
          <p:cNvPr id="7" name="Picture 6">
            <a:extLst>
              <a:ext uri="{FF2B5EF4-FFF2-40B4-BE49-F238E27FC236}">
                <a16:creationId xmlns:a16="http://schemas.microsoft.com/office/drawing/2014/main" id="{AAA03F0D-096E-42F8-AF66-BCDAA3DC81BF}"/>
              </a:ext>
            </a:extLst>
          </p:cNvPr>
          <p:cNvPicPr>
            <a:picLocks noChangeAspect="1"/>
          </p:cNvPicPr>
          <p:nvPr/>
        </p:nvPicPr>
        <p:blipFill>
          <a:blip r:embed="rId3"/>
          <a:stretch>
            <a:fillRect/>
          </a:stretch>
        </p:blipFill>
        <p:spPr>
          <a:xfrm>
            <a:off x="3524250" y="2867488"/>
            <a:ext cx="4172690" cy="3990512"/>
          </a:xfrm>
          <a:prstGeom prst="rect">
            <a:avLst/>
          </a:prstGeom>
        </p:spPr>
      </p:pic>
    </p:spTree>
    <p:extLst>
      <p:ext uri="{BB962C8B-B14F-4D97-AF65-F5344CB8AC3E}">
        <p14:creationId xmlns:p14="http://schemas.microsoft.com/office/powerpoint/2010/main" val="153366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7D47-98BD-4DAB-8C3B-B73D7CB0EAC0}"/>
              </a:ext>
            </a:extLst>
          </p:cNvPr>
          <p:cNvSpPr>
            <a:spLocks noGrp="1"/>
          </p:cNvSpPr>
          <p:nvPr>
            <p:ph type="title"/>
          </p:nvPr>
        </p:nvSpPr>
        <p:spPr/>
        <p:txBody>
          <a:bodyPr/>
          <a:lstStyle/>
          <a:p>
            <a:pPr algn="ctr"/>
            <a:r>
              <a:rPr lang="en-US" b="1" dirty="0"/>
              <a:t>Cortisol</a:t>
            </a:r>
            <a:endParaRPr lang="en-US" dirty="0"/>
          </a:p>
        </p:txBody>
      </p:sp>
      <p:sp>
        <p:nvSpPr>
          <p:cNvPr id="3" name="Content Placeholder 2">
            <a:extLst>
              <a:ext uri="{FF2B5EF4-FFF2-40B4-BE49-F238E27FC236}">
                <a16:creationId xmlns:a16="http://schemas.microsoft.com/office/drawing/2014/main" id="{A2BFD6A1-F21A-4E23-B093-A4B223F926F5}"/>
              </a:ext>
            </a:extLst>
          </p:cNvPr>
          <p:cNvSpPr>
            <a:spLocks noGrp="1"/>
          </p:cNvSpPr>
          <p:nvPr>
            <p:ph idx="1"/>
          </p:nvPr>
        </p:nvSpPr>
        <p:spPr/>
        <p:txBody>
          <a:bodyPr>
            <a:normAutofit/>
          </a:bodyPr>
          <a:lstStyle/>
          <a:p>
            <a:r>
              <a:rPr lang="en-US" dirty="0"/>
              <a:t>Both low and high levels of the stress hormone cortisol can lead to cardiac-related problems. </a:t>
            </a:r>
          </a:p>
          <a:p>
            <a:r>
              <a:rPr lang="en-US" dirty="0"/>
              <a:t>High cortisol levels: metabolic syndrome and abdominal fat</a:t>
            </a:r>
            <a:r>
              <a:rPr lang="en-US" baseline="30000" dirty="0"/>
              <a:t>15 </a:t>
            </a:r>
          </a:p>
          <a:p>
            <a:r>
              <a:rPr lang="en-US" dirty="0"/>
              <a:t>Low cortisol levels: impaired ability to manage inflammation. </a:t>
            </a:r>
          </a:p>
          <a:p>
            <a:endParaRPr lang="en-US" dirty="0"/>
          </a:p>
        </p:txBody>
      </p:sp>
      <p:pic>
        <p:nvPicPr>
          <p:cNvPr id="5" name="Picture 4">
            <a:extLst>
              <a:ext uri="{FF2B5EF4-FFF2-40B4-BE49-F238E27FC236}">
                <a16:creationId xmlns:a16="http://schemas.microsoft.com/office/drawing/2014/main" id="{DAC3D921-2DED-48BE-81C0-D5224E197A4F}"/>
              </a:ext>
            </a:extLst>
          </p:cNvPr>
          <p:cNvPicPr>
            <a:picLocks noChangeAspect="1"/>
          </p:cNvPicPr>
          <p:nvPr/>
        </p:nvPicPr>
        <p:blipFill>
          <a:blip r:embed="rId3"/>
          <a:stretch>
            <a:fillRect/>
          </a:stretch>
        </p:blipFill>
        <p:spPr>
          <a:xfrm>
            <a:off x="2441359" y="4030462"/>
            <a:ext cx="7039991" cy="2032987"/>
          </a:xfrm>
          <a:prstGeom prst="rect">
            <a:avLst/>
          </a:prstGeom>
        </p:spPr>
      </p:pic>
    </p:spTree>
    <p:extLst>
      <p:ext uri="{BB962C8B-B14F-4D97-AF65-F5344CB8AC3E}">
        <p14:creationId xmlns:p14="http://schemas.microsoft.com/office/powerpoint/2010/main" val="322257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D82396EEFDBB4C98FB23F8A285441F" ma:contentTypeVersion="11" ma:contentTypeDescription="Create a new document." ma:contentTypeScope="" ma:versionID="5c13a22db0285a5980662ea389d3a617">
  <xsd:schema xmlns:xsd="http://www.w3.org/2001/XMLSchema" xmlns:xs="http://www.w3.org/2001/XMLSchema" xmlns:p="http://schemas.microsoft.com/office/2006/metadata/properties" xmlns:ns2="502fb3df-5a06-40ca-9d2e-e76176209265" xmlns:ns3="8fec528b-ddee-46e1-99a2-0962d46385a1" targetNamespace="http://schemas.microsoft.com/office/2006/metadata/properties" ma:root="true" ma:fieldsID="18ad2834f8c2b233e69482bf9e875b53" ns2:_="" ns3:_="">
    <xsd:import namespace="502fb3df-5a06-40ca-9d2e-e76176209265"/>
    <xsd:import namespace="8fec528b-ddee-46e1-99a2-0962d46385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2fb3df-5a06-40ca-9d2e-e761762092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ec528b-ddee-46e1-99a2-0962d46385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D59849-9A69-40B9-89D7-673BF5073A69}"/>
</file>

<file path=customXml/itemProps2.xml><?xml version="1.0" encoding="utf-8"?>
<ds:datastoreItem xmlns:ds="http://schemas.openxmlformats.org/officeDocument/2006/customXml" ds:itemID="{A57BDD6D-F763-4140-A357-4EA724E54730}"/>
</file>

<file path=customXml/itemProps3.xml><?xml version="1.0" encoding="utf-8"?>
<ds:datastoreItem xmlns:ds="http://schemas.openxmlformats.org/officeDocument/2006/customXml" ds:itemID="{E13877E4-B7C2-4403-BFD2-4DBF452F9F45}"/>
</file>

<file path=docProps/app.xml><?xml version="1.0" encoding="utf-8"?>
<Properties xmlns="http://schemas.openxmlformats.org/officeDocument/2006/extended-properties" xmlns:vt="http://schemas.openxmlformats.org/officeDocument/2006/docPropsVTypes">
  <TotalTime>62569</TotalTime>
  <Words>3436</Words>
  <Application>Microsoft Office PowerPoint</Application>
  <PresentationFormat>Widescreen</PresentationFormat>
  <Paragraphs>265</Paragraphs>
  <Slides>32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Cambria</vt:lpstr>
      <vt:lpstr>Roboto</vt:lpstr>
      <vt:lpstr>Tahoma</vt:lpstr>
      <vt:lpstr>Times New Roman</vt:lpstr>
      <vt:lpstr>Office Theme</vt:lpstr>
      <vt:lpstr>HEART HEALTH</vt:lpstr>
      <vt:lpstr> #1Killer:8-900,000 Deaths In The US Each Year One person dies from CVD every 40 seconds  </vt:lpstr>
      <vt:lpstr>STARTING YOUNG</vt:lpstr>
      <vt:lpstr>YOU CAN 10X YOUR CHANCES</vt:lpstr>
      <vt:lpstr>HEART SAFETY: START WITH TESTING</vt:lpstr>
      <vt:lpstr>Testing Considerations </vt:lpstr>
      <vt:lpstr>hsCRP</vt:lpstr>
      <vt:lpstr>Vitamin D </vt:lpstr>
      <vt:lpstr>Cortisol</vt:lpstr>
      <vt:lpstr>Cholesterol/triglycerides/LDL/HDL Lipid Panel</vt:lpstr>
      <vt:lpstr>Heart reporting; ALGORITHM </vt:lpstr>
      <vt:lpstr>HEALTH RATIOS</vt:lpstr>
      <vt:lpstr>IMPORTANT NUMBERS</vt:lpstr>
      <vt:lpstr>Dangers of Cholesterol Medication</vt:lpstr>
      <vt:lpstr>Functional Wellness To Address Results </vt:lpstr>
      <vt:lpstr> High HbA1C &amp; Triglycerides</vt:lpstr>
      <vt:lpstr> High hsCRP </vt:lpstr>
      <vt:lpstr>Lower LDL, Up-HDL cholesterol, and Reduce Triglycerides</vt:lpstr>
      <vt:lpstr> Cortisol Imbalances and Adrenal Support </vt:lpstr>
      <vt:lpstr>&gt;25 = 5,000 &lt; 25 = 10-50,000</vt:lpstr>
      <vt:lpstr>Modified Mediterranean Diet</vt:lpstr>
      <vt:lpstr>Anti-inflammatory, (Ketogenic) Modified Mediterranean diet</vt:lpstr>
      <vt:lpstr>CHANGE YOUR OIL</vt:lpstr>
      <vt:lpstr>Healthy Fats vs. Damaged Fats</vt:lpstr>
      <vt:lpstr>GREAT NEWS</vt:lpstr>
      <vt:lpstr>Top Inflammatory Foods</vt:lpstr>
      <vt:lpstr>*Foods that combat inflammation </vt:lpstr>
      <vt:lpstr>CHIROPRACTIC AND THE #1 KILLER </vt:lpstr>
      <vt:lpstr>Organ Function and Subluxation </vt:lpstr>
      <vt:lpstr>Maximize Magnesium</vt:lpstr>
      <vt:lpstr>Testing Considerations </vt:lpstr>
      <vt:lpstr>Supplement for the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Slack</dc:creator>
  <cp:lastModifiedBy>Ryan Miller</cp:lastModifiedBy>
  <cp:revision>137</cp:revision>
  <dcterms:created xsi:type="dcterms:W3CDTF">2020-02-25T14:48:12Z</dcterms:created>
  <dcterms:modified xsi:type="dcterms:W3CDTF">2021-01-13T13:24:44Z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0x010100ACD82396EEFDBB4C98FB23F8A285441F</vt:lpwstr>
  </property>
</Properties>
</file>